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9" r:id="rId4"/>
    <p:sldId id="261" r:id="rId5"/>
    <p:sldId id="291" r:id="rId6"/>
    <p:sldId id="292" r:id="rId7"/>
    <p:sldId id="278" r:id="rId8"/>
    <p:sldId id="293" r:id="rId9"/>
    <p:sldId id="286" r:id="rId10"/>
    <p:sldId id="294" r:id="rId11"/>
    <p:sldId id="289" r:id="rId12"/>
    <p:sldId id="290" r:id="rId13"/>
    <p:sldId id="295" r:id="rId14"/>
    <p:sldId id="270" r:id="rId15"/>
    <p:sldId id="266" r:id="rId16"/>
    <p:sldId id="262" r:id="rId17"/>
    <p:sldId id="265" r:id="rId18"/>
    <p:sldId id="263" r:id="rId19"/>
    <p:sldId id="26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7" autoAdjust="0"/>
    <p:restoredTop sz="94660"/>
  </p:normalViewPr>
  <p:slideViewPr>
    <p:cSldViewPr snapToGrid="0">
      <p:cViewPr varScale="1">
        <p:scale>
          <a:sx n="105" d="100"/>
          <a:sy n="105" d="100"/>
        </p:scale>
        <p:origin x="216" y="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strongly agree</c:v>
                </c:pt>
              </c:strCache>
            </c:strRef>
          </c:tx>
          <c:spPr>
            <a:solidFill>
              <a:schemeClr val="accent1"/>
            </a:solidFill>
            <a:ln>
              <a:noFill/>
            </a:ln>
            <a:effectLst/>
          </c:spPr>
          <c:invertIfNegative val="0"/>
          <c:cat>
            <c:strRef>
              <c:f>Sheet1!$A$3:$A$6</c:f>
              <c:strCache>
                <c:ptCount val="4"/>
                <c:pt idx="0">
                  <c:v>My patients think I should prescribe abx for cough, cold, etc...</c:v>
                </c:pt>
                <c:pt idx="1">
                  <c:v>I am concerned about abx resistance</c:v>
                </c:pt>
                <c:pt idx="2">
                  <c:v>I prescribe more abx than I should</c:v>
                </c:pt>
                <c:pt idx="3">
                  <c:v>Antibiotics are over prescribed in my office</c:v>
                </c:pt>
              </c:strCache>
            </c:strRef>
          </c:cat>
          <c:val>
            <c:numRef>
              <c:f>Sheet1!$B$3:$B$6</c:f>
              <c:numCache>
                <c:formatCode>General</c:formatCode>
                <c:ptCount val="4"/>
                <c:pt idx="0">
                  <c:v>13</c:v>
                </c:pt>
                <c:pt idx="1">
                  <c:v>17</c:v>
                </c:pt>
                <c:pt idx="2">
                  <c:v>0</c:v>
                </c:pt>
                <c:pt idx="3">
                  <c:v>0</c:v>
                </c:pt>
              </c:numCache>
            </c:numRef>
          </c:val>
          <c:extLst>
            <c:ext xmlns:c16="http://schemas.microsoft.com/office/drawing/2014/chart" uri="{C3380CC4-5D6E-409C-BE32-E72D297353CC}">
              <c16:uniqueId val="{00000000-A40D-4F4D-B0DE-46D77FE56602}"/>
            </c:ext>
          </c:extLst>
        </c:ser>
        <c:ser>
          <c:idx val="1"/>
          <c:order val="1"/>
          <c:tx>
            <c:strRef>
              <c:f>Sheet1!$C$1</c:f>
              <c:strCache>
                <c:ptCount val="1"/>
                <c:pt idx="0">
                  <c:v>Agree</c:v>
                </c:pt>
              </c:strCache>
            </c:strRef>
          </c:tx>
          <c:spPr>
            <a:solidFill>
              <a:schemeClr val="accent2"/>
            </a:solidFill>
            <a:ln>
              <a:noFill/>
            </a:ln>
            <a:effectLst/>
          </c:spPr>
          <c:invertIfNegative val="0"/>
          <c:cat>
            <c:strRef>
              <c:f>Sheet1!$A$3:$A$6</c:f>
              <c:strCache>
                <c:ptCount val="4"/>
                <c:pt idx="0">
                  <c:v>My patients think I should prescribe abx for cough, cold, etc...</c:v>
                </c:pt>
                <c:pt idx="1">
                  <c:v>I am concerned about abx resistance</c:v>
                </c:pt>
                <c:pt idx="2">
                  <c:v>I prescribe more abx than I should</c:v>
                </c:pt>
                <c:pt idx="3">
                  <c:v>Antibiotics are over prescribed in my office</c:v>
                </c:pt>
              </c:strCache>
            </c:strRef>
          </c:cat>
          <c:val>
            <c:numRef>
              <c:f>Sheet1!$C$3:$C$6</c:f>
              <c:numCache>
                <c:formatCode>General</c:formatCode>
                <c:ptCount val="4"/>
                <c:pt idx="0">
                  <c:v>12</c:v>
                </c:pt>
                <c:pt idx="1">
                  <c:v>14</c:v>
                </c:pt>
                <c:pt idx="2">
                  <c:v>7</c:v>
                </c:pt>
                <c:pt idx="3">
                  <c:v>13</c:v>
                </c:pt>
              </c:numCache>
            </c:numRef>
          </c:val>
          <c:extLst>
            <c:ext xmlns:c16="http://schemas.microsoft.com/office/drawing/2014/chart" uri="{C3380CC4-5D6E-409C-BE32-E72D297353CC}">
              <c16:uniqueId val="{00000001-A40D-4F4D-B0DE-46D77FE56602}"/>
            </c:ext>
          </c:extLst>
        </c:ser>
        <c:ser>
          <c:idx val="2"/>
          <c:order val="2"/>
          <c:tx>
            <c:strRef>
              <c:f>Sheet1!$D$1</c:f>
              <c:strCache>
                <c:ptCount val="1"/>
                <c:pt idx="0">
                  <c:v>Unsure</c:v>
                </c:pt>
              </c:strCache>
            </c:strRef>
          </c:tx>
          <c:spPr>
            <a:solidFill>
              <a:schemeClr val="accent3"/>
            </a:solidFill>
            <a:ln>
              <a:noFill/>
            </a:ln>
            <a:effectLst/>
          </c:spPr>
          <c:invertIfNegative val="0"/>
          <c:cat>
            <c:strRef>
              <c:f>Sheet1!$A$3:$A$6</c:f>
              <c:strCache>
                <c:ptCount val="4"/>
                <c:pt idx="0">
                  <c:v>My patients think I should prescribe abx for cough, cold, etc...</c:v>
                </c:pt>
                <c:pt idx="1">
                  <c:v>I am concerned about abx resistance</c:v>
                </c:pt>
                <c:pt idx="2">
                  <c:v>I prescribe more abx than I should</c:v>
                </c:pt>
                <c:pt idx="3">
                  <c:v>Antibiotics are over prescribed in my office</c:v>
                </c:pt>
              </c:strCache>
            </c:strRef>
          </c:cat>
          <c:val>
            <c:numRef>
              <c:f>Sheet1!$D$3:$D$6</c:f>
              <c:numCache>
                <c:formatCode>General</c:formatCode>
                <c:ptCount val="4"/>
                <c:pt idx="0">
                  <c:v>1</c:v>
                </c:pt>
                <c:pt idx="1">
                  <c:v>1</c:v>
                </c:pt>
                <c:pt idx="2">
                  <c:v>9</c:v>
                </c:pt>
                <c:pt idx="3">
                  <c:v>11</c:v>
                </c:pt>
              </c:numCache>
            </c:numRef>
          </c:val>
          <c:extLst>
            <c:ext xmlns:c16="http://schemas.microsoft.com/office/drawing/2014/chart" uri="{C3380CC4-5D6E-409C-BE32-E72D297353CC}">
              <c16:uniqueId val="{00000002-A40D-4F4D-B0DE-46D77FE56602}"/>
            </c:ext>
          </c:extLst>
        </c:ser>
        <c:ser>
          <c:idx val="3"/>
          <c:order val="3"/>
          <c:tx>
            <c:strRef>
              <c:f>Sheet1!$E$1</c:f>
              <c:strCache>
                <c:ptCount val="1"/>
                <c:pt idx="0">
                  <c:v>Disagree</c:v>
                </c:pt>
              </c:strCache>
            </c:strRef>
          </c:tx>
          <c:spPr>
            <a:solidFill>
              <a:schemeClr val="accent4"/>
            </a:solidFill>
            <a:ln>
              <a:noFill/>
            </a:ln>
            <a:effectLst/>
          </c:spPr>
          <c:invertIfNegative val="0"/>
          <c:cat>
            <c:strRef>
              <c:f>Sheet1!$A$3:$A$6</c:f>
              <c:strCache>
                <c:ptCount val="4"/>
                <c:pt idx="0">
                  <c:v>My patients think I should prescribe abx for cough, cold, etc...</c:v>
                </c:pt>
                <c:pt idx="1">
                  <c:v>I am concerned about abx resistance</c:v>
                </c:pt>
                <c:pt idx="2">
                  <c:v>I prescribe more abx than I should</c:v>
                </c:pt>
                <c:pt idx="3">
                  <c:v>Antibiotics are over prescribed in my office</c:v>
                </c:pt>
              </c:strCache>
            </c:strRef>
          </c:cat>
          <c:val>
            <c:numRef>
              <c:f>Sheet1!$E$3:$E$6</c:f>
              <c:numCache>
                <c:formatCode>General</c:formatCode>
                <c:ptCount val="4"/>
                <c:pt idx="0">
                  <c:v>3</c:v>
                </c:pt>
                <c:pt idx="1">
                  <c:v>0</c:v>
                </c:pt>
                <c:pt idx="2">
                  <c:v>12</c:v>
                </c:pt>
                <c:pt idx="3">
                  <c:v>5</c:v>
                </c:pt>
              </c:numCache>
            </c:numRef>
          </c:val>
          <c:extLst>
            <c:ext xmlns:c16="http://schemas.microsoft.com/office/drawing/2014/chart" uri="{C3380CC4-5D6E-409C-BE32-E72D297353CC}">
              <c16:uniqueId val="{00000003-A40D-4F4D-B0DE-46D77FE56602}"/>
            </c:ext>
          </c:extLst>
        </c:ser>
        <c:ser>
          <c:idx val="4"/>
          <c:order val="4"/>
          <c:tx>
            <c:strRef>
              <c:f>Sheet1!$F$1</c:f>
              <c:strCache>
                <c:ptCount val="1"/>
                <c:pt idx="0">
                  <c:v>Strongly disagree</c:v>
                </c:pt>
              </c:strCache>
            </c:strRef>
          </c:tx>
          <c:spPr>
            <a:solidFill>
              <a:schemeClr val="accent5"/>
            </a:solidFill>
            <a:ln>
              <a:noFill/>
            </a:ln>
            <a:effectLst/>
          </c:spPr>
          <c:invertIfNegative val="0"/>
          <c:cat>
            <c:strRef>
              <c:f>Sheet1!$A$3:$A$6</c:f>
              <c:strCache>
                <c:ptCount val="4"/>
                <c:pt idx="0">
                  <c:v>My patients think I should prescribe abx for cough, cold, etc...</c:v>
                </c:pt>
                <c:pt idx="1">
                  <c:v>I am concerned about abx resistance</c:v>
                </c:pt>
                <c:pt idx="2">
                  <c:v>I prescribe more abx than I should</c:v>
                </c:pt>
                <c:pt idx="3">
                  <c:v>Antibiotics are over prescribed in my office</c:v>
                </c:pt>
              </c:strCache>
            </c:strRef>
          </c:cat>
          <c:val>
            <c:numRef>
              <c:f>Sheet1!$F$3:$F$6</c:f>
              <c:numCache>
                <c:formatCode>General</c:formatCode>
                <c:ptCount val="4"/>
                <c:pt idx="0">
                  <c:v>3</c:v>
                </c:pt>
                <c:pt idx="1">
                  <c:v>0</c:v>
                </c:pt>
                <c:pt idx="2">
                  <c:v>3</c:v>
                </c:pt>
                <c:pt idx="3">
                  <c:v>2</c:v>
                </c:pt>
              </c:numCache>
            </c:numRef>
          </c:val>
          <c:extLst>
            <c:ext xmlns:c16="http://schemas.microsoft.com/office/drawing/2014/chart" uri="{C3380CC4-5D6E-409C-BE32-E72D297353CC}">
              <c16:uniqueId val="{00000004-A40D-4F4D-B0DE-46D77FE56602}"/>
            </c:ext>
          </c:extLst>
        </c:ser>
        <c:dLbls>
          <c:showLegendKey val="0"/>
          <c:showVal val="0"/>
          <c:showCatName val="0"/>
          <c:showSerName val="0"/>
          <c:showPercent val="0"/>
          <c:showBubbleSize val="0"/>
        </c:dLbls>
        <c:gapWidth val="182"/>
        <c:axId val="557244768"/>
        <c:axId val="557241488"/>
      </c:barChart>
      <c:catAx>
        <c:axId val="557244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7241488"/>
        <c:crosses val="autoZero"/>
        <c:auto val="1"/>
        <c:lblAlgn val="ctr"/>
        <c:lblOffset val="100"/>
        <c:noMultiLvlLbl val="0"/>
      </c:catAx>
      <c:valAx>
        <c:axId val="5572414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7244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Sheet1!$A$2:$A$6</c:f>
              <c:strCache>
                <c:ptCount val="5"/>
                <c:pt idx="0">
                  <c:v>Strongly agree</c:v>
                </c:pt>
                <c:pt idx="1">
                  <c:v>Agree</c:v>
                </c:pt>
                <c:pt idx="2">
                  <c:v>Unsure</c:v>
                </c:pt>
                <c:pt idx="3">
                  <c:v>Disagree</c:v>
                </c:pt>
                <c:pt idx="4">
                  <c:v>Strongly disagree</c:v>
                </c:pt>
              </c:strCache>
            </c:strRef>
          </c:cat>
          <c:val>
            <c:numRef>
              <c:f>Sheet1!$B$2:$B$6</c:f>
              <c:numCache>
                <c:formatCode>General</c:formatCode>
                <c:ptCount val="5"/>
                <c:pt idx="0">
                  <c:v>2</c:v>
                </c:pt>
                <c:pt idx="1">
                  <c:v>6</c:v>
                </c:pt>
                <c:pt idx="2">
                  <c:v>8</c:v>
                </c:pt>
                <c:pt idx="3">
                  <c:v>11</c:v>
                </c:pt>
                <c:pt idx="4">
                  <c:v>5</c:v>
                </c:pt>
              </c:numCache>
            </c:numRef>
          </c:val>
          <c:extLst>
            <c:ext xmlns:c16="http://schemas.microsoft.com/office/drawing/2014/chart" uri="{C3380CC4-5D6E-409C-BE32-E72D297353CC}">
              <c16:uniqueId val="{00000000-14F7-4DBD-9A3A-E6272B434D69}"/>
            </c:ext>
          </c:extLst>
        </c:ser>
        <c:dLbls>
          <c:showLegendKey val="0"/>
          <c:showVal val="0"/>
          <c:showCatName val="0"/>
          <c:showSerName val="0"/>
          <c:showPercent val="0"/>
          <c:showBubbleSize val="0"/>
        </c:dLbls>
        <c:gapWidth val="219"/>
        <c:overlap val="-27"/>
        <c:axId val="46137344"/>
        <c:axId val="46141608"/>
      </c:barChart>
      <c:catAx>
        <c:axId val="4613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141608"/>
        <c:crosses val="autoZero"/>
        <c:auto val="1"/>
        <c:lblAlgn val="ctr"/>
        <c:lblOffset val="100"/>
        <c:noMultiLvlLbl val="0"/>
      </c:catAx>
      <c:valAx>
        <c:axId val="46141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137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Sheet1!$A$2:$A$7</c:f>
              <c:strCache>
                <c:ptCount val="6"/>
                <c:pt idx="0">
                  <c:v>Never</c:v>
                </c:pt>
                <c:pt idx="1">
                  <c:v>Rarely</c:v>
                </c:pt>
                <c:pt idx="2">
                  <c:v>Sometimes</c:v>
                </c:pt>
                <c:pt idx="3">
                  <c:v>Often</c:v>
                </c:pt>
                <c:pt idx="4">
                  <c:v>Always</c:v>
                </c:pt>
                <c:pt idx="5">
                  <c:v>Not applicable</c:v>
                </c:pt>
              </c:strCache>
            </c:strRef>
          </c:cat>
          <c:val>
            <c:numRef>
              <c:f>Sheet1!$B$2:$B$7</c:f>
              <c:numCache>
                <c:formatCode>General</c:formatCode>
                <c:ptCount val="6"/>
                <c:pt idx="0">
                  <c:v>10</c:v>
                </c:pt>
                <c:pt idx="1">
                  <c:v>7</c:v>
                </c:pt>
                <c:pt idx="2">
                  <c:v>11</c:v>
                </c:pt>
                <c:pt idx="3">
                  <c:v>3</c:v>
                </c:pt>
                <c:pt idx="4">
                  <c:v>0</c:v>
                </c:pt>
              </c:numCache>
            </c:numRef>
          </c:val>
          <c:extLst>
            <c:ext xmlns:c16="http://schemas.microsoft.com/office/drawing/2014/chart" uri="{C3380CC4-5D6E-409C-BE32-E72D297353CC}">
              <c16:uniqueId val="{00000000-0C30-4F3F-8E15-6358580AAE1C}"/>
            </c:ext>
          </c:extLst>
        </c:ser>
        <c:dLbls>
          <c:showLegendKey val="0"/>
          <c:showVal val="0"/>
          <c:showCatName val="0"/>
          <c:showSerName val="0"/>
          <c:showPercent val="0"/>
          <c:showBubbleSize val="0"/>
        </c:dLbls>
        <c:gapWidth val="219"/>
        <c:overlap val="-27"/>
        <c:axId val="469455912"/>
        <c:axId val="469458208"/>
      </c:barChart>
      <c:catAx>
        <c:axId val="469455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9458208"/>
        <c:crosses val="autoZero"/>
        <c:auto val="1"/>
        <c:lblAlgn val="ctr"/>
        <c:lblOffset val="100"/>
        <c:noMultiLvlLbl val="0"/>
      </c:catAx>
      <c:valAx>
        <c:axId val="469458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9455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Never</c:v>
                </c:pt>
              </c:strCache>
            </c:strRef>
          </c:tx>
          <c:spPr>
            <a:solidFill>
              <a:schemeClr val="accent1"/>
            </a:solidFill>
            <a:ln>
              <a:noFill/>
            </a:ln>
            <a:effectLst/>
          </c:spPr>
          <c:invertIfNegative val="0"/>
          <c:cat>
            <c:strRef>
              <c:f>Sheet1!$A$2:$A$5</c:f>
              <c:strCache>
                <c:ptCount val="4"/>
                <c:pt idx="0">
                  <c:v>When you discussed the importance of abx stewardship, were you successful in not prescribing abx?</c:v>
                </c:pt>
                <c:pt idx="1">
                  <c:v>How often have you experienced complaints or any kind of verbal abuse for now prescribing abx?</c:v>
                </c:pt>
                <c:pt idx="2">
                  <c:v>If a pt asked for an abx for URI, how likely are you to prescribe it?</c:v>
                </c:pt>
                <c:pt idx="3">
                  <c:v>How often do family members request abx for nonspecific URI</c:v>
                </c:pt>
              </c:strCache>
            </c:strRef>
          </c:cat>
          <c:val>
            <c:numRef>
              <c:f>Sheet1!$B$2:$B$5</c:f>
              <c:numCache>
                <c:formatCode>General</c:formatCode>
                <c:ptCount val="4"/>
                <c:pt idx="0">
                  <c:v>0</c:v>
                </c:pt>
                <c:pt idx="1">
                  <c:v>8</c:v>
                </c:pt>
                <c:pt idx="2">
                  <c:v>7</c:v>
                </c:pt>
                <c:pt idx="3">
                  <c:v>2</c:v>
                </c:pt>
              </c:numCache>
            </c:numRef>
          </c:val>
          <c:extLst>
            <c:ext xmlns:c16="http://schemas.microsoft.com/office/drawing/2014/chart" uri="{C3380CC4-5D6E-409C-BE32-E72D297353CC}">
              <c16:uniqueId val="{00000000-122C-462D-B65D-12B16431C7A7}"/>
            </c:ext>
          </c:extLst>
        </c:ser>
        <c:ser>
          <c:idx val="1"/>
          <c:order val="1"/>
          <c:tx>
            <c:strRef>
              <c:f>Sheet1!$C$1</c:f>
              <c:strCache>
                <c:ptCount val="1"/>
                <c:pt idx="0">
                  <c:v>Rarely</c:v>
                </c:pt>
              </c:strCache>
            </c:strRef>
          </c:tx>
          <c:spPr>
            <a:solidFill>
              <a:schemeClr val="accent2"/>
            </a:solidFill>
            <a:ln>
              <a:noFill/>
            </a:ln>
            <a:effectLst/>
          </c:spPr>
          <c:invertIfNegative val="0"/>
          <c:cat>
            <c:strRef>
              <c:f>Sheet1!$A$2:$A$5</c:f>
              <c:strCache>
                <c:ptCount val="4"/>
                <c:pt idx="0">
                  <c:v>When you discussed the importance of abx stewardship, were you successful in not prescribing abx?</c:v>
                </c:pt>
                <c:pt idx="1">
                  <c:v>How often have you experienced complaints or any kind of verbal abuse for now prescribing abx?</c:v>
                </c:pt>
                <c:pt idx="2">
                  <c:v>If a pt asked for an abx for URI, how likely are you to prescribe it?</c:v>
                </c:pt>
                <c:pt idx="3">
                  <c:v>How often do family members request abx for nonspecific URI</c:v>
                </c:pt>
              </c:strCache>
            </c:strRef>
          </c:cat>
          <c:val>
            <c:numRef>
              <c:f>Sheet1!$C$2:$C$5</c:f>
              <c:numCache>
                <c:formatCode>General</c:formatCode>
                <c:ptCount val="4"/>
                <c:pt idx="0">
                  <c:v>2</c:v>
                </c:pt>
                <c:pt idx="1">
                  <c:v>9</c:v>
                </c:pt>
                <c:pt idx="2">
                  <c:v>17</c:v>
                </c:pt>
                <c:pt idx="3">
                  <c:v>7</c:v>
                </c:pt>
              </c:numCache>
            </c:numRef>
          </c:val>
          <c:extLst>
            <c:ext xmlns:c16="http://schemas.microsoft.com/office/drawing/2014/chart" uri="{C3380CC4-5D6E-409C-BE32-E72D297353CC}">
              <c16:uniqueId val="{00000001-122C-462D-B65D-12B16431C7A7}"/>
            </c:ext>
          </c:extLst>
        </c:ser>
        <c:ser>
          <c:idx val="2"/>
          <c:order val="2"/>
          <c:tx>
            <c:strRef>
              <c:f>Sheet1!$D$1</c:f>
              <c:strCache>
                <c:ptCount val="1"/>
                <c:pt idx="0">
                  <c:v>Sometimes</c:v>
                </c:pt>
              </c:strCache>
            </c:strRef>
          </c:tx>
          <c:spPr>
            <a:solidFill>
              <a:schemeClr val="accent3"/>
            </a:solidFill>
            <a:ln>
              <a:noFill/>
            </a:ln>
            <a:effectLst/>
          </c:spPr>
          <c:invertIfNegative val="0"/>
          <c:cat>
            <c:strRef>
              <c:f>Sheet1!$A$2:$A$5</c:f>
              <c:strCache>
                <c:ptCount val="4"/>
                <c:pt idx="0">
                  <c:v>When you discussed the importance of abx stewardship, were you successful in not prescribing abx?</c:v>
                </c:pt>
                <c:pt idx="1">
                  <c:v>How often have you experienced complaints or any kind of verbal abuse for now prescribing abx?</c:v>
                </c:pt>
                <c:pt idx="2">
                  <c:v>If a pt asked for an abx for URI, how likely are you to prescribe it?</c:v>
                </c:pt>
                <c:pt idx="3">
                  <c:v>How often do family members request abx for nonspecific URI</c:v>
                </c:pt>
              </c:strCache>
            </c:strRef>
          </c:cat>
          <c:val>
            <c:numRef>
              <c:f>Sheet1!$D$2:$D$5</c:f>
              <c:numCache>
                <c:formatCode>General</c:formatCode>
                <c:ptCount val="4"/>
                <c:pt idx="0">
                  <c:v>7</c:v>
                </c:pt>
                <c:pt idx="1">
                  <c:v>8</c:v>
                </c:pt>
                <c:pt idx="2">
                  <c:v>7</c:v>
                </c:pt>
                <c:pt idx="3">
                  <c:v>4</c:v>
                </c:pt>
              </c:numCache>
            </c:numRef>
          </c:val>
          <c:extLst>
            <c:ext xmlns:c16="http://schemas.microsoft.com/office/drawing/2014/chart" uri="{C3380CC4-5D6E-409C-BE32-E72D297353CC}">
              <c16:uniqueId val="{00000002-122C-462D-B65D-12B16431C7A7}"/>
            </c:ext>
          </c:extLst>
        </c:ser>
        <c:ser>
          <c:idx val="3"/>
          <c:order val="3"/>
          <c:tx>
            <c:strRef>
              <c:f>Sheet1!$E$1</c:f>
              <c:strCache>
                <c:ptCount val="1"/>
                <c:pt idx="0">
                  <c:v>Often</c:v>
                </c:pt>
              </c:strCache>
            </c:strRef>
          </c:tx>
          <c:spPr>
            <a:solidFill>
              <a:schemeClr val="accent4"/>
            </a:solidFill>
            <a:ln>
              <a:noFill/>
            </a:ln>
            <a:effectLst/>
          </c:spPr>
          <c:invertIfNegative val="0"/>
          <c:cat>
            <c:strRef>
              <c:f>Sheet1!$A$2:$A$5</c:f>
              <c:strCache>
                <c:ptCount val="4"/>
                <c:pt idx="0">
                  <c:v>When you discussed the importance of abx stewardship, were you successful in not prescribing abx?</c:v>
                </c:pt>
                <c:pt idx="1">
                  <c:v>How often have you experienced complaints or any kind of verbal abuse for now prescribing abx?</c:v>
                </c:pt>
                <c:pt idx="2">
                  <c:v>If a pt asked for an abx for URI, how likely are you to prescribe it?</c:v>
                </c:pt>
                <c:pt idx="3">
                  <c:v>How often do family members request abx for nonspecific URI</c:v>
                </c:pt>
              </c:strCache>
            </c:strRef>
          </c:cat>
          <c:val>
            <c:numRef>
              <c:f>Sheet1!$E$2:$E$5</c:f>
              <c:numCache>
                <c:formatCode>General</c:formatCode>
                <c:ptCount val="4"/>
                <c:pt idx="0">
                  <c:v>17</c:v>
                </c:pt>
                <c:pt idx="1">
                  <c:v>5</c:v>
                </c:pt>
                <c:pt idx="2">
                  <c:v>0</c:v>
                </c:pt>
                <c:pt idx="3">
                  <c:v>17</c:v>
                </c:pt>
              </c:numCache>
            </c:numRef>
          </c:val>
          <c:extLst>
            <c:ext xmlns:c16="http://schemas.microsoft.com/office/drawing/2014/chart" uri="{C3380CC4-5D6E-409C-BE32-E72D297353CC}">
              <c16:uniqueId val="{00000003-122C-462D-B65D-12B16431C7A7}"/>
            </c:ext>
          </c:extLst>
        </c:ser>
        <c:ser>
          <c:idx val="4"/>
          <c:order val="4"/>
          <c:tx>
            <c:strRef>
              <c:f>Sheet1!$F$1</c:f>
              <c:strCache>
                <c:ptCount val="1"/>
                <c:pt idx="0">
                  <c:v>Always</c:v>
                </c:pt>
              </c:strCache>
            </c:strRef>
          </c:tx>
          <c:spPr>
            <a:solidFill>
              <a:schemeClr val="accent5"/>
            </a:solidFill>
            <a:ln>
              <a:noFill/>
            </a:ln>
            <a:effectLst/>
          </c:spPr>
          <c:invertIfNegative val="0"/>
          <c:cat>
            <c:strRef>
              <c:f>Sheet1!$A$2:$A$5</c:f>
              <c:strCache>
                <c:ptCount val="4"/>
                <c:pt idx="0">
                  <c:v>When you discussed the importance of abx stewardship, were you successful in not prescribing abx?</c:v>
                </c:pt>
                <c:pt idx="1">
                  <c:v>How often have you experienced complaints or any kind of verbal abuse for now prescribing abx?</c:v>
                </c:pt>
                <c:pt idx="2">
                  <c:v>If a pt asked for an abx for URI, how likely are you to prescribe it?</c:v>
                </c:pt>
                <c:pt idx="3">
                  <c:v>How often do family members request abx for nonspecific URI</c:v>
                </c:pt>
              </c:strCache>
            </c:strRef>
          </c:cat>
          <c:val>
            <c:numRef>
              <c:f>Sheet1!$F$2:$F$5</c:f>
              <c:numCache>
                <c:formatCode>General</c:formatCode>
                <c:ptCount val="4"/>
                <c:pt idx="0">
                  <c:v>5</c:v>
                </c:pt>
                <c:pt idx="1">
                  <c:v>1</c:v>
                </c:pt>
                <c:pt idx="2">
                  <c:v>0</c:v>
                </c:pt>
                <c:pt idx="3">
                  <c:v>0</c:v>
                </c:pt>
              </c:numCache>
            </c:numRef>
          </c:val>
          <c:extLst>
            <c:ext xmlns:c16="http://schemas.microsoft.com/office/drawing/2014/chart" uri="{C3380CC4-5D6E-409C-BE32-E72D297353CC}">
              <c16:uniqueId val="{00000004-122C-462D-B65D-12B16431C7A7}"/>
            </c:ext>
          </c:extLst>
        </c:ser>
        <c:ser>
          <c:idx val="5"/>
          <c:order val="5"/>
          <c:tx>
            <c:strRef>
              <c:f>Sheet1!$G$1</c:f>
              <c:strCache>
                <c:ptCount val="1"/>
                <c:pt idx="0">
                  <c:v>N/A</c:v>
                </c:pt>
              </c:strCache>
            </c:strRef>
          </c:tx>
          <c:spPr>
            <a:solidFill>
              <a:schemeClr val="accent6"/>
            </a:solidFill>
            <a:ln>
              <a:noFill/>
            </a:ln>
            <a:effectLst/>
          </c:spPr>
          <c:invertIfNegative val="0"/>
          <c:cat>
            <c:strRef>
              <c:f>Sheet1!$A$2:$A$5</c:f>
              <c:strCache>
                <c:ptCount val="4"/>
                <c:pt idx="0">
                  <c:v>When you discussed the importance of abx stewardship, were you successful in not prescribing abx?</c:v>
                </c:pt>
                <c:pt idx="1">
                  <c:v>How often have you experienced complaints or any kind of verbal abuse for now prescribing abx?</c:v>
                </c:pt>
                <c:pt idx="2">
                  <c:v>If a pt asked for an abx for URI, how likely are you to prescribe it?</c:v>
                </c:pt>
                <c:pt idx="3">
                  <c:v>How often do family members request abx for nonspecific URI</c:v>
                </c:pt>
              </c:strCache>
            </c:strRef>
          </c:cat>
          <c:val>
            <c:numRef>
              <c:f>Sheet1!$G$2:$G$5</c:f>
              <c:numCache>
                <c:formatCode>General</c:formatCode>
                <c:ptCount val="4"/>
                <c:pt idx="0">
                  <c:v>0</c:v>
                </c:pt>
                <c:pt idx="1">
                  <c:v>0</c:v>
                </c:pt>
                <c:pt idx="2">
                  <c:v>0</c:v>
                </c:pt>
                <c:pt idx="3">
                  <c:v>1</c:v>
                </c:pt>
              </c:numCache>
            </c:numRef>
          </c:val>
          <c:extLst>
            <c:ext xmlns:c16="http://schemas.microsoft.com/office/drawing/2014/chart" uri="{C3380CC4-5D6E-409C-BE32-E72D297353CC}">
              <c16:uniqueId val="{00000005-122C-462D-B65D-12B16431C7A7}"/>
            </c:ext>
          </c:extLst>
        </c:ser>
        <c:dLbls>
          <c:showLegendKey val="0"/>
          <c:showVal val="0"/>
          <c:showCatName val="0"/>
          <c:showSerName val="0"/>
          <c:showPercent val="0"/>
          <c:showBubbleSize val="0"/>
        </c:dLbls>
        <c:gapWidth val="182"/>
        <c:axId val="383439616"/>
        <c:axId val="383440272"/>
      </c:barChart>
      <c:catAx>
        <c:axId val="383439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3440272"/>
        <c:crosses val="autoZero"/>
        <c:auto val="1"/>
        <c:lblAlgn val="ctr"/>
        <c:lblOffset val="100"/>
        <c:noMultiLvlLbl val="0"/>
      </c:catAx>
      <c:valAx>
        <c:axId val="3834402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3439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E53940-0C78-41EF-A517-B42689512B1E}" type="datetimeFigureOut">
              <a:rPr lang="en-US" smtClean="0"/>
              <a:t>10/3/21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AFFCA-55CE-4B88-BCBC-2A0F156B481B}" type="slidenum">
              <a:rPr lang="en-US" smtClean="0"/>
              <a:t>‹#›</a:t>
            </a:fld>
            <a:endParaRPr lang="en-US"/>
          </a:p>
        </p:txBody>
      </p:sp>
    </p:spTree>
    <p:extLst>
      <p:ext uri="{BB962C8B-B14F-4D97-AF65-F5344CB8AC3E}">
        <p14:creationId xmlns:p14="http://schemas.microsoft.com/office/powerpoint/2010/main" val="1404254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1DBD-6C19-4681-9F34-0F2354C371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BA93EA-A921-4549-8114-2654D53A24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9512D8-B1F9-48CA-B7B2-A1D9A7828DE4}"/>
              </a:ext>
            </a:extLst>
          </p:cNvPr>
          <p:cNvSpPr>
            <a:spLocks noGrp="1"/>
          </p:cNvSpPr>
          <p:nvPr>
            <p:ph type="dt" sz="half" idx="10"/>
          </p:nvPr>
        </p:nvSpPr>
        <p:spPr/>
        <p:txBody>
          <a:bodyPr/>
          <a:lstStyle/>
          <a:p>
            <a:fld id="{13CB9AF4-EC1D-4351-93A8-A5AC106A1099}" type="datetimeFigureOut">
              <a:rPr lang="en-US" smtClean="0"/>
              <a:t>10/3/21</a:t>
            </a:fld>
            <a:endParaRPr lang="en-US"/>
          </a:p>
        </p:txBody>
      </p:sp>
      <p:sp>
        <p:nvSpPr>
          <p:cNvPr id="5" name="Footer Placeholder 4">
            <a:extLst>
              <a:ext uri="{FF2B5EF4-FFF2-40B4-BE49-F238E27FC236}">
                <a16:creationId xmlns:a16="http://schemas.microsoft.com/office/drawing/2014/main" id="{51AD7F37-0D5D-48BB-8680-894D89F4DD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583D8-66B2-470D-A23B-8D47D975F2C5}"/>
              </a:ext>
            </a:extLst>
          </p:cNvPr>
          <p:cNvSpPr>
            <a:spLocks noGrp="1"/>
          </p:cNvSpPr>
          <p:nvPr>
            <p:ph type="sldNum" sz="quarter" idx="12"/>
          </p:nvPr>
        </p:nvSpPr>
        <p:spPr/>
        <p:txBody>
          <a:bodyPr/>
          <a:lstStyle/>
          <a:p>
            <a:fld id="{61D6F228-AA7D-4867-AA8A-4B576ACA0576}" type="slidenum">
              <a:rPr lang="en-US" smtClean="0"/>
              <a:t>‹#›</a:t>
            </a:fld>
            <a:endParaRPr lang="en-US"/>
          </a:p>
        </p:txBody>
      </p:sp>
    </p:spTree>
    <p:extLst>
      <p:ext uri="{BB962C8B-B14F-4D97-AF65-F5344CB8AC3E}">
        <p14:creationId xmlns:p14="http://schemas.microsoft.com/office/powerpoint/2010/main" val="23962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1907F-2B20-4B44-93BD-EDBF27A905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59C4FA-759C-440F-B860-ACD11AFF38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CD06E7-2010-424F-A174-4109234A96E9}"/>
              </a:ext>
            </a:extLst>
          </p:cNvPr>
          <p:cNvSpPr>
            <a:spLocks noGrp="1"/>
          </p:cNvSpPr>
          <p:nvPr>
            <p:ph type="dt" sz="half" idx="10"/>
          </p:nvPr>
        </p:nvSpPr>
        <p:spPr/>
        <p:txBody>
          <a:bodyPr/>
          <a:lstStyle/>
          <a:p>
            <a:fld id="{13CB9AF4-EC1D-4351-93A8-A5AC106A1099}" type="datetimeFigureOut">
              <a:rPr lang="en-US" smtClean="0"/>
              <a:t>10/3/21</a:t>
            </a:fld>
            <a:endParaRPr lang="en-US"/>
          </a:p>
        </p:txBody>
      </p:sp>
      <p:sp>
        <p:nvSpPr>
          <p:cNvPr id="5" name="Footer Placeholder 4">
            <a:extLst>
              <a:ext uri="{FF2B5EF4-FFF2-40B4-BE49-F238E27FC236}">
                <a16:creationId xmlns:a16="http://schemas.microsoft.com/office/drawing/2014/main" id="{B089EA48-1F2D-4044-B1A5-7FD21C87DC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9E551-EC9F-43E3-86C3-57089D6DE9BD}"/>
              </a:ext>
            </a:extLst>
          </p:cNvPr>
          <p:cNvSpPr>
            <a:spLocks noGrp="1"/>
          </p:cNvSpPr>
          <p:nvPr>
            <p:ph type="sldNum" sz="quarter" idx="12"/>
          </p:nvPr>
        </p:nvSpPr>
        <p:spPr/>
        <p:txBody>
          <a:bodyPr/>
          <a:lstStyle/>
          <a:p>
            <a:fld id="{61D6F228-AA7D-4867-AA8A-4B576ACA0576}" type="slidenum">
              <a:rPr lang="en-US" smtClean="0"/>
              <a:t>‹#›</a:t>
            </a:fld>
            <a:endParaRPr lang="en-US"/>
          </a:p>
        </p:txBody>
      </p:sp>
    </p:spTree>
    <p:extLst>
      <p:ext uri="{BB962C8B-B14F-4D97-AF65-F5344CB8AC3E}">
        <p14:creationId xmlns:p14="http://schemas.microsoft.com/office/powerpoint/2010/main" val="64926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427B1F-7217-4D3B-AD4A-A22095472C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19F490-7159-4B24-89D3-95E649D9C3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639F31-6D97-44EC-9511-A5BC2E61627B}"/>
              </a:ext>
            </a:extLst>
          </p:cNvPr>
          <p:cNvSpPr>
            <a:spLocks noGrp="1"/>
          </p:cNvSpPr>
          <p:nvPr>
            <p:ph type="dt" sz="half" idx="10"/>
          </p:nvPr>
        </p:nvSpPr>
        <p:spPr/>
        <p:txBody>
          <a:bodyPr/>
          <a:lstStyle/>
          <a:p>
            <a:fld id="{13CB9AF4-EC1D-4351-93A8-A5AC106A1099}" type="datetimeFigureOut">
              <a:rPr lang="en-US" smtClean="0"/>
              <a:t>10/3/21</a:t>
            </a:fld>
            <a:endParaRPr lang="en-US"/>
          </a:p>
        </p:txBody>
      </p:sp>
      <p:sp>
        <p:nvSpPr>
          <p:cNvPr id="5" name="Footer Placeholder 4">
            <a:extLst>
              <a:ext uri="{FF2B5EF4-FFF2-40B4-BE49-F238E27FC236}">
                <a16:creationId xmlns:a16="http://schemas.microsoft.com/office/drawing/2014/main" id="{87CAB5A8-5001-465C-9CDF-8120B38E9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6AB864-F754-4670-BC7D-D578ED83288C}"/>
              </a:ext>
            </a:extLst>
          </p:cNvPr>
          <p:cNvSpPr>
            <a:spLocks noGrp="1"/>
          </p:cNvSpPr>
          <p:nvPr>
            <p:ph type="sldNum" sz="quarter" idx="12"/>
          </p:nvPr>
        </p:nvSpPr>
        <p:spPr/>
        <p:txBody>
          <a:bodyPr/>
          <a:lstStyle/>
          <a:p>
            <a:fld id="{61D6F228-AA7D-4867-AA8A-4B576ACA0576}" type="slidenum">
              <a:rPr lang="en-US" smtClean="0"/>
              <a:t>‹#›</a:t>
            </a:fld>
            <a:endParaRPr lang="en-US"/>
          </a:p>
        </p:txBody>
      </p:sp>
    </p:spTree>
    <p:extLst>
      <p:ext uri="{BB962C8B-B14F-4D97-AF65-F5344CB8AC3E}">
        <p14:creationId xmlns:p14="http://schemas.microsoft.com/office/powerpoint/2010/main" val="288267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4C6F-B7BF-48E7-92E7-35A3A9EDC5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7E43B4-F746-4811-B9EF-3FFE6AA725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11508-0334-4501-9AE8-24512B0CE125}"/>
              </a:ext>
            </a:extLst>
          </p:cNvPr>
          <p:cNvSpPr>
            <a:spLocks noGrp="1"/>
          </p:cNvSpPr>
          <p:nvPr>
            <p:ph type="dt" sz="half" idx="10"/>
          </p:nvPr>
        </p:nvSpPr>
        <p:spPr/>
        <p:txBody>
          <a:bodyPr/>
          <a:lstStyle/>
          <a:p>
            <a:fld id="{13CB9AF4-EC1D-4351-93A8-A5AC106A1099}" type="datetimeFigureOut">
              <a:rPr lang="en-US" smtClean="0"/>
              <a:t>10/3/21</a:t>
            </a:fld>
            <a:endParaRPr lang="en-US"/>
          </a:p>
        </p:txBody>
      </p:sp>
      <p:sp>
        <p:nvSpPr>
          <p:cNvPr id="5" name="Footer Placeholder 4">
            <a:extLst>
              <a:ext uri="{FF2B5EF4-FFF2-40B4-BE49-F238E27FC236}">
                <a16:creationId xmlns:a16="http://schemas.microsoft.com/office/drawing/2014/main" id="{97D664DD-83E7-4AF2-83B5-EBA494CF4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7A8CF8-F282-4BD1-8F9A-C16A73AF0706}"/>
              </a:ext>
            </a:extLst>
          </p:cNvPr>
          <p:cNvSpPr>
            <a:spLocks noGrp="1"/>
          </p:cNvSpPr>
          <p:nvPr>
            <p:ph type="sldNum" sz="quarter" idx="12"/>
          </p:nvPr>
        </p:nvSpPr>
        <p:spPr/>
        <p:txBody>
          <a:bodyPr/>
          <a:lstStyle/>
          <a:p>
            <a:fld id="{61D6F228-AA7D-4867-AA8A-4B576ACA0576}" type="slidenum">
              <a:rPr lang="en-US" smtClean="0"/>
              <a:t>‹#›</a:t>
            </a:fld>
            <a:endParaRPr lang="en-US"/>
          </a:p>
        </p:txBody>
      </p:sp>
    </p:spTree>
    <p:extLst>
      <p:ext uri="{BB962C8B-B14F-4D97-AF65-F5344CB8AC3E}">
        <p14:creationId xmlns:p14="http://schemas.microsoft.com/office/powerpoint/2010/main" val="1146452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54BCB-39D9-4E45-AE2B-419D789664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55E1B2-15D1-4E52-A072-C606E05EE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D4FD8-9B3F-4BBF-AFEE-09F222C178DE}"/>
              </a:ext>
            </a:extLst>
          </p:cNvPr>
          <p:cNvSpPr>
            <a:spLocks noGrp="1"/>
          </p:cNvSpPr>
          <p:nvPr>
            <p:ph type="dt" sz="half" idx="10"/>
          </p:nvPr>
        </p:nvSpPr>
        <p:spPr/>
        <p:txBody>
          <a:bodyPr/>
          <a:lstStyle/>
          <a:p>
            <a:fld id="{13CB9AF4-EC1D-4351-93A8-A5AC106A1099}" type="datetimeFigureOut">
              <a:rPr lang="en-US" smtClean="0"/>
              <a:t>10/3/21</a:t>
            </a:fld>
            <a:endParaRPr lang="en-US"/>
          </a:p>
        </p:txBody>
      </p:sp>
      <p:sp>
        <p:nvSpPr>
          <p:cNvPr id="5" name="Footer Placeholder 4">
            <a:extLst>
              <a:ext uri="{FF2B5EF4-FFF2-40B4-BE49-F238E27FC236}">
                <a16:creationId xmlns:a16="http://schemas.microsoft.com/office/drawing/2014/main" id="{04C25A82-1A2A-4433-9F54-2F52E8F9A2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46F1C9-9B4A-4284-AD9E-2FEF3DB5C743}"/>
              </a:ext>
            </a:extLst>
          </p:cNvPr>
          <p:cNvSpPr>
            <a:spLocks noGrp="1"/>
          </p:cNvSpPr>
          <p:nvPr>
            <p:ph type="sldNum" sz="quarter" idx="12"/>
          </p:nvPr>
        </p:nvSpPr>
        <p:spPr/>
        <p:txBody>
          <a:bodyPr/>
          <a:lstStyle/>
          <a:p>
            <a:fld id="{61D6F228-AA7D-4867-AA8A-4B576ACA0576}" type="slidenum">
              <a:rPr lang="en-US" smtClean="0"/>
              <a:t>‹#›</a:t>
            </a:fld>
            <a:endParaRPr lang="en-US"/>
          </a:p>
        </p:txBody>
      </p:sp>
    </p:spTree>
    <p:extLst>
      <p:ext uri="{BB962C8B-B14F-4D97-AF65-F5344CB8AC3E}">
        <p14:creationId xmlns:p14="http://schemas.microsoft.com/office/powerpoint/2010/main" val="402428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B7FC9-8B01-482F-8A74-E1BF7C50EC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7AFCA7-40A7-414B-ACFC-BB853D9F6C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AC6AC3-663D-41D4-9C23-25220FF097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9E562A-31AE-4659-AC1A-E8782F2637C8}"/>
              </a:ext>
            </a:extLst>
          </p:cNvPr>
          <p:cNvSpPr>
            <a:spLocks noGrp="1"/>
          </p:cNvSpPr>
          <p:nvPr>
            <p:ph type="dt" sz="half" idx="10"/>
          </p:nvPr>
        </p:nvSpPr>
        <p:spPr/>
        <p:txBody>
          <a:bodyPr/>
          <a:lstStyle/>
          <a:p>
            <a:fld id="{13CB9AF4-EC1D-4351-93A8-A5AC106A1099}" type="datetimeFigureOut">
              <a:rPr lang="en-US" smtClean="0"/>
              <a:t>10/3/21</a:t>
            </a:fld>
            <a:endParaRPr lang="en-US"/>
          </a:p>
        </p:txBody>
      </p:sp>
      <p:sp>
        <p:nvSpPr>
          <p:cNvPr id="6" name="Footer Placeholder 5">
            <a:extLst>
              <a:ext uri="{FF2B5EF4-FFF2-40B4-BE49-F238E27FC236}">
                <a16:creationId xmlns:a16="http://schemas.microsoft.com/office/drawing/2014/main" id="{E9CD591D-8C2A-40DA-8EDB-57E52FC4AC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37EB3-2E31-4427-A4AC-3FF06535F1AA}"/>
              </a:ext>
            </a:extLst>
          </p:cNvPr>
          <p:cNvSpPr>
            <a:spLocks noGrp="1"/>
          </p:cNvSpPr>
          <p:nvPr>
            <p:ph type="sldNum" sz="quarter" idx="12"/>
          </p:nvPr>
        </p:nvSpPr>
        <p:spPr/>
        <p:txBody>
          <a:bodyPr/>
          <a:lstStyle/>
          <a:p>
            <a:fld id="{61D6F228-AA7D-4867-AA8A-4B576ACA0576}" type="slidenum">
              <a:rPr lang="en-US" smtClean="0"/>
              <a:t>‹#›</a:t>
            </a:fld>
            <a:endParaRPr lang="en-US"/>
          </a:p>
        </p:txBody>
      </p:sp>
    </p:spTree>
    <p:extLst>
      <p:ext uri="{BB962C8B-B14F-4D97-AF65-F5344CB8AC3E}">
        <p14:creationId xmlns:p14="http://schemas.microsoft.com/office/powerpoint/2010/main" val="378521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5BD8E-59F7-41AC-B274-AD66F01E8A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7FA638-66F2-4331-BF4E-2D885C4714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6A60E5-CC38-4D38-86DA-633163E2B5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963C8B-BF9A-450A-9401-43660376AD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93E679-80AB-41D8-92EA-E324941EC7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1C2050-AD10-4636-9115-387D99727D41}"/>
              </a:ext>
            </a:extLst>
          </p:cNvPr>
          <p:cNvSpPr>
            <a:spLocks noGrp="1"/>
          </p:cNvSpPr>
          <p:nvPr>
            <p:ph type="dt" sz="half" idx="10"/>
          </p:nvPr>
        </p:nvSpPr>
        <p:spPr/>
        <p:txBody>
          <a:bodyPr/>
          <a:lstStyle/>
          <a:p>
            <a:fld id="{13CB9AF4-EC1D-4351-93A8-A5AC106A1099}" type="datetimeFigureOut">
              <a:rPr lang="en-US" smtClean="0"/>
              <a:t>10/3/21</a:t>
            </a:fld>
            <a:endParaRPr lang="en-US"/>
          </a:p>
        </p:txBody>
      </p:sp>
      <p:sp>
        <p:nvSpPr>
          <p:cNvPr id="8" name="Footer Placeholder 7">
            <a:extLst>
              <a:ext uri="{FF2B5EF4-FFF2-40B4-BE49-F238E27FC236}">
                <a16:creationId xmlns:a16="http://schemas.microsoft.com/office/drawing/2014/main" id="{B9AAF95D-3BB5-4D35-9DEC-38DFF1E5DB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DD435D-AF67-476C-9D12-7A2B0C47F8E5}"/>
              </a:ext>
            </a:extLst>
          </p:cNvPr>
          <p:cNvSpPr>
            <a:spLocks noGrp="1"/>
          </p:cNvSpPr>
          <p:nvPr>
            <p:ph type="sldNum" sz="quarter" idx="12"/>
          </p:nvPr>
        </p:nvSpPr>
        <p:spPr/>
        <p:txBody>
          <a:bodyPr/>
          <a:lstStyle/>
          <a:p>
            <a:fld id="{61D6F228-AA7D-4867-AA8A-4B576ACA0576}" type="slidenum">
              <a:rPr lang="en-US" smtClean="0"/>
              <a:t>‹#›</a:t>
            </a:fld>
            <a:endParaRPr lang="en-US"/>
          </a:p>
        </p:txBody>
      </p:sp>
    </p:spTree>
    <p:extLst>
      <p:ext uri="{BB962C8B-B14F-4D97-AF65-F5344CB8AC3E}">
        <p14:creationId xmlns:p14="http://schemas.microsoft.com/office/powerpoint/2010/main" val="321245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CA358-C31A-4A16-B3B4-8305BCE5C8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8E8AE5-BD6D-451D-83A9-2C566856FD73}"/>
              </a:ext>
            </a:extLst>
          </p:cNvPr>
          <p:cNvSpPr>
            <a:spLocks noGrp="1"/>
          </p:cNvSpPr>
          <p:nvPr>
            <p:ph type="dt" sz="half" idx="10"/>
          </p:nvPr>
        </p:nvSpPr>
        <p:spPr/>
        <p:txBody>
          <a:bodyPr/>
          <a:lstStyle/>
          <a:p>
            <a:fld id="{13CB9AF4-EC1D-4351-93A8-A5AC106A1099}" type="datetimeFigureOut">
              <a:rPr lang="en-US" smtClean="0"/>
              <a:t>10/3/21</a:t>
            </a:fld>
            <a:endParaRPr lang="en-US"/>
          </a:p>
        </p:txBody>
      </p:sp>
      <p:sp>
        <p:nvSpPr>
          <p:cNvPr id="4" name="Footer Placeholder 3">
            <a:extLst>
              <a:ext uri="{FF2B5EF4-FFF2-40B4-BE49-F238E27FC236}">
                <a16:creationId xmlns:a16="http://schemas.microsoft.com/office/drawing/2014/main" id="{20C88A3D-850E-4207-97D3-EC50AA5A89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EC7BCC-19CA-41BC-A35F-270F4C71F907}"/>
              </a:ext>
            </a:extLst>
          </p:cNvPr>
          <p:cNvSpPr>
            <a:spLocks noGrp="1"/>
          </p:cNvSpPr>
          <p:nvPr>
            <p:ph type="sldNum" sz="quarter" idx="12"/>
          </p:nvPr>
        </p:nvSpPr>
        <p:spPr/>
        <p:txBody>
          <a:bodyPr/>
          <a:lstStyle/>
          <a:p>
            <a:fld id="{61D6F228-AA7D-4867-AA8A-4B576ACA0576}" type="slidenum">
              <a:rPr lang="en-US" smtClean="0"/>
              <a:t>‹#›</a:t>
            </a:fld>
            <a:endParaRPr lang="en-US"/>
          </a:p>
        </p:txBody>
      </p:sp>
    </p:spTree>
    <p:extLst>
      <p:ext uri="{BB962C8B-B14F-4D97-AF65-F5344CB8AC3E}">
        <p14:creationId xmlns:p14="http://schemas.microsoft.com/office/powerpoint/2010/main" val="44365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72CD85-B28E-4725-AF6C-43F3414DE6A7}"/>
              </a:ext>
            </a:extLst>
          </p:cNvPr>
          <p:cNvSpPr>
            <a:spLocks noGrp="1"/>
          </p:cNvSpPr>
          <p:nvPr>
            <p:ph type="dt" sz="half" idx="10"/>
          </p:nvPr>
        </p:nvSpPr>
        <p:spPr/>
        <p:txBody>
          <a:bodyPr/>
          <a:lstStyle/>
          <a:p>
            <a:fld id="{13CB9AF4-EC1D-4351-93A8-A5AC106A1099}" type="datetimeFigureOut">
              <a:rPr lang="en-US" smtClean="0"/>
              <a:t>10/3/21</a:t>
            </a:fld>
            <a:endParaRPr lang="en-US"/>
          </a:p>
        </p:txBody>
      </p:sp>
      <p:sp>
        <p:nvSpPr>
          <p:cNvPr id="3" name="Footer Placeholder 2">
            <a:extLst>
              <a:ext uri="{FF2B5EF4-FFF2-40B4-BE49-F238E27FC236}">
                <a16:creationId xmlns:a16="http://schemas.microsoft.com/office/drawing/2014/main" id="{27F08C85-F8E8-4B0E-8DD8-E3EDFD2129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84A60B-30CA-430D-A9AF-46A1F2A9AC16}"/>
              </a:ext>
            </a:extLst>
          </p:cNvPr>
          <p:cNvSpPr>
            <a:spLocks noGrp="1"/>
          </p:cNvSpPr>
          <p:nvPr>
            <p:ph type="sldNum" sz="quarter" idx="12"/>
          </p:nvPr>
        </p:nvSpPr>
        <p:spPr/>
        <p:txBody>
          <a:bodyPr/>
          <a:lstStyle/>
          <a:p>
            <a:fld id="{61D6F228-AA7D-4867-AA8A-4B576ACA0576}" type="slidenum">
              <a:rPr lang="en-US" smtClean="0"/>
              <a:t>‹#›</a:t>
            </a:fld>
            <a:endParaRPr lang="en-US"/>
          </a:p>
        </p:txBody>
      </p:sp>
    </p:spTree>
    <p:extLst>
      <p:ext uri="{BB962C8B-B14F-4D97-AF65-F5344CB8AC3E}">
        <p14:creationId xmlns:p14="http://schemas.microsoft.com/office/powerpoint/2010/main" val="26395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CDAB-753E-402E-9870-1BA0AFBD67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5571F8-1843-4ECA-8141-D4B3B9CC23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B688EA-25FA-4D32-AC4E-94D226A4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DFE65F-EB76-4A8E-820F-2F8430EDED69}"/>
              </a:ext>
            </a:extLst>
          </p:cNvPr>
          <p:cNvSpPr>
            <a:spLocks noGrp="1"/>
          </p:cNvSpPr>
          <p:nvPr>
            <p:ph type="dt" sz="half" idx="10"/>
          </p:nvPr>
        </p:nvSpPr>
        <p:spPr/>
        <p:txBody>
          <a:bodyPr/>
          <a:lstStyle/>
          <a:p>
            <a:fld id="{13CB9AF4-EC1D-4351-93A8-A5AC106A1099}" type="datetimeFigureOut">
              <a:rPr lang="en-US" smtClean="0"/>
              <a:t>10/3/21</a:t>
            </a:fld>
            <a:endParaRPr lang="en-US"/>
          </a:p>
        </p:txBody>
      </p:sp>
      <p:sp>
        <p:nvSpPr>
          <p:cNvPr id="6" name="Footer Placeholder 5">
            <a:extLst>
              <a:ext uri="{FF2B5EF4-FFF2-40B4-BE49-F238E27FC236}">
                <a16:creationId xmlns:a16="http://schemas.microsoft.com/office/drawing/2014/main" id="{4CC12794-11C1-440B-BD55-3CB0013A56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8C0792-FBA6-4F93-9625-AFDDE62DB33F}"/>
              </a:ext>
            </a:extLst>
          </p:cNvPr>
          <p:cNvSpPr>
            <a:spLocks noGrp="1"/>
          </p:cNvSpPr>
          <p:nvPr>
            <p:ph type="sldNum" sz="quarter" idx="12"/>
          </p:nvPr>
        </p:nvSpPr>
        <p:spPr/>
        <p:txBody>
          <a:bodyPr/>
          <a:lstStyle/>
          <a:p>
            <a:fld id="{61D6F228-AA7D-4867-AA8A-4B576ACA0576}" type="slidenum">
              <a:rPr lang="en-US" smtClean="0"/>
              <a:t>‹#›</a:t>
            </a:fld>
            <a:endParaRPr lang="en-US"/>
          </a:p>
        </p:txBody>
      </p:sp>
    </p:spTree>
    <p:extLst>
      <p:ext uri="{BB962C8B-B14F-4D97-AF65-F5344CB8AC3E}">
        <p14:creationId xmlns:p14="http://schemas.microsoft.com/office/powerpoint/2010/main" val="3161712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B4FF5-3F37-46E5-965E-5B1FEAC126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8FD981-B220-4724-A451-9104758986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1AF306-4764-4A97-8C79-10A61C39D4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1D45E-4ED3-4F3B-840E-F163C0EF2822}"/>
              </a:ext>
            </a:extLst>
          </p:cNvPr>
          <p:cNvSpPr>
            <a:spLocks noGrp="1"/>
          </p:cNvSpPr>
          <p:nvPr>
            <p:ph type="dt" sz="half" idx="10"/>
          </p:nvPr>
        </p:nvSpPr>
        <p:spPr/>
        <p:txBody>
          <a:bodyPr/>
          <a:lstStyle/>
          <a:p>
            <a:fld id="{13CB9AF4-EC1D-4351-93A8-A5AC106A1099}" type="datetimeFigureOut">
              <a:rPr lang="en-US" smtClean="0"/>
              <a:t>10/3/21</a:t>
            </a:fld>
            <a:endParaRPr lang="en-US"/>
          </a:p>
        </p:txBody>
      </p:sp>
      <p:sp>
        <p:nvSpPr>
          <p:cNvPr id="6" name="Footer Placeholder 5">
            <a:extLst>
              <a:ext uri="{FF2B5EF4-FFF2-40B4-BE49-F238E27FC236}">
                <a16:creationId xmlns:a16="http://schemas.microsoft.com/office/drawing/2014/main" id="{5FDB7F33-EB2B-47AE-BDD4-B2F9373142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B5BF53-12F9-476B-9B49-5DAB1BF1E367}"/>
              </a:ext>
            </a:extLst>
          </p:cNvPr>
          <p:cNvSpPr>
            <a:spLocks noGrp="1"/>
          </p:cNvSpPr>
          <p:nvPr>
            <p:ph type="sldNum" sz="quarter" idx="12"/>
          </p:nvPr>
        </p:nvSpPr>
        <p:spPr/>
        <p:txBody>
          <a:bodyPr/>
          <a:lstStyle/>
          <a:p>
            <a:fld id="{61D6F228-AA7D-4867-AA8A-4B576ACA0576}" type="slidenum">
              <a:rPr lang="en-US" smtClean="0"/>
              <a:t>‹#›</a:t>
            </a:fld>
            <a:endParaRPr lang="en-US"/>
          </a:p>
        </p:txBody>
      </p:sp>
    </p:spTree>
    <p:extLst>
      <p:ext uri="{BB962C8B-B14F-4D97-AF65-F5344CB8AC3E}">
        <p14:creationId xmlns:p14="http://schemas.microsoft.com/office/powerpoint/2010/main" val="4262820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5472EC-1DC3-40B4-BB11-B9787264BD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0830B4-3839-40CA-A97F-F9847E9A94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EC7005-9B9C-4981-8F8C-FEE56FC218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B9AF4-EC1D-4351-93A8-A5AC106A1099}" type="datetimeFigureOut">
              <a:rPr lang="en-US" smtClean="0"/>
              <a:t>10/3/21</a:t>
            </a:fld>
            <a:endParaRPr lang="en-US"/>
          </a:p>
        </p:txBody>
      </p:sp>
      <p:sp>
        <p:nvSpPr>
          <p:cNvPr id="5" name="Footer Placeholder 4">
            <a:extLst>
              <a:ext uri="{FF2B5EF4-FFF2-40B4-BE49-F238E27FC236}">
                <a16:creationId xmlns:a16="http://schemas.microsoft.com/office/drawing/2014/main" id="{F64FED72-426D-4CC1-942B-A2092E3C25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FB45ED-CF43-4B0B-8F2A-E2367B78E0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6F228-AA7D-4867-AA8A-4B576ACA0576}" type="slidenum">
              <a:rPr lang="en-US" smtClean="0"/>
              <a:t>‹#›</a:t>
            </a:fld>
            <a:endParaRPr lang="en-US"/>
          </a:p>
        </p:txBody>
      </p:sp>
    </p:spTree>
    <p:extLst>
      <p:ext uri="{BB962C8B-B14F-4D97-AF65-F5344CB8AC3E}">
        <p14:creationId xmlns:p14="http://schemas.microsoft.com/office/powerpoint/2010/main" val="2740672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c.gov/antibiotic-use/community/pdfs/aaw/CDC-AU_RCx_Delayed_Prescribing_lg_v9_508.pdf" TargetMode="External"/><Relationship Id="rId2" Type="http://schemas.openxmlformats.org/officeDocument/2006/relationships/hyperlink" Target="https://www.cdc.gov/antibiotic-use/community/for-hcp/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C2F49-F2D8-444A-A36D-9C9E0564E561}"/>
              </a:ext>
            </a:extLst>
          </p:cNvPr>
          <p:cNvSpPr>
            <a:spLocks noGrp="1"/>
          </p:cNvSpPr>
          <p:nvPr>
            <p:ph type="ctrTitle"/>
          </p:nvPr>
        </p:nvSpPr>
        <p:spPr/>
        <p:txBody>
          <a:bodyPr/>
          <a:lstStyle/>
          <a:p>
            <a:r>
              <a:rPr lang="en-US" dirty="0"/>
              <a:t>Outpatient Antibiotic Stewardship</a:t>
            </a:r>
          </a:p>
        </p:txBody>
      </p:sp>
      <p:sp>
        <p:nvSpPr>
          <p:cNvPr id="3" name="Subtitle 2">
            <a:extLst>
              <a:ext uri="{FF2B5EF4-FFF2-40B4-BE49-F238E27FC236}">
                <a16:creationId xmlns:a16="http://schemas.microsoft.com/office/drawing/2014/main" id="{A3A39E44-6909-4557-B4F8-EE06504CFA73}"/>
              </a:ext>
            </a:extLst>
          </p:cNvPr>
          <p:cNvSpPr>
            <a:spLocks noGrp="1"/>
          </p:cNvSpPr>
          <p:nvPr>
            <p:ph type="subTitle" idx="1"/>
          </p:nvPr>
        </p:nvSpPr>
        <p:spPr/>
        <p:txBody>
          <a:bodyPr/>
          <a:lstStyle/>
          <a:p>
            <a:endParaRPr lang="en-US" dirty="0"/>
          </a:p>
          <a:p>
            <a:r>
              <a:rPr lang="en-US" dirty="0"/>
              <a:t>Loyola University Outpatient Primary Care</a:t>
            </a:r>
          </a:p>
          <a:p>
            <a:r>
              <a:rPr lang="en-US" dirty="0"/>
              <a:t>Pharyngitis </a:t>
            </a:r>
          </a:p>
        </p:txBody>
      </p:sp>
    </p:spTree>
    <p:extLst>
      <p:ext uri="{BB962C8B-B14F-4D97-AF65-F5344CB8AC3E}">
        <p14:creationId xmlns:p14="http://schemas.microsoft.com/office/powerpoint/2010/main" val="817142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8B4F0-0821-4101-8B07-9261EF356D70}"/>
              </a:ext>
            </a:extLst>
          </p:cNvPr>
          <p:cNvSpPr>
            <a:spLocks noGrp="1"/>
          </p:cNvSpPr>
          <p:nvPr>
            <p:ph type="title"/>
          </p:nvPr>
        </p:nvSpPr>
        <p:spPr/>
        <p:txBody>
          <a:bodyPr/>
          <a:lstStyle/>
          <a:p>
            <a:r>
              <a:rPr lang="en-US" dirty="0"/>
              <a:t>Results Continued:</a:t>
            </a:r>
          </a:p>
        </p:txBody>
      </p:sp>
      <p:graphicFrame>
        <p:nvGraphicFramePr>
          <p:cNvPr id="6" name="Content Placeholder 5">
            <a:extLst>
              <a:ext uri="{FF2B5EF4-FFF2-40B4-BE49-F238E27FC236}">
                <a16:creationId xmlns:a16="http://schemas.microsoft.com/office/drawing/2014/main" id="{A415A28C-6AD6-4982-BEBA-62942739FB6F}"/>
              </a:ext>
            </a:extLst>
          </p:cNvPr>
          <p:cNvGraphicFramePr>
            <a:graphicFrameLocks noGrp="1"/>
          </p:cNvGraphicFramePr>
          <p:nvPr>
            <p:ph idx="1"/>
            <p:extLst>
              <p:ext uri="{D42A27DB-BD31-4B8C-83A1-F6EECF244321}">
                <p14:modId xmlns:p14="http://schemas.microsoft.com/office/powerpoint/2010/main" val="308410010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2631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6FD4E-5A41-4D79-9452-14383DBFEF38}"/>
              </a:ext>
            </a:extLst>
          </p:cNvPr>
          <p:cNvSpPr>
            <a:spLocks noGrp="1"/>
          </p:cNvSpPr>
          <p:nvPr>
            <p:ph type="title"/>
          </p:nvPr>
        </p:nvSpPr>
        <p:spPr/>
        <p:txBody>
          <a:bodyPr>
            <a:noAutofit/>
          </a:bodyPr>
          <a:lstStyle/>
          <a:p>
            <a:r>
              <a:rPr lang="en-US" sz="3200" dirty="0"/>
              <a:t>Which of the following factors influence your decision to prescribe antibiotics for an acute URI when the etiology is uncertain?</a:t>
            </a:r>
          </a:p>
        </p:txBody>
      </p:sp>
      <p:sp>
        <p:nvSpPr>
          <p:cNvPr id="3" name="Content Placeholder 2">
            <a:extLst>
              <a:ext uri="{FF2B5EF4-FFF2-40B4-BE49-F238E27FC236}">
                <a16:creationId xmlns:a16="http://schemas.microsoft.com/office/drawing/2014/main" id="{9FA43C07-CAA5-4235-AE6E-F00A2C74BA52}"/>
              </a:ext>
            </a:extLst>
          </p:cNvPr>
          <p:cNvSpPr>
            <a:spLocks noGrp="1"/>
          </p:cNvSpPr>
          <p:nvPr>
            <p:ph idx="1"/>
          </p:nvPr>
        </p:nvSpPr>
        <p:spPr/>
        <p:txBody>
          <a:bodyPr/>
          <a:lstStyle/>
          <a:p>
            <a:pPr marL="0" indent="0">
              <a:buNone/>
            </a:pPr>
            <a:r>
              <a:rPr lang="en-US" sz="3200" dirty="0"/>
              <a:t>Factors:</a:t>
            </a:r>
          </a:p>
          <a:p>
            <a:pPr marL="0" indent="0">
              <a:buNone/>
            </a:pPr>
            <a:r>
              <a:rPr lang="en-US" dirty="0"/>
              <a:t>	Presence of purulent nasal discharge 			22.6%</a:t>
            </a:r>
          </a:p>
          <a:p>
            <a:pPr marL="0" indent="0">
              <a:buNone/>
            </a:pPr>
            <a:r>
              <a:rPr lang="en-US" dirty="0"/>
              <a:t>	Productive cough with purulent sputum		32.3%</a:t>
            </a:r>
          </a:p>
          <a:p>
            <a:pPr marL="0" indent="0">
              <a:buNone/>
            </a:pPr>
            <a:r>
              <a:rPr lang="en-US" dirty="0"/>
              <a:t> 	Second visit for the same problem			58.1%</a:t>
            </a:r>
          </a:p>
          <a:p>
            <a:pPr marL="0" indent="0">
              <a:buNone/>
            </a:pPr>
            <a:r>
              <a:rPr lang="en-US" dirty="0"/>
              <a:t>	Pt/family member needs to return to work		  6.5%</a:t>
            </a:r>
          </a:p>
          <a:p>
            <a:pPr marL="0" indent="0">
              <a:buNone/>
            </a:pPr>
            <a:r>
              <a:rPr lang="en-US" dirty="0"/>
              <a:t>	Pt/family member received </a:t>
            </a:r>
            <a:r>
              <a:rPr lang="en-US" dirty="0" err="1"/>
              <a:t>abx</a:t>
            </a:r>
            <a:r>
              <a:rPr lang="en-US" dirty="0"/>
              <a:t> in past for this	  9.7%</a:t>
            </a:r>
          </a:p>
          <a:p>
            <a:pPr marL="0" indent="0">
              <a:buNone/>
            </a:pPr>
            <a:r>
              <a:rPr lang="en-US" dirty="0"/>
              <a:t>	Pt/family member demands </a:t>
            </a:r>
            <a:r>
              <a:rPr lang="en-US" dirty="0" err="1"/>
              <a:t>abx</a:t>
            </a:r>
            <a:r>
              <a:rPr lang="en-US" dirty="0"/>
              <a:t>			12.9%</a:t>
            </a:r>
          </a:p>
          <a:p>
            <a:pPr marL="0" indent="0">
              <a:buNone/>
            </a:pPr>
            <a:r>
              <a:rPr lang="en-US" dirty="0"/>
              <a:t>	Cost savings							  6.5%</a:t>
            </a:r>
          </a:p>
        </p:txBody>
      </p:sp>
    </p:spTree>
    <p:extLst>
      <p:ext uri="{BB962C8B-B14F-4D97-AF65-F5344CB8AC3E}">
        <p14:creationId xmlns:p14="http://schemas.microsoft.com/office/powerpoint/2010/main" val="2525506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D72E4-3B0F-4CCD-8E92-CA436236BFEC}"/>
              </a:ext>
            </a:extLst>
          </p:cNvPr>
          <p:cNvSpPr>
            <a:spLocks noGrp="1"/>
          </p:cNvSpPr>
          <p:nvPr>
            <p:ph type="title"/>
          </p:nvPr>
        </p:nvSpPr>
        <p:spPr/>
        <p:txBody>
          <a:bodyPr/>
          <a:lstStyle/>
          <a:p>
            <a:r>
              <a:rPr lang="en-US" dirty="0"/>
              <a:t>Strategies to help reduce antibiotic prescriptions</a:t>
            </a:r>
          </a:p>
        </p:txBody>
      </p:sp>
      <p:sp>
        <p:nvSpPr>
          <p:cNvPr id="3" name="Content Placeholder 2">
            <a:extLst>
              <a:ext uri="{FF2B5EF4-FFF2-40B4-BE49-F238E27FC236}">
                <a16:creationId xmlns:a16="http://schemas.microsoft.com/office/drawing/2014/main" id="{34CC51A6-CCE0-4AA7-997F-0C8439A3DA26}"/>
              </a:ext>
            </a:extLst>
          </p:cNvPr>
          <p:cNvSpPr>
            <a:spLocks noGrp="1"/>
          </p:cNvSpPr>
          <p:nvPr>
            <p:ph idx="1"/>
          </p:nvPr>
        </p:nvSpPr>
        <p:spPr/>
        <p:txBody>
          <a:bodyPr>
            <a:normAutofit/>
          </a:bodyPr>
          <a:lstStyle/>
          <a:p>
            <a:r>
              <a:rPr lang="en-US" dirty="0"/>
              <a:t>Communication among staff so everyone is on the same page that acute visits for respiratory symptoms may not result in an antibiotic prescription</a:t>
            </a:r>
          </a:p>
          <a:p>
            <a:pPr marL="0" indent="0">
              <a:buNone/>
            </a:pPr>
            <a:endParaRPr lang="en-US" dirty="0"/>
          </a:p>
          <a:p>
            <a:r>
              <a:rPr lang="en-US" dirty="0"/>
              <a:t>Validate patient symptoms while educating on viral etiology</a:t>
            </a:r>
          </a:p>
          <a:p>
            <a:pPr lvl="1"/>
            <a:r>
              <a:rPr lang="en-US" dirty="0"/>
              <a:t>Provide specific recommendations on symptomatic treatment</a:t>
            </a:r>
          </a:p>
          <a:p>
            <a:pPr lvl="1"/>
            <a:r>
              <a:rPr lang="en-US" dirty="0"/>
              <a:t>Consider a written prescription for symptomatic care (ex: ibuprofen 600mg or </a:t>
            </a:r>
            <a:r>
              <a:rPr lang="en-US" dirty="0" err="1"/>
              <a:t>afrin</a:t>
            </a:r>
            <a:r>
              <a:rPr lang="en-US" dirty="0"/>
              <a:t> nasal spray x3 days, </a:t>
            </a:r>
            <a:r>
              <a:rPr lang="en-US" dirty="0" err="1"/>
              <a:t>etc</a:t>
            </a:r>
            <a:r>
              <a:rPr lang="en-US" dirty="0"/>
              <a:t>…)</a:t>
            </a:r>
          </a:p>
          <a:p>
            <a:pPr lvl="1"/>
            <a:r>
              <a:rPr lang="en-US" dirty="0"/>
              <a:t>Explain expectations for length and typical progression of illness</a:t>
            </a:r>
          </a:p>
          <a:p>
            <a:pPr lvl="1"/>
            <a:endParaRPr lang="en-US" dirty="0"/>
          </a:p>
          <a:p>
            <a:pPr marL="914400" lvl="2" indent="0">
              <a:buNone/>
            </a:pPr>
            <a:endParaRPr lang="en-US" dirty="0"/>
          </a:p>
          <a:p>
            <a:pPr lvl="1"/>
            <a:endParaRPr lang="en-US" dirty="0"/>
          </a:p>
        </p:txBody>
      </p:sp>
    </p:spTree>
    <p:extLst>
      <p:ext uri="{BB962C8B-B14F-4D97-AF65-F5344CB8AC3E}">
        <p14:creationId xmlns:p14="http://schemas.microsoft.com/office/powerpoint/2010/main" val="204581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6AA7D-034E-4D04-B18C-84233BB0B3B8}"/>
              </a:ext>
            </a:extLst>
          </p:cNvPr>
          <p:cNvSpPr>
            <a:spLocks noGrp="1"/>
          </p:cNvSpPr>
          <p:nvPr>
            <p:ph type="title"/>
          </p:nvPr>
        </p:nvSpPr>
        <p:spPr/>
        <p:txBody>
          <a:bodyPr/>
          <a:lstStyle/>
          <a:p>
            <a:r>
              <a:rPr lang="en-US" dirty="0"/>
              <a:t>Strategies to help reduce antibiotic prescriptions (cont’d)</a:t>
            </a:r>
          </a:p>
        </p:txBody>
      </p:sp>
      <p:sp>
        <p:nvSpPr>
          <p:cNvPr id="3" name="Content Placeholder 2">
            <a:extLst>
              <a:ext uri="{FF2B5EF4-FFF2-40B4-BE49-F238E27FC236}">
                <a16:creationId xmlns:a16="http://schemas.microsoft.com/office/drawing/2014/main" id="{599B436A-F5D4-4EBF-9900-10CEE945177A}"/>
              </a:ext>
            </a:extLst>
          </p:cNvPr>
          <p:cNvSpPr>
            <a:spLocks noGrp="1"/>
          </p:cNvSpPr>
          <p:nvPr>
            <p:ph idx="1"/>
          </p:nvPr>
        </p:nvSpPr>
        <p:spPr/>
        <p:txBody>
          <a:bodyPr>
            <a:normAutofit/>
          </a:bodyPr>
          <a:lstStyle/>
          <a:p>
            <a:endParaRPr lang="en-US" dirty="0"/>
          </a:p>
          <a:p>
            <a:r>
              <a:rPr lang="en-US" dirty="0"/>
              <a:t>Consider delayed antibiotic prescribing if appropriate</a:t>
            </a:r>
          </a:p>
          <a:p>
            <a:pPr lvl="1"/>
            <a:r>
              <a:rPr lang="en-US" dirty="0"/>
              <a:t>Ask patient to call clinic in 48 hours if not improving</a:t>
            </a:r>
          </a:p>
          <a:p>
            <a:endParaRPr lang="en-US" dirty="0"/>
          </a:p>
          <a:p>
            <a:r>
              <a:rPr lang="en-US" dirty="0"/>
              <a:t>CDC resources:</a:t>
            </a:r>
          </a:p>
          <a:p>
            <a:pPr lvl="1"/>
            <a:r>
              <a:rPr lang="en-US" dirty="0">
                <a:hlinkClick r:id="rId2">
                  <a:extLst>
                    <a:ext uri="{A12FA001-AC4F-418D-AE19-62706E023703}">
                      <ahyp:hlinkClr xmlns:ahyp="http://schemas.microsoft.com/office/drawing/2018/hyperlinkcolor" val="tx"/>
                    </a:ext>
                  </a:extLst>
                </a:hlinkClick>
              </a:rPr>
              <a:t>https://www.cdc.gov/antibiotic-use/community/for-hcp/index.html</a:t>
            </a:r>
            <a:r>
              <a:rPr lang="en-US" dirty="0"/>
              <a:t>	</a:t>
            </a:r>
          </a:p>
          <a:p>
            <a:pPr lvl="1"/>
            <a:r>
              <a:rPr lang="en-US" dirty="0">
                <a:hlinkClick r:id="rId3">
                  <a:extLst>
                    <a:ext uri="{A12FA001-AC4F-418D-AE19-62706E023703}">
                      <ahyp:hlinkClr xmlns:ahyp="http://schemas.microsoft.com/office/drawing/2018/hyperlinkcolor" val="tx"/>
                    </a:ext>
                  </a:extLst>
                </a:hlinkClick>
              </a:rPr>
              <a:t>https://www.cdc.gov/antibiotic-use/community/pdfs/aaw/CDC-AU_RCx_Delayed_Prescribing_lg_v9_508.pdf</a:t>
            </a:r>
            <a:endParaRPr lang="en-US" dirty="0"/>
          </a:p>
          <a:p>
            <a:endParaRPr lang="en-US" dirty="0"/>
          </a:p>
        </p:txBody>
      </p:sp>
    </p:spTree>
    <p:extLst>
      <p:ext uri="{BB962C8B-B14F-4D97-AF65-F5344CB8AC3E}">
        <p14:creationId xmlns:p14="http://schemas.microsoft.com/office/powerpoint/2010/main" val="913194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Pharyngitis</a:t>
            </a:r>
          </a:p>
        </p:txBody>
      </p:sp>
      <p:sp>
        <p:nvSpPr>
          <p:cNvPr id="3" name="Content Placeholder 2"/>
          <p:cNvSpPr>
            <a:spLocks noGrp="1"/>
          </p:cNvSpPr>
          <p:nvPr>
            <p:ph idx="1"/>
          </p:nvPr>
        </p:nvSpPr>
        <p:spPr/>
        <p:txBody>
          <a:bodyPr>
            <a:normAutofit fontScale="92500"/>
          </a:bodyPr>
          <a:lstStyle/>
          <a:p>
            <a:r>
              <a:rPr lang="en-US" dirty="0"/>
              <a:t>One of the most common complaints to a primary care office or Urgent Care setting</a:t>
            </a:r>
          </a:p>
          <a:p>
            <a:pPr lvl="1"/>
            <a:r>
              <a:rPr lang="en-US" dirty="0"/>
              <a:t>Estimated 15 million visits per year in the US</a:t>
            </a:r>
          </a:p>
          <a:p>
            <a:pPr lvl="1"/>
            <a:r>
              <a:rPr lang="en-US" dirty="0"/>
              <a:t>Group A Strep (GAS) responsible for only 5-15% of cases in adults, 20-30% in children</a:t>
            </a:r>
          </a:p>
          <a:p>
            <a:pPr marL="457200" lvl="1" indent="0">
              <a:buNone/>
            </a:pPr>
            <a:endParaRPr lang="en-US" dirty="0"/>
          </a:p>
          <a:p>
            <a:r>
              <a:rPr lang="en-US" dirty="0"/>
              <a:t>Accurate diagnosis with treatment helps prevent complications including</a:t>
            </a:r>
          </a:p>
          <a:p>
            <a:pPr lvl="1"/>
            <a:r>
              <a:rPr lang="en-US" dirty="0"/>
              <a:t>Acute rheumatic fever</a:t>
            </a:r>
          </a:p>
          <a:p>
            <a:pPr lvl="1"/>
            <a:r>
              <a:rPr lang="en-US" dirty="0" err="1"/>
              <a:t>Peritonsillar</a:t>
            </a:r>
            <a:r>
              <a:rPr lang="en-US" dirty="0"/>
              <a:t> abscess</a:t>
            </a:r>
          </a:p>
          <a:p>
            <a:pPr lvl="1"/>
            <a:r>
              <a:rPr lang="en-US" dirty="0"/>
              <a:t>Cervical lymphadenitis</a:t>
            </a:r>
          </a:p>
          <a:p>
            <a:pPr lvl="1"/>
            <a:r>
              <a:rPr lang="en-US" dirty="0"/>
              <a:t>Mastoiditis</a:t>
            </a:r>
          </a:p>
          <a:p>
            <a:pPr lvl="1"/>
            <a:r>
              <a:rPr lang="en-US" dirty="0"/>
              <a:t>Reduces transmission rates</a:t>
            </a:r>
          </a:p>
          <a:p>
            <a:pPr marL="914400" lvl="2" indent="0">
              <a:buNone/>
            </a:pPr>
            <a:endParaRPr lang="en-US" dirty="0"/>
          </a:p>
          <a:p>
            <a:pPr lvl="1"/>
            <a:endParaRPr lang="en-US" dirty="0"/>
          </a:p>
        </p:txBody>
      </p:sp>
      <p:sp>
        <p:nvSpPr>
          <p:cNvPr id="4" name="Footer Placeholder 3"/>
          <p:cNvSpPr>
            <a:spLocks noGrp="1"/>
          </p:cNvSpPr>
          <p:nvPr>
            <p:ph type="ftr" sz="quarter" idx="11"/>
          </p:nvPr>
        </p:nvSpPr>
        <p:spPr/>
        <p:txBody>
          <a:bodyPr/>
          <a:lstStyle/>
          <a:p>
            <a:r>
              <a:rPr lang="en-US"/>
              <a:t>Infectious Disease Society of America Streptococcus Pharyngitis Guidelines</a:t>
            </a:r>
          </a:p>
        </p:txBody>
      </p:sp>
    </p:spTree>
    <p:extLst>
      <p:ext uri="{BB962C8B-B14F-4D97-AF65-F5344CB8AC3E}">
        <p14:creationId xmlns:p14="http://schemas.microsoft.com/office/powerpoint/2010/main" val="3645066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625D0-5DB4-40D6-AEE1-87F49C777DB9}"/>
              </a:ext>
            </a:extLst>
          </p:cNvPr>
          <p:cNvSpPr>
            <a:spLocks noGrp="1"/>
          </p:cNvSpPr>
          <p:nvPr>
            <p:ph type="title"/>
          </p:nvPr>
        </p:nvSpPr>
        <p:spPr/>
        <p:txBody>
          <a:bodyPr/>
          <a:lstStyle/>
          <a:p>
            <a:r>
              <a:rPr lang="en-US" dirty="0"/>
              <a:t>Pharyngitis Testing</a:t>
            </a:r>
          </a:p>
        </p:txBody>
      </p:sp>
      <p:sp>
        <p:nvSpPr>
          <p:cNvPr id="3" name="Content Placeholder 2">
            <a:extLst>
              <a:ext uri="{FF2B5EF4-FFF2-40B4-BE49-F238E27FC236}">
                <a16:creationId xmlns:a16="http://schemas.microsoft.com/office/drawing/2014/main" id="{6EFAF7B6-DC6F-4823-A19C-9383919D4760}"/>
              </a:ext>
            </a:extLst>
          </p:cNvPr>
          <p:cNvSpPr>
            <a:spLocks noGrp="1"/>
          </p:cNvSpPr>
          <p:nvPr>
            <p:ph idx="1"/>
          </p:nvPr>
        </p:nvSpPr>
        <p:spPr/>
        <p:txBody>
          <a:bodyPr>
            <a:normAutofit fontScale="85000" lnSpcReduction="10000"/>
          </a:bodyPr>
          <a:lstStyle/>
          <a:p>
            <a:pPr fontAlgn="base"/>
            <a:r>
              <a:rPr lang="en-US" dirty="0"/>
              <a:t>Test for GAS pharyngitis if presentation suspicious for bacterial cause of pharyngitis</a:t>
            </a:r>
          </a:p>
          <a:p>
            <a:pPr lvl="1" fontAlgn="base"/>
            <a:r>
              <a:rPr lang="en-US" dirty="0"/>
              <a:t>not recommended for children or adults with clinical and epidemiological features that strongly suggest a viral etiology (</a:t>
            </a:r>
            <a:r>
              <a:rPr lang="en-US" dirty="0" err="1"/>
              <a:t>eg</a:t>
            </a:r>
            <a:r>
              <a:rPr lang="en-US" dirty="0"/>
              <a:t>, cough, rhinorrhea, hoarseness, and oral ulcers)	</a:t>
            </a:r>
          </a:p>
          <a:p>
            <a:pPr lvl="1" fontAlgn="base"/>
            <a:r>
              <a:rPr lang="en-US" dirty="0"/>
              <a:t>Test if patient meets </a:t>
            </a:r>
            <a:r>
              <a:rPr lang="en-US" dirty="0" err="1"/>
              <a:t>Centor</a:t>
            </a:r>
            <a:r>
              <a:rPr lang="en-US" dirty="0"/>
              <a:t> Criteria of 3 or more (tonsillar exudate, tender anterior cervical lymphadenopathy, fever and absence of cough) and consider testing if 2 in absence of other viral symptoms.</a:t>
            </a:r>
          </a:p>
          <a:p>
            <a:pPr marL="0" indent="0" fontAlgn="base">
              <a:buNone/>
            </a:pPr>
            <a:endParaRPr lang="en-US" dirty="0"/>
          </a:p>
          <a:p>
            <a:pPr fontAlgn="base"/>
            <a:r>
              <a:rPr lang="en-US" dirty="0"/>
              <a:t>Diagnostic studies for GAS pharyngitis are not indicated for children &lt;3 years old </a:t>
            </a:r>
          </a:p>
          <a:p>
            <a:pPr lvl="1" fontAlgn="base"/>
            <a:r>
              <a:rPr lang="en-US" dirty="0"/>
              <a:t>acute rheumatic fever is rare</a:t>
            </a:r>
          </a:p>
          <a:p>
            <a:pPr lvl="1" fontAlgn="base"/>
            <a:r>
              <a:rPr lang="en-US" dirty="0"/>
              <a:t>the incidence and  classic presentation of streptococcal pharyngitis are uncommon in this age group. </a:t>
            </a:r>
          </a:p>
          <a:p>
            <a:pPr lvl="1" fontAlgn="base"/>
            <a:r>
              <a:rPr lang="en-US" dirty="0"/>
              <a:t>Selected children &lt;3 years old who have other risk factors, such as an older sibling with GAS infection, may be considered for testing </a:t>
            </a:r>
          </a:p>
          <a:p>
            <a:endParaRPr lang="en-US" dirty="0"/>
          </a:p>
        </p:txBody>
      </p:sp>
      <p:sp>
        <p:nvSpPr>
          <p:cNvPr id="4" name="Footer Placeholder 3">
            <a:extLst>
              <a:ext uri="{FF2B5EF4-FFF2-40B4-BE49-F238E27FC236}">
                <a16:creationId xmlns:a16="http://schemas.microsoft.com/office/drawing/2014/main" id="{A078CAC9-5FE4-4465-B7D1-2821361CAAD8}"/>
              </a:ext>
            </a:extLst>
          </p:cNvPr>
          <p:cNvSpPr>
            <a:spLocks noGrp="1"/>
          </p:cNvSpPr>
          <p:nvPr>
            <p:ph type="ftr" sz="quarter" idx="11"/>
          </p:nvPr>
        </p:nvSpPr>
        <p:spPr/>
        <p:txBody>
          <a:bodyPr/>
          <a:lstStyle/>
          <a:p>
            <a:r>
              <a:rPr lang="en-US" dirty="0"/>
              <a:t>Infectious Disease Society of America Streptococcus Pharyngitis Guidelines</a:t>
            </a:r>
          </a:p>
        </p:txBody>
      </p:sp>
    </p:spTree>
    <p:extLst>
      <p:ext uri="{BB962C8B-B14F-4D97-AF65-F5344CB8AC3E}">
        <p14:creationId xmlns:p14="http://schemas.microsoft.com/office/powerpoint/2010/main" val="16291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ECDC6-66D0-4EB4-866A-54A62C389B3A}"/>
              </a:ext>
            </a:extLst>
          </p:cNvPr>
          <p:cNvSpPr>
            <a:spLocks noGrp="1"/>
          </p:cNvSpPr>
          <p:nvPr>
            <p:ph type="title"/>
          </p:nvPr>
        </p:nvSpPr>
        <p:spPr/>
        <p:txBody>
          <a:bodyPr/>
          <a:lstStyle/>
          <a:p>
            <a:r>
              <a:rPr lang="en-US" dirty="0"/>
              <a:t>Pharyngitis Diagnosis Recommendations</a:t>
            </a:r>
          </a:p>
        </p:txBody>
      </p:sp>
      <p:sp>
        <p:nvSpPr>
          <p:cNvPr id="3" name="Content Placeholder 2">
            <a:extLst>
              <a:ext uri="{FF2B5EF4-FFF2-40B4-BE49-F238E27FC236}">
                <a16:creationId xmlns:a16="http://schemas.microsoft.com/office/drawing/2014/main" id="{55009D0F-A225-48C9-987B-AF3BF20B6826}"/>
              </a:ext>
            </a:extLst>
          </p:cNvPr>
          <p:cNvSpPr>
            <a:spLocks noGrp="1"/>
          </p:cNvSpPr>
          <p:nvPr>
            <p:ph idx="1"/>
          </p:nvPr>
        </p:nvSpPr>
        <p:spPr/>
        <p:txBody>
          <a:bodyPr>
            <a:normAutofit/>
          </a:bodyPr>
          <a:lstStyle/>
          <a:p>
            <a:pPr fontAlgn="base"/>
            <a:r>
              <a:rPr lang="en-US" dirty="0"/>
              <a:t> Children:</a:t>
            </a:r>
          </a:p>
          <a:p>
            <a:pPr lvl="1" fontAlgn="base">
              <a:buFontTx/>
              <a:buChar char="-"/>
            </a:pPr>
            <a:r>
              <a:rPr lang="en-US" dirty="0"/>
              <a:t>Rapid antigen detection test (RADT) and then culture if RADT negative</a:t>
            </a:r>
          </a:p>
          <a:p>
            <a:pPr lvl="1" fontAlgn="base">
              <a:buFontTx/>
              <a:buChar char="-"/>
            </a:pPr>
            <a:r>
              <a:rPr lang="en-US" dirty="0"/>
              <a:t>If Molecular testing available (ID Now Strep A2) then back up culture not needed</a:t>
            </a:r>
          </a:p>
          <a:p>
            <a:pPr lvl="1" fontAlgn="base">
              <a:buFontTx/>
              <a:buChar char="-"/>
            </a:pPr>
            <a:r>
              <a:rPr lang="en-US" dirty="0"/>
              <a:t>Treat with antibiotics only if results positive</a:t>
            </a:r>
          </a:p>
          <a:p>
            <a:pPr marL="457200" lvl="1" indent="0" fontAlgn="base">
              <a:buNone/>
            </a:pPr>
            <a:endParaRPr lang="en-US" dirty="0"/>
          </a:p>
          <a:p>
            <a:pPr fontAlgn="base"/>
            <a:r>
              <a:rPr lang="en-US" dirty="0"/>
              <a:t>Adults:</a:t>
            </a:r>
          </a:p>
          <a:p>
            <a:pPr lvl="1" fontAlgn="base">
              <a:buFontTx/>
              <a:buChar char="-"/>
            </a:pPr>
            <a:r>
              <a:rPr lang="en-US" dirty="0"/>
              <a:t>Routine use of back-up throat cultures for those with a negative RADT is not necessary for adults in usual circumstances, because of the low incidence of GAS pharyngitis in adults and low risk of acute rheumatic fever</a:t>
            </a:r>
          </a:p>
          <a:p>
            <a:pPr lvl="1" fontAlgn="base">
              <a:buFontTx/>
              <a:buChar char="-"/>
            </a:pPr>
            <a:r>
              <a:rPr lang="en-US" dirty="0"/>
              <a:t>Treat with antibiotics only if results positive</a:t>
            </a:r>
          </a:p>
        </p:txBody>
      </p:sp>
      <p:sp>
        <p:nvSpPr>
          <p:cNvPr id="4" name="Footer Placeholder 3"/>
          <p:cNvSpPr>
            <a:spLocks noGrp="1"/>
          </p:cNvSpPr>
          <p:nvPr>
            <p:ph type="ftr" sz="quarter" idx="11"/>
          </p:nvPr>
        </p:nvSpPr>
        <p:spPr/>
        <p:txBody>
          <a:bodyPr/>
          <a:lstStyle/>
          <a:p>
            <a:r>
              <a:rPr lang="en-US" dirty="0"/>
              <a:t>Infectious Disease Society of America Streptococcus Pharyngitis Guidelines</a:t>
            </a:r>
          </a:p>
        </p:txBody>
      </p:sp>
    </p:spTree>
    <p:extLst>
      <p:ext uri="{BB962C8B-B14F-4D97-AF65-F5344CB8AC3E}">
        <p14:creationId xmlns:p14="http://schemas.microsoft.com/office/powerpoint/2010/main" val="3355209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4E535-D43B-47F8-B57E-F855A0651854}"/>
              </a:ext>
            </a:extLst>
          </p:cNvPr>
          <p:cNvSpPr>
            <a:spLocks noGrp="1"/>
          </p:cNvSpPr>
          <p:nvPr>
            <p:ph type="title"/>
          </p:nvPr>
        </p:nvSpPr>
        <p:spPr/>
        <p:txBody>
          <a:bodyPr/>
          <a:lstStyle/>
          <a:p>
            <a:r>
              <a:rPr lang="en-US" dirty="0"/>
              <a:t>Group A Streptococcal Pharyngitis Treatment</a:t>
            </a:r>
          </a:p>
        </p:txBody>
      </p:sp>
      <p:sp>
        <p:nvSpPr>
          <p:cNvPr id="3" name="Content Placeholder 2">
            <a:extLst>
              <a:ext uri="{FF2B5EF4-FFF2-40B4-BE49-F238E27FC236}">
                <a16:creationId xmlns:a16="http://schemas.microsoft.com/office/drawing/2014/main" id="{7CBC9533-FFBC-4443-B652-F668EC07B30C}"/>
              </a:ext>
            </a:extLst>
          </p:cNvPr>
          <p:cNvSpPr>
            <a:spLocks noGrp="1"/>
          </p:cNvSpPr>
          <p:nvPr>
            <p:ph idx="1"/>
          </p:nvPr>
        </p:nvSpPr>
        <p:spPr/>
        <p:txBody>
          <a:bodyPr>
            <a:normAutofit fontScale="85000" lnSpcReduction="20000"/>
          </a:bodyPr>
          <a:lstStyle/>
          <a:p>
            <a:pPr marL="0" indent="0">
              <a:buNone/>
            </a:pPr>
            <a:endParaRPr lang="en-US" dirty="0"/>
          </a:p>
          <a:p>
            <a:pPr fontAlgn="base"/>
            <a:r>
              <a:rPr lang="en-US" dirty="0"/>
              <a:t> Penicillin or Amoxicillin is the current treatment of choice for 10 days to try to eliminate from the pharynx</a:t>
            </a:r>
          </a:p>
          <a:p>
            <a:pPr marL="457200" lvl="1" indent="0" fontAlgn="base">
              <a:buNone/>
            </a:pPr>
            <a:r>
              <a:rPr lang="en-US" dirty="0"/>
              <a:t>-narrow spectrum of activity</a:t>
            </a:r>
          </a:p>
          <a:p>
            <a:pPr marL="457200" lvl="1" indent="0" fontAlgn="base">
              <a:buNone/>
            </a:pPr>
            <a:r>
              <a:rPr lang="en-US" dirty="0"/>
              <a:t>-modest cost</a:t>
            </a:r>
          </a:p>
          <a:p>
            <a:pPr marL="457200" lvl="1" indent="0" fontAlgn="base">
              <a:buNone/>
            </a:pPr>
            <a:r>
              <a:rPr lang="en-US" dirty="0"/>
              <a:t>-infrequency of adverse reactions</a:t>
            </a:r>
          </a:p>
          <a:p>
            <a:pPr marL="457200" lvl="1" indent="0" fontAlgn="base">
              <a:buNone/>
            </a:pPr>
            <a:r>
              <a:rPr lang="en-US" dirty="0"/>
              <a:t>-overall length of treatment may decrease in future guidelines</a:t>
            </a:r>
          </a:p>
          <a:p>
            <a:pPr fontAlgn="base"/>
            <a:endParaRPr lang="en-US" dirty="0"/>
          </a:p>
          <a:p>
            <a:pPr fontAlgn="base"/>
            <a:r>
              <a:rPr lang="en-US" dirty="0"/>
              <a:t>    Penicillin allergic patients</a:t>
            </a:r>
          </a:p>
          <a:p>
            <a:pPr marL="457200" lvl="1" indent="0" fontAlgn="base">
              <a:buNone/>
            </a:pPr>
            <a:r>
              <a:rPr lang="en-US" dirty="0"/>
              <a:t>-First generation cephalosporin (if PCN allergy not anaphylaxis ) x10 days</a:t>
            </a:r>
          </a:p>
          <a:p>
            <a:pPr marL="457200" lvl="1" indent="0" fontAlgn="base">
              <a:buNone/>
            </a:pPr>
            <a:r>
              <a:rPr lang="en-US" dirty="0"/>
              <a:t>-Clindamycin or clarithromycin x10 days</a:t>
            </a:r>
          </a:p>
          <a:p>
            <a:pPr marL="457200" lvl="1" indent="0" fontAlgn="base">
              <a:buNone/>
            </a:pPr>
            <a:r>
              <a:rPr lang="en-US" dirty="0"/>
              <a:t>-Azithromycin x5 days  </a:t>
            </a:r>
          </a:p>
          <a:p>
            <a:pPr marL="0" indent="0">
              <a:buNone/>
            </a:pPr>
            <a:r>
              <a:rPr lang="en-US" dirty="0"/>
              <a:t>					</a:t>
            </a:r>
          </a:p>
        </p:txBody>
      </p:sp>
      <p:sp>
        <p:nvSpPr>
          <p:cNvPr id="4" name="Footer Placeholder 3"/>
          <p:cNvSpPr>
            <a:spLocks noGrp="1"/>
          </p:cNvSpPr>
          <p:nvPr>
            <p:ph type="ftr" sz="quarter" idx="11"/>
          </p:nvPr>
        </p:nvSpPr>
        <p:spPr/>
        <p:txBody>
          <a:bodyPr/>
          <a:lstStyle/>
          <a:p>
            <a:r>
              <a:rPr lang="en-US"/>
              <a:t>Infectious Disease Society of America Streptococcus Pharyngitis Guidelines</a:t>
            </a:r>
          </a:p>
        </p:txBody>
      </p:sp>
    </p:spTree>
    <p:extLst>
      <p:ext uri="{BB962C8B-B14F-4D97-AF65-F5344CB8AC3E}">
        <p14:creationId xmlns:p14="http://schemas.microsoft.com/office/powerpoint/2010/main" val="462395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F297B-BC41-4ADA-A12B-C9851CD95835}"/>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5400" dirty="0"/>
              <a:t>Thank you for your time</a:t>
            </a:r>
          </a:p>
        </p:txBody>
      </p:sp>
    </p:spTree>
    <p:extLst>
      <p:ext uri="{BB962C8B-B14F-4D97-AF65-F5344CB8AC3E}">
        <p14:creationId xmlns:p14="http://schemas.microsoft.com/office/powerpoint/2010/main" val="1241375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6D2EB-9530-46E9-AE83-F92532A7133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D6AD1AC-8C47-4137-8774-16994E16C9F8}"/>
              </a:ext>
            </a:extLst>
          </p:cNvPr>
          <p:cNvSpPr>
            <a:spLocks noGrp="1"/>
          </p:cNvSpPr>
          <p:nvPr>
            <p:ph idx="1"/>
          </p:nvPr>
        </p:nvSpPr>
        <p:spPr/>
        <p:txBody>
          <a:bodyPr>
            <a:normAutofit fontScale="70000" lnSpcReduction="20000"/>
          </a:bodyPr>
          <a:lstStyle/>
          <a:p>
            <a:pPr marL="0" indent="0">
              <a:buNone/>
            </a:pPr>
            <a:r>
              <a:rPr lang="en-US" dirty="0"/>
              <a:t>1. CDC. Antibiotic resistance threats in the United States, 2013 [Internet]. Atlanta, GA: US Department of Health and Human Services, CDC; 2013.  http://www.cdc.gov/drugresistance/threat-report-2013/index.html </a:t>
            </a:r>
          </a:p>
          <a:p>
            <a:pPr marL="0" indent="0">
              <a:buNone/>
            </a:pPr>
            <a:r>
              <a:rPr lang="en-US" dirty="0"/>
              <a:t>2. CDC. Office-related antibiotic prescribing for persons aged ≤ 14 years—United States, 1993–1994 to 2007–2008. MMWR </a:t>
            </a:r>
            <a:r>
              <a:rPr lang="en-US" dirty="0" err="1"/>
              <a:t>Morb</a:t>
            </a:r>
            <a:r>
              <a:rPr lang="en-US" dirty="0"/>
              <a:t> Mortal </a:t>
            </a:r>
            <a:r>
              <a:rPr lang="en-US" dirty="0" err="1"/>
              <a:t>Wkly</a:t>
            </a:r>
            <a:r>
              <a:rPr lang="en-US" dirty="0"/>
              <a:t> Rep 2011;60:1153–6.</a:t>
            </a:r>
          </a:p>
          <a:p>
            <a:pPr marL="0" indent="0">
              <a:buNone/>
            </a:pPr>
            <a:r>
              <a:rPr lang="en-US" dirty="0"/>
              <a:t>3. Shapiro DJ, Hicks LA, Pavia AT, Hersh AL. Antibiotic prescribing for adults in ambulatory care in the USA, 2007–09. J </a:t>
            </a:r>
            <a:r>
              <a:rPr lang="en-US" dirty="0" err="1"/>
              <a:t>Antimicrob</a:t>
            </a:r>
            <a:r>
              <a:rPr lang="en-US" dirty="0"/>
              <a:t> Chemother 2014;69:234–40. http://dx.doi.org/10.1093/jac/dkt301 </a:t>
            </a:r>
          </a:p>
          <a:p>
            <a:pPr marL="0" indent="0">
              <a:buNone/>
            </a:pPr>
            <a:r>
              <a:rPr lang="en-US" dirty="0"/>
              <a:t>4. Gonzales R, Malone DC, </a:t>
            </a:r>
            <a:r>
              <a:rPr lang="en-US" dirty="0" err="1"/>
              <a:t>Maselli</a:t>
            </a:r>
            <a:r>
              <a:rPr lang="en-US" dirty="0"/>
              <a:t> JH, Sande MA. Excessive antibiotic use for acute respiratory infections in the United States. Clin Infect Dis 2001;33:757–62. http://dx.doi.org/10.1086/322627 </a:t>
            </a:r>
          </a:p>
          <a:p>
            <a:pPr marL="0" indent="0">
              <a:buNone/>
            </a:pPr>
            <a:r>
              <a:rPr lang="en-US" dirty="0"/>
              <a:t>5. Fleming-Dutra KE, Hersh AL, Shapiro DJ, et al. Prevalence of inappropriate antibiotic prescriptions among U.S. ambulatory care visits, 2010–2011. JAMA 2016;315:1864–73.  http://dx.doi.org/10.1001/jama.2016.4151 </a:t>
            </a:r>
          </a:p>
          <a:p>
            <a:pPr marL="0" indent="0">
              <a:buNone/>
            </a:pPr>
            <a:r>
              <a:rPr lang="en-US" dirty="0"/>
              <a:t>6. Stanford T. Shulman, Alan L. </a:t>
            </a:r>
            <a:r>
              <a:rPr lang="en-US" dirty="0" err="1"/>
              <a:t>Bisno</a:t>
            </a:r>
            <a:r>
              <a:rPr lang="en-US" dirty="0"/>
              <a:t>, Herbert W. Clegg, Michael A. Gerber, Edward L. Kaplan, Grace Lee, Judith M. Martin, Chris Van </a:t>
            </a:r>
            <a:r>
              <a:rPr lang="en-US" dirty="0" err="1"/>
              <a:t>Beneden</a:t>
            </a:r>
            <a:r>
              <a:rPr lang="en-US" dirty="0"/>
              <a:t>, Clinical Practice Guideline for the Diagnosis and Management of Group A Streptococcal Pharyngitis: 2012 Update by the Infectious Diseases Society of America, </a:t>
            </a:r>
            <a:r>
              <a:rPr lang="en-US" i="1" dirty="0"/>
              <a:t>Clinical Infectious Diseases</a:t>
            </a:r>
            <a:r>
              <a:rPr lang="en-US" dirty="0"/>
              <a:t>, Volume 55, Issue 10, 15 November 2012, Pages e86–e102</a:t>
            </a:r>
          </a:p>
        </p:txBody>
      </p:sp>
    </p:spTree>
    <p:extLst>
      <p:ext uri="{BB962C8B-B14F-4D97-AF65-F5344CB8AC3E}">
        <p14:creationId xmlns:p14="http://schemas.microsoft.com/office/powerpoint/2010/main" val="3663491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68C60-3F71-48E0-9185-50FE09B06B1F}"/>
              </a:ext>
            </a:extLst>
          </p:cNvPr>
          <p:cNvSpPr>
            <a:spLocks noGrp="1"/>
          </p:cNvSpPr>
          <p:nvPr>
            <p:ph type="title"/>
          </p:nvPr>
        </p:nvSpPr>
        <p:spPr/>
        <p:txBody>
          <a:bodyPr/>
          <a:lstStyle/>
          <a:p>
            <a:r>
              <a:rPr lang="en-US" dirty="0"/>
              <a:t>Why are we concerned?</a:t>
            </a:r>
          </a:p>
        </p:txBody>
      </p:sp>
      <p:sp>
        <p:nvSpPr>
          <p:cNvPr id="3" name="Content Placeholder 2">
            <a:extLst>
              <a:ext uri="{FF2B5EF4-FFF2-40B4-BE49-F238E27FC236}">
                <a16:creationId xmlns:a16="http://schemas.microsoft.com/office/drawing/2014/main" id="{EC5EF45A-C0B9-4680-8E89-9D6291BF84DF}"/>
              </a:ext>
            </a:extLst>
          </p:cNvPr>
          <p:cNvSpPr>
            <a:spLocks noGrp="1"/>
          </p:cNvSpPr>
          <p:nvPr>
            <p:ph idx="1"/>
          </p:nvPr>
        </p:nvSpPr>
        <p:spPr/>
        <p:txBody>
          <a:bodyPr>
            <a:normAutofit fontScale="92500" lnSpcReduction="20000"/>
          </a:bodyPr>
          <a:lstStyle/>
          <a:p>
            <a:pPr marL="0" indent="0">
              <a:buNone/>
            </a:pPr>
            <a:endParaRPr lang="en-US" dirty="0"/>
          </a:p>
          <a:p>
            <a:pPr marL="0" indent="0">
              <a:buNone/>
            </a:pPr>
            <a:r>
              <a:rPr lang="en-US" dirty="0"/>
              <a:t>“Antibiotics save lives, but any time antibiotics are used, they can cause side effects and lead to antibiotic resistance. In U.S. doctors’ offices and emergency departments, at least 47 million antibiotic prescriptions each year are unnecessary, which makes improving antibiotic prescribing and use a national priority.”</a:t>
            </a:r>
          </a:p>
          <a:p>
            <a:pPr marL="0" indent="0">
              <a:buNone/>
            </a:pPr>
            <a:endParaRPr lang="en-US" dirty="0"/>
          </a:p>
          <a:p>
            <a:pPr marL="0" indent="0">
              <a:buNone/>
            </a:pPr>
            <a:r>
              <a:rPr lang="en-US" dirty="0"/>
              <a:t>“At least 30% of outpatient antibiotic prescriptions in the United States are unnecessary.”</a:t>
            </a:r>
          </a:p>
          <a:p>
            <a:pPr marL="0" indent="0">
              <a:buNone/>
            </a:pPr>
            <a:endParaRPr lang="en-US" dirty="0"/>
          </a:p>
          <a:p>
            <a:pPr marL="0" indent="0">
              <a:buNone/>
            </a:pPr>
            <a:endParaRPr lang="en-US" dirty="0"/>
          </a:p>
          <a:p>
            <a:pPr marL="0" indent="0">
              <a:buNone/>
            </a:pPr>
            <a:r>
              <a:rPr lang="en-US" dirty="0"/>
              <a:t>						-</a:t>
            </a:r>
            <a:r>
              <a:rPr lang="en-US" sz="2000" b="1" i="1" dirty="0"/>
              <a:t>CDC  Be Antibiotics Aware Campaign</a:t>
            </a:r>
            <a:endParaRPr lang="en-US" dirty="0"/>
          </a:p>
        </p:txBody>
      </p:sp>
    </p:spTree>
    <p:extLst>
      <p:ext uri="{BB962C8B-B14F-4D97-AF65-F5344CB8AC3E}">
        <p14:creationId xmlns:p14="http://schemas.microsoft.com/office/powerpoint/2010/main" val="42795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7BF7D-900F-439C-A4AB-7E0B4FCD6061}"/>
              </a:ext>
            </a:extLst>
          </p:cNvPr>
          <p:cNvSpPr>
            <a:spLocks noGrp="1"/>
          </p:cNvSpPr>
          <p:nvPr>
            <p:ph type="title"/>
          </p:nvPr>
        </p:nvSpPr>
        <p:spPr/>
        <p:txBody>
          <a:bodyPr/>
          <a:lstStyle/>
          <a:p>
            <a:r>
              <a:rPr lang="en-US" dirty="0"/>
              <a:t>Antibiotic Stewardship Outpatient Goals</a:t>
            </a:r>
          </a:p>
        </p:txBody>
      </p:sp>
      <p:sp>
        <p:nvSpPr>
          <p:cNvPr id="3" name="Content Placeholder 2">
            <a:extLst>
              <a:ext uri="{FF2B5EF4-FFF2-40B4-BE49-F238E27FC236}">
                <a16:creationId xmlns:a16="http://schemas.microsoft.com/office/drawing/2014/main" id="{8B616258-D9F2-4C54-A56F-2B35C1338BAE}"/>
              </a:ext>
            </a:extLst>
          </p:cNvPr>
          <p:cNvSpPr>
            <a:spLocks noGrp="1"/>
          </p:cNvSpPr>
          <p:nvPr>
            <p:ph idx="1"/>
          </p:nvPr>
        </p:nvSpPr>
        <p:spPr/>
        <p:txBody>
          <a:bodyPr/>
          <a:lstStyle/>
          <a:p>
            <a:endParaRPr lang="en-US" dirty="0"/>
          </a:p>
          <a:p>
            <a:r>
              <a:rPr lang="en-US" dirty="0"/>
              <a:t> To measure antibiotic prescribing </a:t>
            </a:r>
          </a:p>
          <a:p>
            <a:r>
              <a:rPr lang="en-US" dirty="0"/>
              <a:t> To improve antibiotic prescribing by clinicians and use by patients so that antibiotics are only prescribed and used when needed </a:t>
            </a:r>
          </a:p>
          <a:p>
            <a:r>
              <a:rPr lang="en-US" dirty="0"/>
              <a:t> To minimize misdiagnoses or delayed diagnoses leading to underuse of antibiotics</a:t>
            </a:r>
          </a:p>
          <a:p>
            <a:r>
              <a:rPr lang="en-US" dirty="0"/>
              <a:t> To ensure that the right drug, dose, and duration are selected when an antibiotic is needed</a:t>
            </a:r>
          </a:p>
        </p:txBody>
      </p:sp>
    </p:spTree>
    <p:extLst>
      <p:ext uri="{BB962C8B-B14F-4D97-AF65-F5344CB8AC3E}">
        <p14:creationId xmlns:p14="http://schemas.microsoft.com/office/powerpoint/2010/main" val="3405685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640A0-9825-4DA3-B772-23C16FE97261}"/>
              </a:ext>
            </a:extLst>
          </p:cNvPr>
          <p:cNvSpPr>
            <a:spLocks noGrp="1"/>
          </p:cNvSpPr>
          <p:nvPr>
            <p:ph type="title"/>
          </p:nvPr>
        </p:nvSpPr>
        <p:spPr/>
        <p:txBody>
          <a:bodyPr/>
          <a:lstStyle/>
          <a:p>
            <a:r>
              <a:rPr lang="en-US" dirty="0"/>
              <a:t>How we can make a change</a:t>
            </a:r>
          </a:p>
        </p:txBody>
      </p:sp>
      <p:sp>
        <p:nvSpPr>
          <p:cNvPr id="3" name="Content Placeholder 2">
            <a:extLst>
              <a:ext uri="{FF2B5EF4-FFF2-40B4-BE49-F238E27FC236}">
                <a16:creationId xmlns:a16="http://schemas.microsoft.com/office/drawing/2014/main" id="{5C612126-CE4C-486F-8C62-500361206E43}"/>
              </a:ext>
            </a:extLst>
          </p:cNvPr>
          <p:cNvSpPr>
            <a:spLocks noGrp="1"/>
          </p:cNvSpPr>
          <p:nvPr>
            <p:ph idx="1"/>
          </p:nvPr>
        </p:nvSpPr>
        <p:spPr/>
        <p:txBody>
          <a:bodyPr>
            <a:normAutofit lnSpcReduction="10000"/>
          </a:bodyPr>
          <a:lstStyle/>
          <a:p>
            <a:endParaRPr lang="en-US" dirty="0"/>
          </a:p>
          <a:p>
            <a:r>
              <a:rPr lang="en-US" dirty="0"/>
              <a:t>Antibiotic-resistant infections can lead to increased health care costs and, most importantly, to increased morbidity and mortality.</a:t>
            </a:r>
          </a:p>
          <a:p>
            <a:endParaRPr lang="en-US" dirty="0"/>
          </a:p>
          <a:p>
            <a:r>
              <a:rPr lang="en-US" dirty="0"/>
              <a:t>The most important modifiable risk factor for antibiotic resistance is inappropriate prescribing of antibiotics. </a:t>
            </a:r>
          </a:p>
          <a:p>
            <a:endParaRPr lang="en-US" dirty="0"/>
          </a:p>
          <a:p>
            <a:r>
              <a:rPr lang="en-US" dirty="0"/>
              <a:t>Survey done of LUMC physicians and nurse practitioners working in Loyola Primary Care offices and Urgent Cares regarding antibiotic practices and beliefs</a:t>
            </a:r>
          </a:p>
          <a:p>
            <a:endParaRPr lang="en-US" dirty="0"/>
          </a:p>
        </p:txBody>
      </p:sp>
    </p:spTree>
    <p:extLst>
      <p:ext uri="{BB962C8B-B14F-4D97-AF65-F5344CB8AC3E}">
        <p14:creationId xmlns:p14="http://schemas.microsoft.com/office/powerpoint/2010/main" val="3862866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Survey Results</a:t>
            </a:r>
          </a:p>
        </p:txBody>
      </p:sp>
      <p:sp>
        <p:nvSpPr>
          <p:cNvPr id="3" name="Subtitle 2"/>
          <p:cNvSpPr>
            <a:spLocks noGrp="1"/>
          </p:cNvSpPr>
          <p:nvPr>
            <p:ph type="subTitle" idx="1"/>
          </p:nvPr>
        </p:nvSpPr>
        <p:spPr/>
        <p:txBody>
          <a:bodyPr/>
          <a:lstStyle/>
          <a:p>
            <a:endParaRPr lang="en-US" dirty="0"/>
          </a:p>
          <a:p>
            <a:endParaRPr lang="en-US" sz="3200" dirty="0"/>
          </a:p>
          <a:p>
            <a:r>
              <a:rPr lang="en-US" sz="3200" dirty="0"/>
              <a:t>32 Responses total </a:t>
            </a:r>
          </a:p>
        </p:txBody>
      </p:sp>
    </p:spTree>
    <p:extLst>
      <p:ext uri="{BB962C8B-B14F-4D97-AF65-F5344CB8AC3E}">
        <p14:creationId xmlns:p14="http://schemas.microsoft.com/office/powerpoint/2010/main" val="4032203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01608-5D05-4D26-B9DB-1EF4FD55739E}"/>
              </a:ext>
            </a:extLst>
          </p:cNvPr>
          <p:cNvSpPr>
            <a:spLocks noGrp="1"/>
          </p:cNvSpPr>
          <p:nvPr>
            <p:ph type="title"/>
          </p:nvPr>
        </p:nvSpPr>
        <p:spPr/>
        <p:txBody>
          <a:bodyPr/>
          <a:lstStyle/>
          <a:p>
            <a:r>
              <a:rPr lang="en-US" dirty="0"/>
              <a:t>Results:</a:t>
            </a:r>
          </a:p>
        </p:txBody>
      </p:sp>
      <p:graphicFrame>
        <p:nvGraphicFramePr>
          <p:cNvPr id="6" name="Content Placeholder 5">
            <a:extLst>
              <a:ext uri="{FF2B5EF4-FFF2-40B4-BE49-F238E27FC236}">
                <a16:creationId xmlns:a16="http://schemas.microsoft.com/office/drawing/2014/main" id="{36EED1CA-74DE-4C36-8E8A-62083EFB4158}"/>
              </a:ext>
            </a:extLst>
          </p:cNvPr>
          <p:cNvGraphicFramePr>
            <a:graphicFrameLocks noGrp="1"/>
          </p:cNvGraphicFramePr>
          <p:nvPr>
            <p:ph idx="1"/>
            <p:extLst>
              <p:ext uri="{D42A27DB-BD31-4B8C-83A1-F6EECF244321}">
                <p14:modId xmlns:p14="http://schemas.microsoft.com/office/powerpoint/2010/main" val="2094824168"/>
              </p:ext>
            </p:extLst>
          </p:nvPr>
        </p:nvGraphicFramePr>
        <p:xfrm>
          <a:off x="838200" y="1346826"/>
          <a:ext cx="10515600" cy="4830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8256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3F2A-E4C1-4340-9E76-FC1484E9FEBC}"/>
              </a:ext>
            </a:extLst>
          </p:cNvPr>
          <p:cNvSpPr>
            <a:spLocks noGrp="1"/>
          </p:cNvSpPr>
          <p:nvPr>
            <p:ph type="title"/>
          </p:nvPr>
        </p:nvSpPr>
        <p:spPr/>
        <p:txBody>
          <a:bodyPr/>
          <a:lstStyle/>
          <a:p>
            <a:r>
              <a:rPr lang="en-US" dirty="0"/>
              <a:t>I can reduce my own antibiotic prescribing without decreasing patient satisfaction </a:t>
            </a:r>
          </a:p>
        </p:txBody>
      </p:sp>
      <p:graphicFrame>
        <p:nvGraphicFramePr>
          <p:cNvPr id="6" name="Content Placeholder 5">
            <a:extLst>
              <a:ext uri="{FF2B5EF4-FFF2-40B4-BE49-F238E27FC236}">
                <a16:creationId xmlns:a16="http://schemas.microsoft.com/office/drawing/2014/main" id="{8120ABD1-2689-4C4F-A100-83C5A4919283}"/>
              </a:ext>
            </a:extLst>
          </p:cNvPr>
          <p:cNvGraphicFramePr>
            <a:graphicFrameLocks noGrp="1"/>
          </p:cNvGraphicFramePr>
          <p:nvPr>
            <p:ph idx="1"/>
            <p:extLst>
              <p:ext uri="{D42A27DB-BD31-4B8C-83A1-F6EECF244321}">
                <p14:modId xmlns:p14="http://schemas.microsoft.com/office/powerpoint/2010/main" val="396865435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6386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B4FAB-F05F-4361-A294-9F09DD3D0F2F}"/>
              </a:ext>
            </a:extLst>
          </p:cNvPr>
          <p:cNvSpPr>
            <a:spLocks noGrp="1"/>
          </p:cNvSpPr>
          <p:nvPr>
            <p:ph type="title"/>
          </p:nvPr>
        </p:nvSpPr>
        <p:spPr/>
        <p:txBody>
          <a:bodyPr/>
          <a:lstStyle/>
          <a:p>
            <a:r>
              <a:rPr lang="en-US" dirty="0"/>
              <a:t>Results Continued:</a:t>
            </a:r>
          </a:p>
        </p:txBody>
      </p:sp>
      <p:sp>
        <p:nvSpPr>
          <p:cNvPr id="3" name="Content Placeholder 2">
            <a:extLst>
              <a:ext uri="{FF2B5EF4-FFF2-40B4-BE49-F238E27FC236}">
                <a16:creationId xmlns:a16="http://schemas.microsoft.com/office/drawing/2014/main" id="{178E54E9-CCC0-4CEF-95C4-A1DB0205E102}"/>
              </a:ext>
            </a:extLst>
          </p:cNvPr>
          <p:cNvSpPr>
            <a:spLocks noGrp="1"/>
          </p:cNvSpPr>
          <p:nvPr>
            <p:ph idx="1"/>
          </p:nvPr>
        </p:nvSpPr>
        <p:spPr/>
        <p:txBody>
          <a:bodyPr/>
          <a:lstStyle/>
          <a:p>
            <a:endParaRPr lang="en-US" dirty="0"/>
          </a:p>
          <a:p>
            <a:endParaRPr lang="en-US" dirty="0"/>
          </a:p>
          <a:p>
            <a:r>
              <a:rPr lang="en-US" dirty="0"/>
              <a:t>31/32 of those responding stated that use of rapid diagnostic testing (rapid strep, influenza or respiratory PCR) can impact patient care</a:t>
            </a:r>
          </a:p>
          <a:p>
            <a:endParaRPr lang="en-US" dirty="0"/>
          </a:p>
          <a:p>
            <a:r>
              <a:rPr lang="en-US" dirty="0"/>
              <a:t>28/32 of those responding said they do not prescribe antibiotics based on telephone assessment of the patient</a:t>
            </a:r>
          </a:p>
        </p:txBody>
      </p:sp>
    </p:spTree>
    <p:extLst>
      <p:ext uri="{BB962C8B-B14F-4D97-AF65-F5344CB8AC3E}">
        <p14:creationId xmlns:p14="http://schemas.microsoft.com/office/powerpoint/2010/main" val="164126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2531E-5AED-4F97-9976-EF290142C775}"/>
              </a:ext>
            </a:extLst>
          </p:cNvPr>
          <p:cNvSpPr>
            <a:spLocks noGrp="1"/>
          </p:cNvSpPr>
          <p:nvPr>
            <p:ph type="title"/>
          </p:nvPr>
        </p:nvSpPr>
        <p:spPr/>
        <p:txBody>
          <a:bodyPr/>
          <a:lstStyle/>
          <a:p>
            <a:r>
              <a:rPr lang="en-US" dirty="0"/>
              <a:t>How often do you prescribe antibiotics for pharyngitis?</a:t>
            </a:r>
          </a:p>
        </p:txBody>
      </p:sp>
      <p:graphicFrame>
        <p:nvGraphicFramePr>
          <p:cNvPr id="6" name="Content Placeholder 5">
            <a:extLst>
              <a:ext uri="{FF2B5EF4-FFF2-40B4-BE49-F238E27FC236}">
                <a16:creationId xmlns:a16="http://schemas.microsoft.com/office/drawing/2014/main" id="{B765277C-33B7-488A-B0D6-6063E33200A6}"/>
              </a:ext>
            </a:extLst>
          </p:cNvPr>
          <p:cNvGraphicFramePr>
            <a:graphicFrameLocks noGrp="1"/>
          </p:cNvGraphicFramePr>
          <p:nvPr>
            <p:ph idx="1"/>
            <p:extLst>
              <p:ext uri="{D42A27DB-BD31-4B8C-83A1-F6EECF244321}">
                <p14:modId xmlns:p14="http://schemas.microsoft.com/office/powerpoint/2010/main" val="197928577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995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982</TotalTime>
  <Words>1259</Words>
  <Application>Microsoft Macintosh PowerPoint</Application>
  <PresentationFormat>Widescreen</PresentationFormat>
  <Paragraphs>120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Outpatient Antibiotic Stewardship</vt:lpstr>
      <vt:lpstr>Why are we concerned?</vt:lpstr>
      <vt:lpstr>Antibiotic Stewardship Outpatient Goals</vt:lpstr>
      <vt:lpstr>How we can make a change</vt:lpstr>
      <vt:lpstr>Survey Results</vt:lpstr>
      <vt:lpstr>Results:</vt:lpstr>
      <vt:lpstr>I can reduce my own antibiotic prescribing without decreasing patient satisfaction </vt:lpstr>
      <vt:lpstr>Results Continued:</vt:lpstr>
      <vt:lpstr>How often do you prescribe antibiotics for pharyngitis?</vt:lpstr>
      <vt:lpstr>Results Continued:</vt:lpstr>
      <vt:lpstr>Which of the following factors influence your decision to prescribe antibiotics for an acute URI when the etiology is uncertain?</vt:lpstr>
      <vt:lpstr>Strategies to help reduce antibiotic prescriptions</vt:lpstr>
      <vt:lpstr>Strategies to help reduce antibiotic prescriptions (cont’d)</vt:lpstr>
      <vt:lpstr>Pharyngitis</vt:lpstr>
      <vt:lpstr>Pharyngitis Testing</vt:lpstr>
      <vt:lpstr>Pharyngitis Diagnosis Recommendations</vt:lpstr>
      <vt:lpstr>Group A Streptococcal Pharyngitis Treatment</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Outpatient Antibiotic Stewardship</dc:title>
  <dc:creator>Devancharles</dc:creator>
  <cp:lastModifiedBy>Travis Nielsen</cp:lastModifiedBy>
  <cp:revision>40</cp:revision>
  <cp:lastPrinted>2021-10-04T00:11:01Z</cp:lastPrinted>
  <dcterms:created xsi:type="dcterms:W3CDTF">2019-09-08T19:19:36Z</dcterms:created>
  <dcterms:modified xsi:type="dcterms:W3CDTF">2021-10-04T02:17:50Z</dcterms:modified>
</cp:coreProperties>
</file>