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743" r:id="rId3"/>
    <p:sldId id="746" r:id="rId4"/>
    <p:sldId id="72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C:\Users\ablaj\Desktop\UNC%20Work%20Software\Organ%20Donor1%20Strain%20List%20Manuscrip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/C:\Users\ablaj\Desktop\UNC%20Work%20Software\Organ%20Donor1%20Strain%20List%20Manuscrip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/C:\Users\ablaj\Desktop\UNC%20Work%20Software\Organ%20Donor1%20Strain%20List%20Manuscrip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/C:\Users\ablaj\Desktop\UNC%20Work%20Software\Organ%20Donor1%20Strain%20List%20Manuscri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Ileum</a:t>
            </a:r>
          </a:p>
        </c:rich>
      </c:tx>
      <c:layout>
        <c:manualLayout>
          <c:xMode val="edge"/>
          <c:yMode val="edge"/>
          <c:x val="0.33160815264397697"/>
          <c:y val="0.11693378820302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4008269224945"/>
          <c:y val="0.23194188881994904"/>
          <c:w val="0.40376012954489765"/>
          <c:h val="0.68412758921508321"/>
        </c:manualLayout>
      </c:layout>
      <c:doughnutChart>
        <c:varyColors val="1"/>
        <c:ser>
          <c:idx val="0"/>
          <c:order val="0"/>
          <c:tx>
            <c:strRef>
              <c:f>'Organ Donor1 Strain List Manusc'!$A$21:$B$21</c:f>
              <c:strCache>
                <c:ptCount val="2"/>
                <c:pt idx="0">
                  <c:v>Ileum </c:v>
                </c:pt>
                <c:pt idx="1">
                  <c:v>Lumen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7F-DF4A-A3EF-3774A99BD7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7F-DF4A-A3EF-3774A99BD7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7F-DF4A-A3EF-3774A99BD7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7F-DF4A-A3EF-3774A99BD7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7F-DF4A-A3EF-3774A99BD7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17F-DF4A-A3EF-3774A99BD7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17F-DF4A-A3EF-3774A99BD7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17F-DF4A-A3EF-3774A99BD7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17F-DF4A-A3EF-3774A99BD7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17F-DF4A-A3EF-3774A99BD7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17F-DF4A-A3EF-3774A99BD72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17F-DF4A-A3EF-3774A99BD72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'Organ Donor1 Strain List Manusc'!$C$20:$N$20</c:f>
              <c:strCache>
                <c:ptCount val="12"/>
                <c:pt idx="0">
                  <c:v>Bacteroides spp</c:v>
                </c:pt>
                <c:pt idx="1">
                  <c:v>Bifidobacterium spp</c:v>
                </c:pt>
                <c:pt idx="2">
                  <c:v>Citrobacter</c:v>
                </c:pt>
                <c:pt idx="3">
                  <c:v>Clostridium spp</c:v>
                </c:pt>
                <c:pt idx="4">
                  <c:v>Delftia spp</c:v>
                </c:pt>
                <c:pt idx="5">
                  <c:v>Eggerthella</c:v>
                </c:pt>
                <c:pt idx="6">
                  <c:v>Enterococcus spp</c:v>
                </c:pt>
                <c:pt idx="7">
                  <c:v>Erysipelatoclostridium spp</c:v>
                </c:pt>
                <c:pt idx="8">
                  <c:v>Eubacterium spp</c:v>
                </c:pt>
                <c:pt idx="9">
                  <c:v>Lactobacillus spp</c:v>
                </c:pt>
                <c:pt idx="10">
                  <c:v>Staphylococcus spp</c:v>
                </c:pt>
                <c:pt idx="11">
                  <c:v>Unclassified spp</c:v>
                </c:pt>
              </c:strCache>
            </c:strRef>
          </c:cat>
          <c:val>
            <c:numRef>
              <c:f>'Organ Donor1 Strain List Manusc'!$C$21:$N$21</c:f>
              <c:numCache>
                <c:formatCode>General</c:formatCode>
                <c:ptCount val="12"/>
                <c:pt idx="9">
                  <c:v>20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17F-DF4A-A3EF-3774A99BD727}"/>
            </c:ext>
          </c:extLst>
        </c:ser>
        <c:ser>
          <c:idx val="1"/>
          <c:order val="1"/>
          <c:tx>
            <c:strRef>
              <c:f>'Organ Donor1 Strain List Manusc'!$A$22:$B$22</c:f>
              <c:strCache>
                <c:ptCount val="2"/>
                <c:pt idx="0">
                  <c:v>Ileum </c:v>
                </c:pt>
                <c:pt idx="1">
                  <c:v>Mucosa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117F-DF4A-A3EF-3774A99BD7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117F-DF4A-A3EF-3774A99BD7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117F-DF4A-A3EF-3774A99BD7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117F-DF4A-A3EF-3774A99BD7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117F-DF4A-A3EF-3774A99BD7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117F-DF4A-A3EF-3774A99BD7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117F-DF4A-A3EF-3774A99BD7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117F-DF4A-A3EF-3774A99BD7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117F-DF4A-A3EF-3774A99BD7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117F-DF4A-A3EF-3774A99BD7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117F-DF4A-A3EF-3774A99BD72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117F-DF4A-A3EF-3774A99BD72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'Organ Donor1 Strain List Manusc'!$C$20:$N$20</c:f>
              <c:strCache>
                <c:ptCount val="12"/>
                <c:pt idx="0">
                  <c:v>Bacteroides spp</c:v>
                </c:pt>
                <c:pt idx="1">
                  <c:v>Bifidobacterium spp</c:v>
                </c:pt>
                <c:pt idx="2">
                  <c:v>Citrobacter</c:v>
                </c:pt>
                <c:pt idx="3">
                  <c:v>Clostridium spp</c:v>
                </c:pt>
                <c:pt idx="4">
                  <c:v>Delftia spp</c:v>
                </c:pt>
                <c:pt idx="5">
                  <c:v>Eggerthella</c:v>
                </c:pt>
                <c:pt idx="6">
                  <c:v>Enterococcus spp</c:v>
                </c:pt>
                <c:pt idx="7">
                  <c:v>Erysipelatoclostridium spp</c:v>
                </c:pt>
                <c:pt idx="8">
                  <c:v>Eubacterium spp</c:v>
                </c:pt>
                <c:pt idx="9">
                  <c:v>Lactobacillus spp</c:v>
                </c:pt>
                <c:pt idx="10">
                  <c:v>Staphylococcus spp</c:v>
                </c:pt>
                <c:pt idx="11">
                  <c:v>Unclassified spp</c:v>
                </c:pt>
              </c:strCache>
            </c:strRef>
          </c:cat>
          <c:val>
            <c:numRef>
              <c:f>'Organ Donor1 Strain List Manusc'!$C$22:$N$22</c:f>
              <c:numCache>
                <c:formatCode>General</c:formatCode>
                <c:ptCount val="12"/>
                <c:pt idx="9">
                  <c:v>7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117F-DF4A-A3EF-3774A99BD72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3060225889766197"/>
          <c:y val="0.54450171594943719"/>
          <c:w val="0.21625524934383203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Ascending Colon</a:t>
            </a:r>
          </a:p>
        </c:rich>
      </c:tx>
      <c:layout>
        <c:manualLayout>
          <c:xMode val="edge"/>
          <c:yMode val="edge"/>
          <c:x val="0.21574279835351381"/>
          <c:y val="0.10692521083270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'Organ Donor1 Strain List Manusc'!$A$23:$B$23</c:f>
              <c:strCache>
                <c:ptCount val="2"/>
                <c:pt idx="0">
                  <c:v>Ascending Colon</c:v>
                </c:pt>
                <c:pt idx="1">
                  <c:v>Lumen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CB-BB46-ABCE-6D4AF54D35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CB-BB46-ABCE-6D4AF54D35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CB-BB46-ABCE-6D4AF54D35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CB-BB46-ABCE-6D4AF54D35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CB-BB46-ABCE-6D4AF54D35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4CB-BB46-ABCE-6D4AF54D35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4CB-BB46-ABCE-6D4AF54D354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4CB-BB46-ABCE-6D4AF54D354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4CB-BB46-ABCE-6D4AF54D354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4CB-BB46-ABCE-6D4AF54D354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4CB-BB46-ABCE-6D4AF54D354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4CB-BB46-ABCE-6D4AF54D354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CB-BB46-ABCE-6D4AF54D35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CB-BB46-ABCE-6D4AF54D354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CB-BB46-ABCE-6D4AF54D354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'Organ Donor1 Strain List Manusc'!$C$20:$N$20</c:f>
              <c:strCache>
                <c:ptCount val="12"/>
                <c:pt idx="0">
                  <c:v>Bacteroides spp</c:v>
                </c:pt>
                <c:pt idx="1">
                  <c:v>Bifidobacterium spp</c:v>
                </c:pt>
                <c:pt idx="2">
                  <c:v>Citrobacter</c:v>
                </c:pt>
                <c:pt idx="3">
                  <c:v>Clostridium spp</c:v>
                </c:pt>
                <c:pt idx="4">
                  <c:v>Delftia spp</c:v>
                </c:pt>
                <c:pt idx="5">
                  <c:v>Eggerthella</c:v>
                </c:pt>
                <c:pt idx="6">
                  <c:v>Enterococcus spp</c:v>
                </c:pt>
                <c:pt idx="7">
                  <c:v>Erysipelatoclostridium spp</c:v>
                </c:pt>
                <c:pt idx="8">
                  <c:v>Eubacterium spp</c:v>
                </c:pt>
                <c:pt idx="9">
                  <c:v>Lactobacillus spp</c:v>
                </c:pt>
                <c:pt idx="10">
                  <c:v>Staphylococcus spp</c:v>
                </c:pt>
                <c:pt idx="11">
                  <c:v>Unclassified spp</c:v>
                </c:pt>
              </c:strCache>
            </c:strRef>
          </c:cat>
          <c:val>
            <c:numRef>
              <c:f>'Organ Donor1 Strain List Manusc'!$C$23:$N$23</c:f>
              <c:numCache>
                <c:formatCode>General</c:formatCode>
                <c:ptCount val="12"/>
                <c:pt idx="0">
                  <c:v>2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  <c:pt idx="5">
                  <c:v>1</c:v>
                </c:pt>
                <c:pt idx="7">
                  <c:v>2</c:v>
                </c:pt>
                <c:pt idx="9">
                  <c:v>25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4CB-BB46-ABCE-6D4AF54D3545}"/>
            </c:ext>
          </c:extLst>
        </c:ser>
        <c:ser>
          <c:idx val="1"/>
          <c:order val="1"/>
          <c:tx>
            <c:strRef>
              <c:f>'Organ Donor1 Strain List Manusc'!$A$24:$B$24</c:f>
              <c:strCache>
                <c:ptCount val="2"/>
                <c:pt idx="0">
                  <c:v>Ascending Colon</c:v>
                </c:pt>
                <c:pt idx="1">
                  <c:v>Mucosal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04CB-BB46-ABCE-6D4AF54D35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04CB-BB46-ABCE-6D4AF54D35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04CB-BB46-ABCE-6D4AF54D35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04CB-BB46-ABCE-6D4AF54D35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04CB-BB46-ABCE-6D4AF54D35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04CB-BB46-ABCE-6D4AF54D35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04CB-BB46-ABCE-6D4AF54D354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04CB-BB46-ABCE-6D4AF54D354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04CB-BB46-ABCE-6D4AF54D354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04CB-BB46-ABCE-6D4AF54D354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04CB-BB46-ABCE-6D4AF54D354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04CB-BB46-ABCE-6D4AF54D3545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4CB-BB46-ABCE-6D4AF54D354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4CB-BB46-ABCE-6D4AF54D354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4CB-BB46-ABCE-6D4AF54D354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'Organ Donor1 Strain List Manusc'!$C$20:$N$20</c:f>
              <c:strCache>
                <c:ptCount val="12"/>
                <c:pt idx="0">
                  <c:v>Bacteroides spp</c:v>
                </c:pt>
                <c:pt idx="1">
                  <c:v>Bifidobacterium spp</c:v>
                </c:pt>
                <c:pt idx="2">
                  <c:v>Citrobacter</c:v>
                </c:pt>
                <c:pt idx="3">
                  <c:v>Clostridium spp</c:v>
                </c:pt>
                <c:pt idx="4">
                  <c:v>Delftia spp</c:v>
                </c:pt>
                <c:pt idx="5">
                  <c:v>Eggerthella</c:v>
                </c:pt>
                <c:pt idx="6">
                  <c:v>Enterococcus spp</c:v>
                </c:pt>
                <c:pt idx="7">
                  <c:v>Erysipelatoclostridium spp</c:v>
                </c:pt>
                <c:pt idx="8">
                  <c:v>Eubacterium spp</c:v>
                </c:pt>
                <c:pt idx="9">
                  <c:v>Lactobacillus spp</c:v>
                </c:pt>
                <c:pt idx="10">
                  <c:v>Staphylococcus spp</c:v>
                </c:pt>
                <c:pt idx="11">
                  <c:v>Unclassified spp</c:v>
                </c:pt>
              </c:strCache>
            </c:strRef>
          </c:cat>
          <c:val>
            <c:numRef>
              <c:f>'Organ Donor1 Strain List Manusc'!$C$24:$N$24</c:f>
              <c:numCache>
                <c:formatCode>General</c:formatCode>
                <c:ptCount val="12"/>
                <c:pt idx="1">
                  <c:v>24</c:v>
                </c:pt>
                <c:pt idx="2">
                  <c:v>5</c:v>
                </c:pt>
                <c:pt idx="3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16</c:v>
                </c:pt>
                <c:pt idx="10">
                  <c:v>1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04CB-BB46-ABCE-6D4AF54D35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2371055072530071"/>
          <c:y val="0.35547401857247501"/>
          <c:w val="0.31253346456692915"/>
          <c:h val="0.54514435695538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Transverse Colon</a:t>
            </a:r>
          </a:p>
        </c:rich>
      </c:tx>
      <c:layout>
        <c:manualLayout>
          <c:xMode val="edge"/>
          <c:yMode val="edge"/>
          <c:x val="0.16899300087489064"/>
          <c:y val="0.11574074074074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'Organ Donor1 Strain List Manusc'!$A$25:$B$25</c:f>
              <c:strCache>
                <c:ptCount val="2"/>
                <c:pt idx="0">
                  <c:v>Transverse colon</c:v>
                </c:pt>
                <c:pt idx="1">
                  <c:v>Lumen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25-314E-8DE1-44EA35EBC9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25-314E-8DE1-44EA35EBC9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25-314E-8DE1-44EA35EBC9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25-314E-8DE1-44EA35EBC9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25-314E-8DE1-44EA35EBC9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825-314E-8DE1-44EA35EBC9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825-314E-8DE1-44EA35EBC9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825-314E-8DE1-44EA35EBC90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825-314E-8DE1-44EA35EBC90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825-314E-8DE1-44EA35EBC90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825-314E-8DE1-44EA35EBC90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825-314E-8DE1-44EA35EBC90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25-314E-8DE1-44EA35EBC90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25-314E-8DE1-44EA35EBC9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25-314E-8DE1-44EA35EBC90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25-314E-8DE1-44EA35EBC90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25-314E-8DE1-44EA35EBC90B}"/>
                </c:ext>
              </c:extLst>
            </c:dLbl>
            <c:dLbl>
              <c:idx val="11"/>
              <c:layout>
                <c:manualLayout>
                  <c:x val="2.7777777777777267E-3"/>
                  <c:y val="4.629629629629586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25-314E-8DE1-44EA35EBC90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'Organ Donor1 Strain List Manusc'!$C$20:$N$20</c:f>
              <c:strCache>
                <c:ptCount val="12"/>
                <c:pt idx="0">
                  <c:v>Bacteroides spp</c:v>
                </c:pt>
                <c:pt idx="1">
                  <c:v>Bifidobacterium spp</c:v>
                </c:pt>
                <c:pt idx="2">
                  <c:v>Citrobacter</c:v>
                </c:pt>
                <c:pt idx="3">
                  <c:v>Clostridium spp</c:v>
                </c:pt>
                <c:pt idx="4">
                  <c:v>Delftia spp</c:v>
                </c:pt>
                <c:pt idx="5">
                  <c:v>Eggerthella</c:v>
                </c:pt>
                <c:pt idx="6">
                  <c:v>Enterococcus spp</c:v>
                </c:pt>
                <c:pt idx="7">
                  <c:v>Erysipelatoclostridium spp</c:v>
                </c:pt>
                <c:pt idx="8">
                  <c:v>Eubacterium spp</c:v>
                </c:pt>
                <c:pt idx="9">
                  <c:v>Lactobacillus spp</c:v>
                </c:pt>
                <c:pt idx="10">
                  <c:v>Staphylococcus spp</c:v>
                </c:pt>
                <c:pt idx="11">
                  <c:v>Unclassified spp</c:v>
                </c:pt>
              </c:strCache>
            </c:strRef>
          </c:cat>
          <c:val>
            <c:numRef>
              <c:f>'Organ Donor1 Strain List Manusc'!$C$25:$N$25</c:f>
              <c:numCache>
                <c:formatCode>General</c:formatCode>
                <c:ptCount val="12"/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6</c:v>
                </c:pt>
                <c:pt idx="7">
                  <c:v>1</c:v>
                </c:pt>
                <c:pt idx="8">
                  <c:v>2</c:v>
                </c:pt>
                <c:pt idx="9">
                  <c:v>44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825-314E-8DE1-44EA35EBC90B}"/>
            </c:ext>
          </c:extLst>
        </c:ser>
        <c:ser>
          <c:idx val="1"/>
          <c:order val="1"/>
          <c:tx>
            <c:strRef>
              <c:f>'Organ Donor1 Strain List Manusc'!$A$26:$B$26</c:f>
              <c:strCache>
                <c:ptCount val="2"/>
                <c:pt idx="0">
                  <c:v>Transverse colon</c:v>
                </c:pt>
                <c:pt idx="1">
                  <c:v>Mucosa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0825-314E-8DE1-44EA35EBC9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0825-314E-8DE1-44EA35EBC9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0825-314E-8DE1-44EA35EBC9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0825-314E-8DE1-44EA35EBC9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0825-314E-8DE1-44EA35EBC9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0825-314E-8DE1-44EA35EBC9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0825-314E-8DE1-44EA35EBC9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0825-314E-8DE1-44EA35EBC90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0825-314E-8DE1-44EA35EBC90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0825-314E-8DE1-44EA35EBC90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0825-314E-8DE1-44EA35EBC90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0825-314E-8DE1-44EA35EBC90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825-314E-8DE1-44EA35EBC9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825-314E-8DE1-44EA35EBC90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825-314E-8DE1-44EA35EBC90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825-314E-8DE1-44EA35EBC90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'Organ Donor1 Strain List Manusc'!$C$20:$N$20</c:f>
              <c:strCache>
                <c:ptCount val="12"/>
                <c:pt idx="0">
                  <c:v>Bacteroides spp</c:v>
                </c:pt>
                <c:pt idx="1">
                  <c:v>Bifidobacterium spp</c:v>
                </c:pt>
                <c:pt idx="2">
                  <c:v>Citrobacter</c:v>
                </c:pt>
                <c:pt idx="3">
                  <c:v>Clostridium spp</c:v>
                </c:pt>
                <c:pt idx="4">
                  <c:v>Delftia spp</c:v>
                </c:pt>
                <c:pt idx="5">
                  <c:v>Eggerthella</c:v>
                </c:pt>
                <c:pt idx="6">
                  <c:v>Enterococcus spp</c:v>
                </c:pt>
                <c:pt idx="7">
                  <c:v>Erysipelatoclostridium spp</c:v>
                </c:pt>
                <c:pt idx="8">
                  <c:v>Eubacterium spp</c:v>
                </c:pt>
                <c:pt idx="9">
                  <c:v>Lactobacillus spp</c:v>
                </c:pt>
                <c:pt idx="10">
                  <c:v>Staphylococcus spp</c:v>
                </c:pt>
                <c:pt idx="11">
                  <c:v>Unclassified spp</c:v>
                </c:pt>
              </c:strCache>
            </c:strRef>
          </c:cat>
          <c:val>
            <c:numRef>
              <c:f>'Organ Donor1 Strain List Manusc'!$C$26:$N$26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3">
                  <c:v>2</c:v>
                </c:pt>
                <c:pt idx="5">
                  <c:v>3</c:v>
                </c:pt>
                <c:pt idx="8">
                  <c:v>9</c:v>
                </c:pt>
                <c:pt idx="9">
                  <c:v>59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0825-314E-8DE1-44EA35EBC9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6911111111111112"/>
          <c:y val="0.37800799975275268"/>
          <c:w val="0.31253346456692915"/>
          <c:h val="0.58681102362204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Descending Colon</a:t>
            </a:r>
          </a:p>
        </c:rich>
      </c:tx>
      <c:layout>
        <c:manualLayout>
          <c:xMode val="edge"/>
          <c:yMode val="edge"/>
          <c:x val="0.24088593025088276"/>
          <c:y val="0.10702355583712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949870054834302"/>
          <c:y val="0.23276842363271807"/>
          <c:w val="0.37461547347607987"/>
          <c:h val="0.69170174750103464"/>
        </c:manualLayout>
      </c:layout>
      <c:doughnutChart>
        <c:varyColors val="1"/>
        <c:ser>
          <c:idx val="0"/>
          <c:order val="0"/>
          <c:tx>
            <c:strRef>
              <c:f>'Organ Donor1 Strain List Manusc'!$A$27:$B$27</c:f>
              <c:strCache>
                <c:ptCount val="2"/>
                <c:pt idx="0">
                  <c:v>Descending Colon</c:v>
                </c:pt>
                <c:pt idx="1">
                  <c:v>Lumen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A06-974A-826A-A64BECD538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06-974A-826A-A64BECD538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A06-974A-826A-A64BECD538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A06-974A-826A-A64BECD538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A06-974A-826A-A64BECD538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A06-974A-826A-A64BECD538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A06-974A-826A-A64BECD538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A06-974A-826A-A64BECD538A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A06-974A-826A-A64BECD538A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A06-974A-826A-A64BECD538A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A06-974A-826A-A64BECD538A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A06-974A-826A-A64BECD538A4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06-974A-826A-A64BECD538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06-974A-826A-A64BECD538A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'Organ Donor1 Strain List Manusc'!$C$20:$N$20</c:f>
              <c:strCache>
                <c:ptCount val="12"/>
                <c:pt idx="0">
                  <c:v>Bacteroides spp</c:v>
                </c:pt>
                <c:pt idx="1">
                  <c:v>Bifidobacterium spp</c:v>
                </c:pt>
                <c:pt idx="2">
                  <c:v>Citrobacter</c:v>
                </c:pt>
                <c:pt idx="3">
                  <c:v>Clostridium spp</c:v>
                </c:pt>
                <c:pt idx="4">
                  <c:v>Delftia spp</c:v>
                </c:pt>
                <c:pt idx="5">
                  <c:v>Eggerthella</c:v>
                </c:pt>
                <c:pt idx="6">
                  <c:v>Enterococcus spp</c:v>
                </c:pt>
                <c:pt idx="7">
                  <c:v>Erysipelatoclostridium spp</c:v>
                </c:pt>
                <c:pt idx="8">
                  <c:v>Eubacterium spp</c:v>
                </c:pt>
                <c:pt idx="9">
                  <c:v>Lactobacillus spp</c:v>
                </c:pt>
                <c:pt idx="10">
                  <c:v>Staphylococcus spp</c:v>
                </c:pt>
                <c:pt idx="11">
                  <c:v>Unclassified spp</c:v>
                </c:pt>
              </c:strCache>
            </c:strRef>
          </c:cat>
          <c:val>
            <c:numRef>
              <c:f>'Organ Donor1 Strain List Manusc'!$C$27:$N$27</c:f>
              <c:numCache>
                <c:formatCode>General</c:formatCode>
                <c:ptCount val="12"/>
                <c:pt idx="1">
                  <c:v>4</c:v>
                </c:pt>
                <c:pt idx="3">
                  <c:v>2</c:v>
                </c:pt>
                <c:pt idx="5">
                  <c:v>1</c:v>
                </c:pt>
                <c:pt idx="8">
                  <c:v>10</c:v>
                </c:pt>
                <c:pt idx="9">
                  <c:v>34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A06-974A-826A-A64BECD538A4}"/>
            </c:ext>
          </c:extLst>
        </c:ser>
        <c:ser>
          <c:idx val="1"/>
          <c:order val="1"/>
          <c:tx>
            <c:strRef>
              <c:f>'Organ Donor1 Strain List Manusc'!$A$28:$B$28</c:f>
              <c:strCache>
                <c:ptCount val="2"/>
                <c:pt idx="0">
                  <c:v>Descending Colon</c:v>
                </c:pt>
                <c:pt idx="1">
                  <c:v>Mucosal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CA06-974A-826A-A64BECD538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CA06-974A-826A-A64BECD538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CA06-974A-826A-A64BECD538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CA06-974A-826A-A64BECD538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CA06-974A-826A-A64BECD538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CA06-974A-826A-A64BECD538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CA06-974A-826A-A64BECD538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CA06-974A-826A-A64BECD538A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CA06-974A-826A-A64BECD538A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CA06-974A-826A-A64BECD538A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CA06-974A-826A-A64BECD538A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CA06-974A-826A-A64BECD538A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'Organ Donor1 Strain List Manusc'!$C$20:$N$20</c:f>
              <c:strCache>
                <c:ptCount val="12"/>
                <c:pt idx="0">
                  <c:v>Bacteroides spp</c:v>
                </c:pt>
                <c:pt idx="1">
                  <c:v>Bifidobacterium spp</c:v>
                </c:pt>
                <c:pt idx="2">
                  <c:v>Citrobacter</c:v>
                </c:pt>
                <c:pt idx="3">
                  <c:v>Clostridium spp</c:v>
                </c:pt>
                <c:pt idx="4">
                  <c:v>Delftia spp</c:v>
                </c:pt>
                <c:pt idx="5">
                  <c:v>Eggerthella</c:v>
                </c:pt>
                <c:pt idx="6">
                  <c:v>Enterococcus spp</c:v>
                </c:pt>
                <c:pt idx="7">
                  <c:v>Erysipelatoclostridium spp</c:v>
                </c:pt>
                <c:pt idx="8">
                  <c:v>Eubacterium spp</c:v>
                </c:pt>
                <c:pt idx="9">
                  <c:v>Lactobacillus spp</c:v>
                </c:pt>
                <c:pt idx="10">
                  <c:v>Staphylococcus spp</c:v>
                </c:pt>
                <c:pt idx="11">
                  <c:v>Unclassified spp</c:v>
                </c:pt>
              </c:strCache>
            </c:strRef>
          </c:cat>
          <c:val>
            <c:numRef>
              <c:f>'Organ Donor1 Strain List Manusc'!$C$28:$N$28</c:f>
              <c:numCache>
                <c:formatCode>General</c:formatCode>
                <c:ptCount val="12"/>
                <c:pt idx="1">
                  <c:v>5</c:v>
                </c:pt>
                <c:pt idx="9">
                  <c:v>40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CA06-974A-826A-A64BECD538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6524431321084867"/>
          <c:y val="0.4079254155730534"/>
          <c:w val="0.24892191601049868"/>
          <c:h val="0.46875328083989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0.30833</cdr:x>
      <cdr:y>0.57813</cdr:y>
    </cdr:from>
    <cdr:to>
      <cdr:x>0.50833</cdr:x>
      <cdr:y>0.91146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9700" y="15859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0.34647</cdr:x>
      <cdr:y>0.53056</cdr:y>
    </cdr:from>
    <cdr:to>
      <cdr:x>0.54647</cdr:x>
      <cdr:y>0.8639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61769" y="1592202"/>
          <a:ext cx="1016976" cy="100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Lumen</a:t>
          </a:r>
        </a:p>
      </cdr:txBody>
    </cdr:sp>
  </cdr:relSizeAnchor>
  <cdr:relSizeAnchor xmlns:cdr="http://schemas.openxmlformats.org/drawingml/2006/chartDrawing">
    <cdr:from>
      <cdr:x>0.53251</cdr:x>
      <cdr:y>0.27307</cdr:y>
    </cdr:from>
    <cdr:to>
      <cdr:x>0.73251</cdr:x>
      <cdr:y>0.6064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22294" y="771185"/>
          <a:ext cx="984885" cy="941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Mucosa-associated</a:t>
          </a:r>
        </a:p>
      </cdr:txBody>
    </cdr:sp>
  </cdr:relSizeAnchor>
  <cdr:relSizeAnchor xmlns:cdr="http://schemas.openxmlformats.org/drawingml/2006/chartDrawing">
    <cdr:from>
      <cdr:x>0.11071</cdr:x>
      <cdr:y>0.11412</cdr:y>
    </cdr:from>
    <cdr:to>
      <cdr:x>0.31071</cdr:x>
      <cdr:y>0.44746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4174" y="346488"/>
          <a:ext cx="1019223" cy="1012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0"/>
            <a:t>(a)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0.07629</cdr:x>
      <cdr:y>0.09182</cdr:y>
    </cdr:from>
    <cdr:to>
      <cdr:x>0.27629</cdr:x>
      <cdr:y>0.42516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0188" y="279527"/>
          <a:ext cx="1101598" cy="1014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0" dirty="0"/>
            <a:t>(b)</a:t>
          </a:r>
        </a:p>
      </cdr:txBody>
    </cdr:sp>
  </cdr:relSizeAnchor>
  <cdr:relSizeAnchor xmlns:cdr="http://schemas.openxmlformats.org/drawingml/2006/chartDrawing">
    <cdr:from>
      <cdr:x>0.3</cdr:x>
      <cdr:y>0.51606</cdr:y>
    </cdr:from>
    <cdr:to>
      <cdr:x>0.5</cdr:x>
      <cdr:y>0.8494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2397" y="1571036"/>
          <a:ext cx="1101598" cy="1014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Lumen</a:t>
          </a:r>
        </a:p>
      </cdr:txBody>
    </cdr:sp>
  </cdr:relSizeAnchor>
  <cdr:relSizeAnchor xmlns:cdr="http://schemas.openxmlformats.org/drawingml/2006/chartDrawing">
    <cdr:from>
      <cdr:x>0.48227</cdr:x>
      <cdr:y>0.25134</cdr:y>
    </cdr:from>
    <cdr:to>
      <cdr:x>0.68227</cdr:x>
      <cdr:y>0.58467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6323" y="747080"/>
          <a:ext cx="1055969" cy="990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Mucosa-associated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0.27083</cdr:x>
      <cdr:y>0.52257</cdr:y>
    </cdr:from>
    <cdr:to>
      <cdr:x>0.47083</cdr:x>
      <cdr:y>0.8559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8250" y="14335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Lumen</a:t>
          </a:r>
        </a:p>
      </cdr:txBody>
    </cdr:sp>
  </cdr:relSizeAnchor>
  <cdr:relSizeAnchor xmlns:cdr="http://schemas.openxmlformats.org/drawingml/2006/chartDrawing">
    <cdr:from>
      <cdr:x>0.47963</cdr:x>
      <cdr:y>0.25486</cdr:y>
    </cdr:from>
    <cdr:to>
      <cdr:x>0.67963</cdr:x>
      <cdr:y>0.58819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9225" y="783400"/>
          <a:ext cx="950400" cy="1024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Mucosa-associated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0.34323</cdr:x>
      <cdr:y>0.51464</cdr:y>
    </cdr:from>
    <cdr:to>
      <cdr:x>0.54323</cdr:x>
      <cdr:y>0.84797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2632" y="1536937"/>
          <a:ext cx="1102850" cy="995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Lumen</a:t>
          </a:r>
        </a:p>
      </cdr:txBody>
    </cdr:sp>
  </cdr:relSizeAnchor>
  <cdr:relSizeAnchor xmlns:cdr="http://schemas.openxmlformats.org/drawingml/2006/chartDrawing">
    <cdr:from>
      <cdr:x>0.52304</cdr:x>
      <cdr:y>0.27533</cdr:y>
    </cdr:from>
    <cdr:to>
      <cdr:x>0.72304</cdr:x>
      <cdr:y>0.60866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4195" y="822268"/>
          <a:ext cx="1102850" cy="995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Mucosa-</a:t>
          </a:r>
          <a:r>
            <a:rPr lang="en-US" sz="1100" baseline="0" dirty="0"/>
            <a:t> associated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74EF8-ABD1-0E4B-93F3-64BC6AD26016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8A132-25E0-364B-87DE-C5935795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24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8794-F7AD-994F-8684-938E939FE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24D0D-0FCD-7048-93C4-4D313FCF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B7FD1-7074-CA4E-987E-E56F1EF0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60A6D-804F-ED49-827D-F62CFB19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4B724-B9EE-6C44-8AC2-00AF926C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2AE0-CC8A-7545-A658-18545A92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B057E-B7AB-024A-AB38-9FF3463FF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1E4F-034B-B841-9157-4A8691D7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EA74-C59F-DD45-B17D-A1F7B3EC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E422-2D2B-3F49-BCDD-DC89D96F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8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2D341D-7DC4-2F42-A741-9A9AE3C2B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F3B15-E7CA-7A4D-807C-D69E90F8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5E6D-283B-0A4F-8988-0A9DAA50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130FB-BEDB-ED4B-B9E6-F0EB2B90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48725-C724-3747-AA5D-D6EC0523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0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A1AB-784F-6C44-A887-ABFC1728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2BC3E-74A3-7F4D-A6E0-E803529B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7C4D4-79F3-4D4C-A748-6E77DFA3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4D1A-3A38-B147-BB48-6BBF5586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1F47-A61A-EA43-9427-500E92E0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F5ED-8660-1A4A-B8E2-49954583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C69D0-A4B3-0A41-88F9-20BA08DB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BE99A-63FA-B544-8DE0-14001DB3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D9C33-BD51-2A48-8964-DB51CE8B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34B6B-DD79-D44D-9F95-DC4121D4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787B-D0D9-3F42-8841-E2FEDE9E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0051-3E8C-314C-9BA7-BCD074456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87B39-BBD4-FB42-87F2-EE36AABE3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4F6FB-BD3A-6C43-B62C-B2F4C207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40104-BDC5-BF48-841E-98FD998C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11362-53A9-C848-B9E4-2BD105CE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A4A1-F955-F246-9EA5-EC11C74F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9F18-B944-3545-963E-5974B8811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EC138-8F86-5942-8647-3E24139C3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F9280-0EBC-114A-AB72-DE6CFCAE7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4397E-C1C7-A844-9BB2-EADFAAF5C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B4164-AB99-FD4E-8EA5-3625A4AC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4C217-3D7C-3743-A909-BA151D50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BAD62-1131-E047-99AE-A1435AE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CABE-B1A9-6F42-B89E-4ED34C18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ADC1B-CE5B-494E-AC61-E00EEFFC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1693E-6AC2-9B4E-B75A-FB0A25E1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0514E-3AE1-ED47-84E3-DD350229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BABFF-2084-334B-80B0-C0F67845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592E6-480B-4C48-977B-EFDDFC06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0037-6F92-9342-8D47-0B172A49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15A0-52B9-D24A-8067-5223DA3F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F7EFA-7531-6148-9222-6E6BFDE1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D71DE-A7E9-5041-A71D-62575638E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AFFA7-2BFF-AD4C-AD5E-D559AB3A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DB43-8D37-BE40-AA25-CB3681DC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CF4DF-AC27-7041-915D-49F791DC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B950-55C2-B04D-B56B-372FB209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820AB-2C1D-504F-860D-7E8E0CB98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221C5-3469-6C43-8E89-06D6AD235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22947-99E9-3846-B6B8-4F430D34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96D76-22C2-FF48-A990-C621F978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44E0E-0057-3C4F-9451-496DCC86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BFA58-BBD3-ED45-90FA-403F3C11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4253-201C-894D-9120-CBC29E4E4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6738-8286-4F43-8C67-1B55D0638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FFB8-7A50-5249-85B1-E399B1064AD2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C5A5-0C50-D94B-9AE0-78D95973A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BF0D-75FB-B94F-8F69-654167EA0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FCA88-4D33-E94A-B0AA-DDE4185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9BA63725-605E-6B48-A115-3E51BDE641B8}"/>
              </a:ext>
            </a:extLst>
          </p:cNvPr>
          <p:cNvSpPr txBox="1"/>
          <p:nvPr/>
        </p:nvSpPr>
        <p:spPr>
          <a:xfrm>
            <a:off x="0" y="7493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Figure S1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C74F4C-CE1E-B944-A6F7-46CACADB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58" y="381964"/>
            <a:ext cx="10332720" cy="5812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F510-9737-7C4A-B039-F8C00A147183}"/>
              </a:ext>
            </a:extLst>
          </p:cNvPr>
          <p:cNvSpPr txBox="1"/>
          <p:nvPr/>
        </p:nvSpPr>
        <p:spPr>
          <a:xfrm>
            <a:off x="3129658" y="6259842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S1.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Phylum distribution by donor per intestinal section and region.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1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010586-08EB-D54E-B113-B052A6814E8C}"/>
              </a:ext>
            </a:extLst>
          </p:cNvPr>
          <p:cNvSpPr txBox="1"/>
          <p:nvPr/>
        </p:nvSpPr>
        <p:spPr>
          <a:xfrm>
            <a:off x="127721" y="5590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Figure S2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38433754"/>
              </p:ext>
            </p:extLst>
          </p:nvPr>
        </p:nvGraphicFramePr>
        <p:xfrm>
          <a:off x="794367" y="0"/>
          <a:ext cx="5084878" cy="300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279892310"/>
              </p:ext>
            </p:extLst>
          </p:nvPr>
        </p:nvGraphicFramePr>
        <p:xfrm>
          <a:off x="5943482" y="98615"/>
          <a:ext cx="5507991" cy="304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301962618"/>
              </p:ext>
            </p:extLst>
          </p:nvPr>
        </p:nvGraphicFramePr>
        <p:xfrm>
          <a:off x="1219329" y="2853920"/>
          <a:ext cx="4751999" cy="307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26460768"/>
              </p:ext>
            </p:extLst>
          </p:nvPr>
        </p:nvGraphicFramePr>
        <p:xfrm>
          <a:off x="5741795" y="2911774"/>
          <a:ext cx="5514248" cy="298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15398" y="3136334"/>
            <a:ext cx="447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(d)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4163" y="3074779"/>
            <a:ext cx="1621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C1612-2D11-DB44-9158-1656D4D716A0}"/>
              </a:ext>
            </a:extLst>
          </p:cNvPr>
          <p:cNvSpPr txBox="1"/>
          <p:nvPr/>
        </p:nvSpPr>
        <p:spPr>
          <a:xfrm>
            <a:off x="1543884" y="5927765"/>
            <a:ext cx="885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S2.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Distribution of the 427 bacterial strains isolated from donor 1 by intestinal section and region. Percentages represent total counts from the 3 media used: MRS, Rich Media and Thioglycolate. </a:t>
            </a:r>
          </a:p>
        </p:txBody>
      </p:sp>
    </p:spTree>
    <p:extLst>
      <p:ext uri="{BB962C8B-B14F-4D97-AF65-F5344CB8AC3E}">
        <p14:creationId xmlns:p14="http://schemas.microsoft.com/office/powerpoint/2010/main" val="10527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5056E-D9A5-964B-832B-7811C12A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80" y="369332"/>
            <a:ext cx="8611695" cy="5184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5F7318-06A6-AF47-8373-7AF9E740CAED}"/>
              </a:ext>
            </a:extLst>
          </p:cNvPr>
          <p:cNvSpPr txBox="1"/>
          <p:nvPr/>
        </p:nvSpPr>
        <p:spPr>
          <a:xfrm>
            <a:off x="0" y="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Figure S3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A66E0-6189-BE4B-ACD4-6327A523F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11" r="62951"/>
          <a:stretch/>
        </p:blipFill>
        <p:spPr>
          <a:xfrm>
            <a:off x="2270810" y="2998691"/>
            <a:ext cx="3190568" cy="2555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FDDC86-3EF9-B547-9EA7-FA47F7711B70}"/>
              </a:ext>
            </a:extLst>
          </p:cNvPr>
          <p:cNvSpPr txBox="1"/>
          <p:nvPr/>
        </p:nvSpPr>
        <p:spPr>
          <a:xfrm>
            <a:off x="1650047" y="5766455"/>
            <a:ext cx="8611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S3.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Induction of phage by addition of Mitomycin C in 3 intestinal isolates and AMC0143. There was no noticeable disturbance in the growth pattern of the remaining isolates. </a:t>
            </a:r>
          </a:p>
        </p:txBody>
      </p:sp>
    </p:spTree>
    <p:extLst>
      <p:ext uri="{BB962C8B-B14F-4D97-AF65-F5344CB8AC3E}">
        <p14:creationId xmlns:p14="http://schemas.microsoft.com/office/powerpoint/2010/main" val="70473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22CB49B7-0FBA-4B4D-9DAB-6E6DF41A0D48}"/>
              </a:ext>
            </a:extLst>
          </p:cNvPr>
          <p:cNvGrpSpPr/>
          <p:nvPr/>
        </p:nvGrpSpPr>
        <p:grpSpPr>
          <a:xfrm rot="16200000">
            <a:off x="3469709" y="-2595378"/>
            <a:ext cx="5239792" cy="11230131"/>
            <a:chOff x="626038" y="222250"/>
            <a:chExt cx="5624400" cy="923240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02EE7F-8EFE-0E48-8206-F73D6B9BBF9A}"/>
                </a:ext>
              </a:extLst>
            </p:cNvPr>
            <p:cNvGrpSpPr/>
            <p:nvPr/>
          </p:nvGrpSpPr>
          <p:grpSpPr>
            <a:xfrm>
              <a:off x="626038" y="222250"/>
              <a:ext cx="5624400" cy="9232406"/>
              <a:chOff x="671054" y="437344"/>
              <a:chExt cx="5465622" cy="9254084"/>
            </a:xfrm>
          </p:grpSpPr>
          <p:pic>
            <p:nvPicPr>
              <p:cNvPr id="6" name="Picture 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46EF9AD-3DB1-4D48-A749-375CBEFC64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351"/>
              <a:stretch/>
            </p:blipFill>
            <p:spPr>
              <a:xfrm>
                <a:off x="1486163" y="437344"/>
                <a:ext cx="4650513" cy="9254084"/>
              </a:xfrm>
              <a:prstGeom prst="rect">
                <a:avLst/>
              </a:prstGeom>
            </p:spPr>
          </p:pic>
          <p:sp>
            <p:nvSpPr>
              <p:cNvPr id="10" name="Left Bracket 9">
                <a:extLst>
                  <a:ext uri="{FF2B5EF4-FFF2-40B4-BE49-F238E27FC236}">
                    <a16:creationId xmlns:a16="http://schemas.microsoft.com/office/drawing/2014/main" id="{D007A788-6325-F944-97BB-76B2EE0B4D1A}"/>
                  </a:ext>
                </a:extLst>
              </p:cNvPr>
              <p:cNvSpPr/>
              <p:nvPr/>
            </p:nvSpPr>
            <p:spPr>
              <a:xfrm>
                <a:off x="1474474" y="838809"/>
                <a:ext cx="45719" cy="4636016"/>
              </a:xfrm>
              <a:prstGeom prst="lef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12" name="Left Bracket 11">
                <a:extLst>
                  <a:ext uri="{FF2B5EF4-FFF2-40B4-BE49-F238E27FC236}">
                    <a16:creationId xmlns:a16="http://schemas.microsoft.com/office/drawing/2014/main" id="{9792A823-E0BF-A742-824A-543131E2EB17}"/>
                  </a:ext>
                </a:extLst>
              </p:cNvPr>
              <p:cNvSpPr/>
              <p:nvPr/>
            </p:nvSpPr>
            <p:spPr>
              <a:xfrm>
                <a:off x="1474473" y="5515337"/>
                <a:ext cx="45719" cy="862314"/>
              </a:xfrm>
              <a:prstGeom prst="lef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13" name="Left Bracket 12">
                <a:extLst>
                  <a:ext uri="{FF2B5EF4-FFF2-40B4-BE49-F238E27FC236}">
                    <a16:creationId xmlns:a16="http://schemas.microsoft.com/office/drawing/2014/main" id="{7779A962-89D7-004B-8A2C-7A6B74EFF2FB}"/>
                  </a:ext>
                </a:extLst>
              </p:cNvPr>
              <p:cNvSpPr/>
              <p:nvPr/>
            </p:nvSpPr>
            <p:spPr>
              <a:xfrm>
                <a:off x="1474474" y="6412122"/>
                <a:ext cx="45719" cy="3279305"/>
              </a:xfrm>
              <a:prstGeom prst="lef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05604A9-D466-BF41-A252-4B5B2404FB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3547" y="5930316"/>
                <a:ext cx="9025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0FCC7D1-483D-E049-A1C1-7FCA866B3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7702" y="7958810"/>
                <a:ext cx="9025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027E66-92C0-BA48-8AF1-F8A349D4CE7E}"/>
                  </a:ext>
                </a:extLst>
              </p:cNvPr>
              <p:cNvSpPr txBox="1"/>
              <p:nvPr/>
            </p:nvSpPr>
            <p:spPr>
              <a:xfrm>
                <a:off x="671054" y="3075768"/>
                <a:ext cx="696650" cy="1586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51" dirty="0"/>
                  <a:t>Bacteria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452521-E7F6-864C-933A-28E6D284BC5C}"/>
                  </a:ext>
                </a:extLst>
              </p:cNvPr>
              <p:cNvSpPr txBox="1"/>
              <p:nvPr/>
            </p:nvSpPr>
            <p:spPr>
              <a:xfrm>
                <a:off x="780299" y="5867184"/>
                <a:ext cx="574565" cy="1586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51" dirty="0"/>
                  <a:t>Phage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0A1A0D-DE0F-4043-B77A-56F5AF03590B}"/>
                  </a:ext>
                </a:extLst>
              </p:cNvPr>
              <p:cNvSpPr txBox="1"/>
              <p:nvPr/>
            </p:nvSpPr>
            <p:spPr>
              <a:xfrm>
                <a:off x="822270" y="7895668"/>
                <a:ext cx="532596" cy="1586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51" dirty="0"/>
                  <a:t>Yeast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C57BDAD-BE21-BF42-BCAC-2FFFCEA45E96}"/>
                  </a:ext>
                </a:extLst>
              </p:cNvPr>
              <p:cNvSpPr/>
              <p:nvPr/>
            </p:nvSpPr>
            <p:spPr>
              <a:xfrm rot="5400000" flipV="1">
                <a:off x="1352506" y="591261"/>
                <a:ext cx="236861" cy="206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A97FD35-31D2-4A42-9C24-2D40FAD28F3B}"/>
                  </a:ext>
                </a:extLst>
              </p:cNvPr>
              <p:cNvSpPr/>
              <p:nvPr/>
            </p:nvSpPr>
            <p:spPr>
              <a:xfrm rot="5400000" flipV="1">
                <a:off x="2365553" y="598440"/>
                <a:ext cx="326632" cy="154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EB2348D-396B-E346-AAC0-76E6EDC6D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7702" y="3142747"/>
                <a:ext cx="9025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F5A96F0-6950-D74A-815D-B000DC9C6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342"/>
            <a:stretch/>
          </p:blipFill>
          <p:spPr>
            <a:xfrm>
              <a:off x="2525680" y="348693"/>
              <a:ext cx="2076450" cy="20931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ABEAFB-92F5-384D-B83F-4BEFFF1BA662}"/>
              </a:ext>
            </a:extLst>
          </p:cNvPr>
          <p:cNvSpPr txBox="1"/>
          <p:nvPr/>
        </p:nvSpPr>
        <p:spPr>
          <a:xfrm>
            <a:off x="2" y="3045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Figure S4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A912D-96E1-9D48-9395-9CE040183E75}"/>
              </a:ext>
            </a:extLst>
          </p:cNvPr>
          <p:cNvSpPr txBox="1"/>
          <p:nvPr/>
        </p:nvSpPr>
        <p:spPr>
          <a:xfrm>
            <a:off x="642878" y="5903893"/>
            <a:ext cx="1093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S4.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Heatmap showing the intra-cluster differences between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rhamnosus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strains in Cluster II. Blue represents the presence of a gene; Red denotes absence. Genes are grouped based on origin i.e. bacterial, phage or yeast.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6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166</Words>
  <Application>Microsoft Macintosh PowerPoint</Application>
  <PresentationFormat>Widescreen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Marsh, Alan James</dc:creator>
  <cp:lastModifiedBy>Azcarate-Peril, M. Andrea</cp:lastModifiedBy>
  <cp:revision>2</cp:revision>
  <dcterms:created xsi:type="dcterms:W3CDTF">2020-07-27T18:24:38Z</dcterms:created>
  <dcterms:modified xsi:type="dcterms:W3CDTF">2020-07-29T11:11:03Z</dcterms:modified>
</cp:coreProperties>
</file>