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3" r:id="rId3"/>
  </p:sldMasterIdLst>
  <p:notesMasterIdLst>
    <p:notesMasterId r:id="rId6"/>
  </p:notesMasterIdLst>
  <p:sldIdLst>
    <p:sldId id="257" r:id="rId4"/>
    <p:sldId id="788" r:id="rId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7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AEAEA"/>
    <a:srgbClr val="CCECFF"/>
    <a:srgbClr val="009900"/>
    <a:srgbClr val="66FF66"/>
    <a:srgbClr val="FFFF00"/>
    <a:srgbClr val="6A8494"/>
    <a:srgbClr val="FF0000"/>
    <a:srgbClr val="990099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9881" autoAdjust="0"/>
  </p:normalViewPr>
  <p:slideViewPr>
    <p:cSldViewPr>
      <p:cViewPr varScale="1">
        <p:scale>
          <a:sx n="111" d="100"/>
          <a:sy n="111" d="100"/>
        </p:scale>
        <p:origin x="1512" y="78"/>
      </p:cViewPr>
      <p:guideLst>
        <p:guide orient="horz" pos="187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D1789BE-5055-472B-99E7-E3F38F3CEB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1899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7D52E-0894-4F6D-BF09-12D0DEAC15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66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60799-38F2-4773-963D-40BEA89AD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84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95914-8CFE-4801-B960-20BEE37D9A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896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0" y="6560820"/>
            <a:ext cx="9144000" cy="29718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ctr"/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GM CONFIDENTIAL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686800" y="656082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GM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528382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0" y="6560820"/>
            <a:ext cx="9144000" cy="29718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ctr"/>
            <a:r>
              <a:rPr lang="en-US" dirty="0"/>
              <a:t>GM CONFIDENTIAL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686800" y="656082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125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4CA51-6EDA-42C8-8F9C-CCCEEB78FE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47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D28B8-8759-4B22-A958-9B19179D61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046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9040E-F19D-44C9-A04F-70539DED46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009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E2BF1-85B7-4C5B-812C-172975471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575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98D20-CBB1-4786-B1EA-04E3972700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524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8F52B-C4AA-42CE-8544-EF6CC4C8FF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320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2D39D-905B-43F9-9184-FC75409C24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851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31CA4-7263-457E-8EDA-667DE237B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07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D82C1EF2-9E61-4E4A-8E60-A9232A47A4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ighKeyRoad" descr="F:\HighKeyRoad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VideoSafe.png" descr="F:\VideoSafe.png" hidden="1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7134"/>
            <a:ext cx="8229600" cy="939802"/>
          </a:xfrm>
          <a:prstGeom prst="rect">
            <a:avLst/>
          </a:prstGeom>
        </p:spPr>
        <p:txBody>
          <a:bodyPr vert="horz" lIns="91426" tIns="45714" rIns="91426" bIns="45714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5257800"/>
          </a:xfrm>
          <a:prstGeom prst="rect">
            <a:avLst/>
          </a:prstGeom>
        </p:spPr>
        <p:txBody>
          <a:bodyPr vert="horz" lIns="91426" tIns="45714" rIns="91426" bIns="45714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0" y="6561664"/>
            <a:ext cx="9143999" cy="286239"/>
          </a:xfrm>
          <a:prstGeom prst="rect">
            <a:avLst/>
          </a:prstGeom>
        </p:spPr>
        <p:txBody>
          <a:bodyPr lIns="91426" tIns="45714" rIns="91426" bIns="45714"/>
          <a:lstStyle>
            <a:lvl1pPr>
              <a:defRPr sz="1400"/>
            </a:lvl1pPr>
          </a:lstStyle>
          <a:p>
            <a:pPr algn="ctr" defTabSz="914263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>
                    <a:tint val="75000"/>
                  </a:prstClr>
                </a:solidFill>
                <a:latin typeface="GM Sans Regular"/>
              </a:rPr>
              <a:t>GM CONFIDENTIAL</a:t>
            </a:r>
          </a:p>
        </p:txBody>
      </p:sp>
    </p:spTree>
    <p:extLst>
      <p:ext uri="{BB962C8B-B14F-4D97-AF65-F5344CB8AC3E}">
        <p14:creationId xmlns:p14="http://schemas.microsoft.com/office/powerpoint/2010/main" val="1941515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algn="l" defTabSz="914263" rtl="0" eaLnBrk="1" latinLnBrk="0" hangingPunct="1">
        <a:spcBef>
          <a:spcPct val="0"/>
        </a:spcBef>
        <a:buNone/>
        <a:defRPr sz="4000" b="1" kern="1200" cap="all" baseline="0">
          <a:solidFill>
            <a:srgbClr val="001BA0"/>
          </a:solidFill>
          <a:latin typeface="+mj-lt"/>
          <a:ea typeface="+mj-ea"/>
          <a:cs typeface="+mj-cs"/>
        </a:defRPr>
      </a:lvl1pPr>
    </p:titleStyle>
    <p:bodyStyle>
      <a:lvl1pPr marL="344437" indent="-344437" algn="l" defTabSz="914263" rtl="0" eaLnBrk="1" latinLnBrk="0" hangingPunct="1">
        <a:spcBef>
          <a:spcPts val="2000"/>
        </a:spcBef>
        <a:buClr>
          <a:srgbClr val="001BA0"/>
        </a:buClr>
        <a:buSzPct val="85000"/>
        <a:buFont typeface="Wingdings" pitchFamily="2" charset="2"/>
        <a:buChar char="n"/>
        <a:defRPr sz="3200" b="0" kern="1200">
          <a:solidFill>
            <a:schemeClr val="tx1"/>
          </a:solidFill>
          <a:latin typeface="+mj-lt"/>
          <a:ea typeface="+mn-ea"/>
          <a:cs typeface="+mn-cs"/>
        </a:defRPr>
      </a:lvl1pPr>
      <a:lvl2pPr marL="569829" indent="-225392" algn="l" defTabSz="914263" rtl="0" eaLnBrk="1" latinLnBrk="0" hangingPunct="1">
        <a:spcBef>
          <a:spcPts val="1000"/>
        </a:spcBef>
        <a:buClr>
          <a:schemeClr val="tx1"/>
        </a:buClr>
        <a:buSzPct val="70000"/>
        <a:buFont typeface="Calibri" pitchFamily="34" charset="0"/>
        <a:buChar char="‒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795218" indent="-225392" algn="l" defTabSz="914263" rtl="0" eaLnBrk="1" latinLnBrk="0" hangingPunct="1">
        <a:spcBef>
          <a:spcPts val="1000"/>
        </a:spcBef>
        <a:buClr>
          <a:schemeClr val="tx1"/>
        </a:buClr>
        <a:buFont typeface="Calibri" pitchFamily="34" charset="0"/>
        <a:buChar char="‒"/>
        <a:tabLst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033309" indent="-228565" algn="l" defTabSz="914263" rtl="0" eaLnBrk="1" latinLnBrk="0" hangingPunct="1">
        <a:spcBef>
          <a:spcPts val="1000"/>
        </a:spcBef>
        <a:buClr>
          <a:schemeClr val="tx1"/>
        </a:buClr>
        <a:buFont typeface="Calibri" pitchFamily="34" charset="0"/>
        <a:buChar char="‒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258699" indent="-225392" algn="l" defTabSz="914263" rtl="0" eaLnBrk="1" latinLnBrk="0" hangingPunct="1">
        <a:spcBef>
          <a:spcPts val="1000"/>
        </a:spcBef>
        <a:buClr>
          <a:schemeClr val="tx1"/>
        </a:buClr>
        <a:buFont typeface="Calibri" pitchFamily="34" charset="0"/>
        <a:buChar char="‒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2" indent="-228565" algn="l" defTabSz="9142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4" indent="-228565" algn="l" defTabSz="9142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6" indent="-228565" algn="l" defTabSz="9142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7" indent="-228565" algn="l" defTabSz="9142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3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5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7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8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9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1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ighKeyRoad" descr="F:\HighKeyRoad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VideoSafe.png" descr="F:\VideoSafe.png" hidden="1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7134"/>
            <a:ext cx="8229600" cy="939802"/>
          </a:xfrm>
          <a:prstGeom prst="rect">
            <a:avLst/>
          </a:prstGeom>
        </p:spPr>
        <p:txBody>
          <a:bodyPr vert="horz" lIns="91426" tIns="45714" rIns="91426" bIns="45714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5257800"/>
          </a:xfrm>
          <a:prstGeom prst="rect">
            <a:avLst/>
          </a:prstGeom>
        </p:spPr>
        <p:txBody>
          <a:bodyPr vert="horz" lIns="91426" tIns="45714" rIns="91426" bIns="45714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0" y="6561664"/>
            <a:ext cx="9143999" cy="286239"/>
          </a:xfrm>
          <a:prstGeom prst="rect">
            <a:avLst/>
          </a:prstGeom>
        </p:spPr>
        <p:txBody>
          <a:bodyPr lIns="91426" tIns="45714" rIns="91426" bIns="45714"/>
          <a:lstStyle>
            <a:lvl1pPr>
              <a:defRPr sz="1400"/>
            </a:lvl1pPr>
          </a:lstStyle>
          <a:p>
            <a:pPr algn="ctr" defTabSz="914263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GM CONFIDENTIAL</a:t>
            </a:r>
          </a:p>
        </p:txBody>
      </p:sp>
    </p:spTree>
    <p:extLst>
      <p:ext uri="{BB962C8B-B14F-4D97-AF65-F5344CB8AC3E}">
        <p14:creationId xmlns:p14="http://schemas.microsoft.com/office/powerpoint/2010/main" val="3818918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sldNum="0" hdr="0" ftr="0" dt="0"/>
  <p:txStyles>
    <p:titleStyle>
      <a:lvl1pPr algn="l" defTabSz="914263" rtl="0" eaLnBrk="1" latinLnBrk="0" hangingPunct="1">
        <a:spcBef>
          <a:spcPct val="0"/>
        </a:spcBef>
        <a:buNone/>
        <a:defRPr sz="4000" b="1" kern="1200" cap="all" baseline="0">
          <a:solidFill>
            <a:srgbClr val="001BA0"/>
          </a:solidFill>
          <a:latin typeface="+mj-lt"/>
          <a:ea typeface="+mj-ea"/>
          <a:cs typeface="+mj-cs"/>
        </a:defRPr>
      </a:lvl1pPr>
    </p:titleStyle>
    <p:bodyStyle>
      <a:lvl1pPr marL="344437" indent="-344437" algn="l" defTabSz="914263" rtl="0" eaLnBrk="1" latinLnBrk="0" hangingPunct="1">
        <a:spcBef>
          <a:spcPts val="2000"/>
        </a:spcBef>
        <a:buClr>
          <a:srgbClr val="001BA0"/>
        </a:buClr>
        <a:buSzPct val="85000"/>
        <a:buFont typeface="Wingdings" pitchFamily="2" charset="2"/>
        <a:buChar char="n"/>
        <a:defRPr sz="3200" b="0" kern="1200">
          <a:solidFill>
            <a:schemeClr val="tx1"/>
          </a:solidFill>
          <a:latin typeface="+mj-lt"/>
          <a:ea typeface="+mn-ea"/>
          <a:cs typeface="+mn-cs"/>
        </a:defRPr>
      </a:lvl1pPr>
      <a:lvl2pPr marL="569829" indent="-225392" algn="l" defTabSz="914263" rtl="0" eaLnBrk="1" latinLnBrk="0" hangingPunct="1">
        <a:spcBef>
          <a:spcPts val="1000"/>
        </a:spcBef>
        <a:buClr>
          <a:schemeClr val="tx1"/>
        </a:buClr>
        <a:buSzPct val="70000"/>
        <a:buFont typeface="Calibri" pitchFamily="34" charset="0"/>
        <a:buChar char="‒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795218" indent="-225392" algn="l" defTabSz="914263" rtl="0" eaLnBrk="1" latinLnBrk="0" hangingPunct="1">
        <a:spcBef>
          <a:spcPts val="1000"/>
        </a:spcBef>
        <a:buClr>
          <a:schemeClr val="tx1"/>
        </a:buClr>
        <a:buFont typeface="Calibri" pitchFamily="34" charset="0"/>
        <a:buChar char="‒"/>
        <a:tabLst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033309" indent="-228565" algn="l" defTabSz="914263" rtl="0" eaLnBrk="1" latinLnBrk="0" hangingPunct="1">
        <a:spcBef>
          <a:spcPts val="1000"/>
        </a:spcBef>
        <a:buClr>
          <a:schemeClr val="tx1"/>
        </a:buClr>
        <a:buFont typeface="Calibri" pitchFamily="34" charset="0"/>
        <a:buChar char="‒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258699" indent="-225392" algn="l" defTabSz="914263" rtl="0" eaLnBrk="1" latinLnBrk="0" hangingPunct="1">
        <a:spcBef>
          <a:spcPts val="1000"/>
        </a:spcBef>
        <a:buClr>
          <a:schemeClr val="tx1"/>
        </a:buClr>
        <a:buFont typeface="Calibri" pitchFamily="34" charset="0"/>
        <a:buChar char="‒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2" indent="-228565" algn="l" defTabSz="9142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4" indent="-228565" algn="l" defTabSz="9142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6" indent="-228565" algn="l" defTabSz="9142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7" indent="-228565" algn="l" defTabSz="9142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3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5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7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8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9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1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aspprc.mines.ed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ASPPRC Logo.jpg">
            <a:extLst>
              <a:ext uri="{FF2B5EF4-FFF2-40B4-BE49-F238E27FC236}">
                <a16:creationId xmlns:a16="http://schemas.microsoft.com/office/drawing/2014/main" id="{F80B4EA5-3C8F-4ED9-8C9E-471CBD31AB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06" y="4089370"/>
            <a:ext cx="3044825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3" descr="CSM-Blu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570383"/>
            <a:ext cx="1590675" cy="16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8"/>
          <p:cNvSpPr txBox="1">
            <a:spLocks noChangeArrowheads="1"/>
          </p:cNvSpPr>
          <p:nvPr/>
        </p:nvSpPr>
        <p:spPr bwMode="auto">
          <a:xfrm>
            <a:off x="209687" y="567560"/>
            <a:ext cx="8724626" cy="1806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8" tIns="45710" rIns="91418" bIns="4571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i="1" dirty="0">
                <a:solidFill>
                  <a:srgbClr val="0000FF"/>
                </a:solidFill>
                <a:ea typeface="Arial Unicode MS" pitchFamily="34" charset="-128"/>
                <a:cs typeface="Arial Unicode MS" pitchFamily="34" charset="-128"/>
              </a:rPr>
              <a:t>Supplementary Photograph – DIC Pattern</a:t>
            </a:r>
          </a:p>
          <a:p>
            <a:pPr algn="ctr" eaLnBrk="1" hangingPunct="1"/>
            <a:r>
              <a:rPr lang="en-US" sz="2800" b="1" i="1" dirty="0">
                <a:solidFill>
                  <a:srgbClr val="0000FF"/>
                </a:solidFill>
                <a:ea typeface="Arial Unicode MS" pitchFamily="34" charset="-128"/>
                <a:cs typeface="Arial Unicode MS" pitchFamily="34" charset="-128"/>
              </a:rPr>
              <a:t>Manuscript Title:  “Observing non-uniform, non-</a:t>
            </a:r>
            <a:r>
              <a:rPr lang="en-US" sz="2800" b="1" i="1" dirty="0" err="1">
                <a:solidFill>
                  <a:srgbClr val="0000FF"/>
                </a:solidFill>
                <a:ea typeface="Arial Unicode MS" pitchFamily="34" charset="-128"/>
                <a:cs typeface="Arial Unicode MS" pitchFamily="34" charset="-128"/>
              </a:rPr>
              <a:t>Lüders</a:t>
            </a:r>
            <a:r>
              <a:rPr lang="en-US" sz="2800" b="1" i="1" dirty="0">
                <a:solidFill>
                  <a:srgbClr val="0000FF"/>
                </a:solidFill>
                <a:ea typeface="Arial Unicode MS" pitchFamily="34" charset="-128"/>
                <a:cs typeface="Arial Unicode MS" pitchFamily="34" charset="-128"/>
              </a:rPr>
              <a:t> Yielding in a cold-rolled medium manganese steel with digital </a:t>
            </a:r>
            <a:r>
              <a:rPr lang="en-US" sz="2800" b="1" i="1">
                <a:solidFill>
                  <a:srgbClr val="0000FF"/>
                </a:solidFill>
                <a:ea typeface="Arial Unicode MS" pitchFamily="34" charset="-128"/>
                <a:cs typeface="Arial Unicode MS" pitchFamily="34" charset="-128"/>
              </a:rPr>
              <a:t>image correlation”</a:t>
            </a:r>
            <a:endParaRPr lang="en-US" sz="2800" b="1" i="1" dirty="0">
              <a:solidFill>
                <a:srgbClr val="0000FF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/>
            <a:r>
              <a:rPr lang="en-US" sz="2800" b="1" i="1" dirty="0">
                <a:ea typeface="Arial Unicode MS" pitchFamily="34" charset="-128"/>
                <a:cs typeface="Arial Unicode MS" pitchFamily="34" charset="-128"/>
              </a:rPr>
              <a:t>By:  Bo H. Raadam and David K. Matlock </a:t>
            </a:r>
          </a:p>
        </p:txBody>
      </p:sp>
      <p:sp>
        <p:nvSpPr>
          <p:cNvPr id="2056" name="Text Box 11"/>
          <p:cNvSpPr txBox="1">
            <a:spLocks noChangeArrowheads="1"/>
          </p:cNvSpPr>
          <p:nvPr/>
        </p:nvSpPr>
        <p:spPr bwMode="auto">
          <a:xfrm>
            <a:off x="2299087" y="6156325"/>
            <a:ext cx="4422000" cy="67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8" tIns="45710" rIns="91418" bIns="4571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srgbClr val="0000FF"/>
                </a:solidFill>
              </a:rPr>
              <a:t>*</a:t>
            </a:r>
            <a:r>
              <a:rPr lang="en-US" i="1" dirty="0">
                <a:solidFill>
                  <a:srgbClr val="0000FF"/>
                </a:solidFill>
              </a:rPr>
              <a:t>An NSF Industry/University Cooperative </a:t>
            </a:r>
          </a:p>
          <a:p>
            <a:pPr algn="ctr" eaLnBrk="1" hangingPunct="1"/>
            <a:r>
              <a:rPr lang="en-US" i="1" dirty="0">
                <a:solidFill>
                  <a:srgbClr val="0000FF"/>
                </a:solidFill>
              </a:rPr>
              <a:t>Research Center - Est. 1984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E4AB80-C4AF-4BF3-A044-10EE164CA012}"/>
              </a:ext>
            </a:extLst>
          </p:cNvPr>
          <p:cNvSpPr txBox="1"/>
          <p:nvPr/>
        </p:nvSpPr>
        <p:spPr>
          <a:xfrm>
            <a:off x="548684" y="2687338"/>
            <a:ext cx="83856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Advanced Steel Processing and Products Research Center*</a:t>
            </a:r>
          </a:p>
          <a:p>
            <a:pPr algn="ctr"/>
            <a:r>
              <a:rPr lang="en-US" sz="2400" dirty="0"/>
              <a:t>Colorado School of Mines</a:t>
            </a:r>
          </a:p>
          <a:p>
            <a:pPr algn="ctr"/>
            <a:r>
              <a:rPr lang="en-US" sz="2400" dirty="0"/>
              <a:t>Golden, Colorado 80401 USA</a:t>
            </a:r>
          </a:p>
          <a:p>
            <a:pPr algn="ctr"/>
            <a:r>
              <a:rPr lang="en-US" sz="2400" dirty="0">
                <a:hlinkClick r:id="rId4"/>
              </a:rPr>
              <a:t>https://aspprc.mines.edu/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20" name="Text Box 4">
            <a:extLst>
              <a:ext uri="{FF2B5EF4-FFF2-40B4-BE49-F238E27FC236}">
                <a16:creationId xmlns:a16="http://schemas.microsoft.com/office/drawing/2014/main" id="{38891DBE-8BEB-4A53-95DE-E8A7D882E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47800"/>
            <a:ext cx="838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600">
              <a:latin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796BBC-FD76-13E5-9652-975259DED7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219" r="20000" b="31834"/>
          <a:stretch/>
        </p:blipFill>
        <p:spPr>
          <a:xfrm>
            <a:off x="0" y="1140440"/>
            <a:ext cx="9143963" cy="228597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C526A5E-B3AF-FA05-0ACD-D1F17B0592E4}"/>
              </a:ext>
            </a:extLst>
          </p:cNvPr>
          <p:cNvCxnSpPr>
            <a:cxnSpLocks/>
          </p:cNvCxnSpPr>
          <p:nvPr/>
        </p:nvCxnSpPr>
        <p:spPr>
          <a:xfrm rot="16200000">
            <a:off x="7260312" y="2843785"/>
            <a:ext cx="0" cy="987552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6D02B03-6814-55F4-34F9-B9965C8E676C}"/>
              </a:ext>
            </a:extLst>
          </p:cNvPr>
          <p:cNvSpPr txBox="1"/>
          <p:nvPr/>
        </p:nvSpPr>
        <p:spPr>
          <a:xfrm>
            <a:off x="6764715" y="2875895"/>
            <a:ext cx="98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5 mm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EA62D5-4E2A-74E7-7D8B-7979FD8B446B}"/>
              </a:ext>
            </a:extLst>
          </p:cNvPr>
          <p:cNvSpPr txBox="1"/>
          <p:nvPr/>
        </p:nvSpPr>
        <p:spPr>
          <a:xfrm>
            <a:off x="940707" y="3888080"/>
            <a:ext cx="72888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Figure S1:  Light optical photograph of the surface of a typical tensile sample showing the digital image correlation pattern used in this study.</a:t>
            </a:r>
          </a:p>
        </p:txBody>
      </p:sp>
    </p:spTree>
    <p:extLst>
      <p:ext uri="{BB962C8B-B14F-4D97-AF65-F5344CB8AC3E}">
        <p14:creationId xmlns:p14="http://schemas.microsoft.com/office/powerpoint/2010/main" val="305529225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2011 MBS">
  <a:themeElements>
    <a:clrScheme name="UAW-GM">
      <a:dk1>
        <a:sysClr val="windowText" lastClr="000000"/>
      </a:dk1>
      <a:lt1>
        <a:sysClr val="window" lastClr="FFFFFF"/>
      </a:lt1>
      <a:dk2>
        <a:srgbClr val="000B40"/>
      </a:dk2>
      <a:lt2>
        <a:srgbClr val="7FB1FF"/>
      </a:lt2>
      <a:accent1>
        <a:srgbClr val="0394D6"/>
      </a:accent1>
      <a:accent2>
        <a:srgbClr val="06AE26"/>
      </a:accent2>
      <a:accent3>
        <a:srgbClr val="8C02D8"/>
      </a:accent3>
      <a:accent4>
        <a:srgbClr val="FCD238"/>
      </a:accent4>
      <a:accent5>
        <a:srgbClr val="F06200"/>
      </a:accent5>
      <a:accent6>
        <a:srgbClr val="406CB3"/>
      </a:accent6>
      <a:hlink>
        <a:srgbClr val="B5B5B5"/>
      </a:hlink>
      <a:folHlink>
        <a:srgbClr val="F00A00"/>
      </a:folHlink>
    </a:clrScheme>
    <a:fontScheme name="GM Brand">
      <a:majorFont>
        <a:latin typeface="GM Sans Regular"/>
        <a:ea typeface=""/>
        <a:cs typeface=""/>
      </a:majorFont>
      <a:minorFont>
        <a:latin typeface="GM Sans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2011 MBS">
  <a:themeElements>
    <a:clrScheme name="UAW-GM">
      <a:dk1>
        <a:sysClr val="windowText" lastClr="000000"/>
      </a:dk1>
      <a:lt1>
        <a:sysClr val="window" lastClr="FFFFFF"/>
      </a:lt1>
      <a:dk2>
        <a:srgbClr val="000B40"/>
      </a:dk2>
      <a:lt2>
        <a:srgbClr val="7FB1FF"/>
      </a:lt2>
      <a:accent1>
        <a:srgbClr val="0394D6"/>
      </a:accent1>
      <a:accent2>
        <a:srgbClr val="06AE26"/>
      </a:accent2>
      <a:accent3>
        <a:srgbClr val="8C02D8"/>
      </a:accent3>
      <a:accent4>
        <a:srgbClr val="FCD238"/>
      </a:accent4>
      <a:accent5>
        <a:srgbClr val="F06200"/>
      </a:accent5>
      <a:accent6>
        <a:srgbClr val="406CB3"/>
      </a:accent6>
      <a:hlink>
        <a:srgbClr val="B5B5B5"/>
      </a:hlink>
      <a:folHlink>
        <a:srgbClr val="F00A00"/>
      </a:folHlink>
    </a:clrScheme>
    <a:fontScheme name="GM Brand">
      <a:majorFont>
        <a:latin typeface="GM Sans Regular"/>
        <a:ea typeface=""/>
        <a:cs typeface=""/>
      </a:majorFont>
      <a:minorFont>
        <a:latin typeface="GM Sans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17202</TotalTime>
  <Words>101</Words>
  <Application>Microsoft Office PowerPoint</Application>
  <PresentationFormat>On-screen Show (4:3)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GM Sans Regular</vt:lpstr>
      <vt:lpstr>Times New Roman</vt:lpstr>
      <vt:lpstr>Wingdings</vt:lpstr>
      <vt:lpstr>Default Design</vt:lpstr>
      <vt:lpstr>1_2011 MBS</vt:lpstr>
      <vt:lpstr>2_2011 MBS</vt:lpstr>
      <vt:lpstr>PowerPoint Presentation</vt:lpstr>
      <vt:lpstr>PowerPoint Presentation</vt:lpstr>
    </vt:vector>
  </TitlesOfParts>
  <Company>Colorado School of Mines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dmatlock</dc:creator>
  <cp:lastModifiedBy>David Matlock</cp:lastModifiedBy>
  <cp:revision>707</cp:revision>
  <cp:lastPrinted>2018-01-19T20:11:55Z</cp:lastPrinted>
  <dcterms:created xsi:type="dcterms:W3CDTF">2011-04-25T19:02:33Z</dcterms:created>
  <dcterms:modified xsi:type="dcterms:W3CDTF">2022-09-06T13:34:31Z</dcterms:modified>
</cp:coreProperties>
</file>