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7" r:id="rId2"/>
    <p:sldId id="460" r:id="rId3"/>
    <p:sldId id="394" r:id="rId4"/>
    <p:sldId id="395" r:id="rId5"/>
    <p:sldId id="400" r:id="rId6"/>
    <p:sldId id="426" r:id="rId7"/>
    <p:sldId id="439" r:id="rId8"/>
    <p:sldId id="444" r:id="rId9"/>
    <p:sldId id="440" r:id="rId10"/>
    <p:sldId id="445" r:id="rId11"/>
    <p:sldId id="441" r:id="rId12"/>
    <p:sldId id="446" r:id="rId13"/>
    <p:sldId id="442" r:id="rId14"/>
    <p:sldId id="456" r:id="rId15"/>
    <p:sldId id="443" r:id="rId16"/>
    <p:sldId id="447" r:id="rId17"/>
    <p:sldId id="438" r:id="rId18"/>
    <p:sldId id="459" r:id="rId19"/>
    <p:sldId id="455" r:id="rId20"/>
    <p:sldId id="433" r:id="rId21"/>
    <p:sldId id="457" r:id="rId22"/>
    <p:sldId id="413" r:id="rId23"/>
    <p:sldId id="415" r:id="rId24"/>
    <p:sldId id="448" r:id="rId25"/>
    <p:sldId id="461" r:id="rId26"/>
    <p:sldId id="418" r:id="rId27"/>
    <p:sldId id="425" r:id="rId28"/>
    <p:sldId id="420" r:id="rId29"/>
    <p:sldId id="427" r:id="rId30"/>
    <p:sldId id="429" r:id="rId31"/>
    <p:sldId id="449" r:id="rId32"/>
    <p:sldId id="450" r:id="rId33"/>
    <p:sldId id="451" r:id="rId34"/>
    <p:sldId id="453" r:id="rId35"/>
    <p:sldId id="454" r:id="rId36"/>
    <p:sldId id="430" r:id="rId37"/>
    <p:sldId id="431" r:id="rId38"/>
    <p:sldId id="436" r:id="rId39"/>
  </p:sldIdLst>
  <p:sldSz cx="10693400" cy="7561263"/>
  <p:notesSz cx="9928225" cy="6797675"/>
  <p:defaultTextStyle>
    <a:defPPr>
      <a:defRPr lang="fr-FR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A2E3"/>
    <a:srgbClr val="257CCB"/>
    <a:srgbClr val="198CC5"/>
    <a:srgbClr val="2830C8"/>
    <a:srgbClr val="00B0EE"/>
    <a:srgbClr val="00A4DE"/>
    <a:srgbClr val="003760"/>
    <a:srgbClr val="00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191" autoAdjust="0"/>
    <p:restoredTop sz="97158" autoAdjust="0"/>
  </p:normalViewPr>
  <p:slideViewPr>
    <p:cSldViewPr>
      <p:cViewPr varScale="1">
        <p:scale>
          <a:sx n="61" d="100"/>
          <a:sy n="61" d="100"/>
        </p:scale>
        <p:origin x="60" y="72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97D7CD-0667-4FB7-8222-11B79548ACAC}" type="datetimeFigureOut">
              <a:rPr lang="en-US"/>
              <a:pPr>
                <a:defRPr/>
              </a:pPr>
              <a:t>8/6/2014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3801104-320A-40DB-9A84-3CB291C64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04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C578183-E28F-42A7-9538-3E47546820AB}" type="datetimeFigureOut">
              <a:rPr lang="fr-FR"/>
              <a:pPr>
                <a:defRPr/>
              </a:pPr>
              <a:t>06/08/2014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160713" y="509588"/>
            <a:ext cx="36068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8759368-2CF0-4143-9C38-1FA5A79C7C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8108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520700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042988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563688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085975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5AABC8-C897-4A7E-8157-2BAA9A6B4FB6}" type="slidenum">
              <a:rPr lang="fr-FR" altLang="en-US" smtClean="0"/>
              <a:pPr/>
              <a:t>1</a:t>
            </a:fld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250082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419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9AA5D20-AECB-493B-9B23-3CC231FEDCED}" type="slidenum">
              <a:rPr lang="fr-FR" altLang="en-US" smtClean="0"/>
              <a:pPr/>
              <a:t>38</a:t>
            </a:fld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996230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02504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8" y="3240088"/>
            <a:ext cx="203358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6660" y="4356696"/>
            <a:ext cx="5256584" cy="93610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86660" y="5580831"/>
            <a:ext cx="5253132" cy="576064"/>
          </a:xfrm>
        </p:spPr>
        <p:txBody>
          <a:bodyPr/>
          <a:lstStyle>
            <a:lvl1pPr marL="0" indent="0" algn="l">
              <a:buNone/>
              <a:defRPr>
                <a:solidFill>
                  <a:srgbClr val="1D3074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86338" y="6661150"/>
            <a:ext cx="5256212" cy="401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8050" y="6589713"/>
            <a:ext cx="187325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nd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3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2346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66980" y="3636615"/>
            <a:ext cx="2291750" cy="576064"/>
          </a:xfrm>
        </p:spPr>
        <p:txBody>
          <a:bodyPr>
            <a:normAutofit/>
          </a:bodyPr>
          <a:lstStyle>
            <a:lvl1pPr>
              <a:defRPr sz="1600" b="0" i="1">
                <a:solidFill>
                  <a:srgbClr val="1D3074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6980" y="4356695"/>
            <a:ext cx="2279244" cy="1944216"/>
          </a:xfrm>
        </p:spPr>
        <p:txBody>
          <a:bodyPr/>
          <a:lstStyle>
            <a:lvl1pPr marL="0" indent="0">
              <a:defRPr sz="1200" i="0">
                <a:solidFill>
                  <a:srgbClr val="25A2E3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4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10250488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6660" y="4356696"/>
            <a:ext cx="5256584" cy="93610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86660" y="5580831"/>
            <a:ext cx="5253132" cy="576064"/>
          </a:xfrm>
        </p:spPr>
        <p:txBody>
          <a:bodyPr/>
          <a:lstStyle>
            <a:lvl1pPr marL="0" indent="0" algn="l">
              <a:buNone/>
              <a:defRPr>
                <a:solidFill>
                  <a:srgbClr val="1D3074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86338" y="6661150"/>
            <a:ext cx="5256212" cy="401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8050" y="6589713"/>
            <a:ext cx="187325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17151A"/>
              </a:clrFrom>
              <a:clrTo>
                <a:srgbClr val="17151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2600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8" y="3240088"/>
            <a:ext cx="203358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6660" y="4356696"/>
            <a:ext cx="5256584" cy="93610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86660" y="5580831"/>
            <a:ext cx="5253132" cy="576064"/>
          </a:xfrm>
        </p:spPr>
        <p:txBody>
          <a:bodyPr/>
          <a:lstStyle>
            <a:lvl1pPr marL="0" indent="0" algn="l">
              <a:buNone/>
              <a:defRPr>
                <a:solidFill>
                  <a:srgbClr val="1D3074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86338" y="6661150"/>
            <a:ext cx="5256212" cy="401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8050" y="6589713"/>
            <a:ext cx="187325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1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17151A"/>
              </a:clrFrom>
              <a:clrTo>
                <a:srgbClr val="17151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2600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6660" y="4356696"/>
            <a:ext cx="5256584" cy="936103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986660" y="5580831"/>
            <a:ext cx="5253132" cy="576064"/>
          </a:xfrm>
        </p:spPr>
        <p:txBody>
          <a:bodyPr/>
          <a:lstStyle>
            <a:lvl1pPr marL="0" indent="0" algn="l">
              <a:buNone/>
              <a:defRPr>
                <a:solidFill>
                  <a:srgbClr val="1D3074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986338" y="6661150"/>
            <a:ext cx="5256212" cy="4016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178050" y="6589713"/>
            <a:ext cx="1873250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5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4300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7150" y="6732588"/>
            <a:ext cx="1260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10396" y="1188343"/>
            <a:ext cx="7548334" cy="7920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0396" y="2268463"/>
            <a:ext cx="7560840" cy="4176464"/>
          </a:xfrm>
        </p:spPr>
        <p:txBody>
          <a:bodyPr/>
          <a:lstStyle>
            <a:lvl1pPr>
              <a:defRPr/>
            </a:lvl1pPr>
            <a:lvl2pPr marL="0" indent="0">
              <a:defRPr/>
            </a:lvl2pPr>
            <a:lvl3pPr marL="0" indent="0">
              <a:defRPr/>
            </a:lvl3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34613" cy="655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7150" y="6732588"/>
            <a:ext cx="1260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2000" y="972319"/>
            <a:ext cx="4884038" cy="5040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00" y="2052439"/>
            <a:ext cx="4896544" cy="4392488"/>
          </a:xfrm>
        </p:spPr>
        <p:txBody>
          <a:bodyPr/>
          <a:lstStyle>
            <a:lvl1pPr>
              <a:defRPr/>
            </a:lvl1pPr>
            <a:lvl2pPr marL="0" indent="0">
              <a:defRPr/>
            </a:lvl2pPr>
            <a:lvl3pPr marL="0" indent="0">
              <a:defRPr/>
            </a:lvl3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0"/>
          </p:nvPr>
        </p:nvSpPr>
        <p:spPr>
          <a:xfrm>
            <a:off x="1243013" y="3348038"/>
            <a:ext cx="3743325" cy="3097212"/>
          </a:xfrm>
        </p:spPr>
        <p:txBody>
          <a:bodyPr rtlCol="0">
            <a:normAutofit/>
          </a:bodyPr>
          <a:lstStyle/>
          <a:p>
            <a:pPr lvl="0"/>
            <a:endParaRPr lang="fr-FR" noProof="0" smtClean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88"/>
            <a:ext cx="102346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7150" y="6732588"/>
            <a:ext cx="1260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2000" y="900311"/>
            <a:ext cx="4884038" cy="7920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00" y="1836000"/>
            <a:ext cx="4896544" cy="4536504"/>
          </a:xfrm>
        </p:spPr>
        <p:txBody>
          <a:bodyPr/>
          <a:lstStyle>
            <a:lvl1pPr>
              <a:defRPr/>
            </a:lvl1pPr>
            <a:lvl2pPr marL="0" indent="0">
              <a:defRPr/>
            </a:lvl2pPr>
            <a:lvl3pPr marL="0" indent="0">
              <a:defRPr/>
            </a:lvl3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2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588"/>
            <a:ext cx="102346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92000" y="900311"/>
            <a:ext cx="4884038" cy="7920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00" y="1836415"/>
            <a:ext cx="4896544" cy="4536504"/>
          </a:xfrm>
        </p:spPr>
        <p:txBody>
          <a:bodyPr/>
          <a:lstStyle>
            <a:lvl1pPr>
              <a:defRPr/>
            </a:lvl1pPr>
            <a:lvl2pPr marL="0" indent="0">
              <a:defRPr/>
            </a:lvl2pPr>
            <a:lvl3pPr marL="0" indent="0">
              <a:defRPr/>
            </a:lvl3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5" descr="UNISDR_powerpoint-3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2346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47150" y="6732588"/>
            <a:ext cx="1260475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66980" y="3636615"/>
            <a:ext cx="2291750" cy="576064"/>
          </a:xfrm>
        </p:spPr>
        <p:txBody>
          <a:bodyPr>
            <a:normAutofit/>
          </a:bodyPr>
          <a:lstStyle>
            <a:lvl1pPr>
              <a:defRPr sz="1600" b="0" i="1">
                <a:solidFill>
                  <a:srgbClr val="1D3074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866980" y="4356695"/>
            <a:ext cx="2279244" cy="1944216"/>
          </a:xfrm>
        </p:spPr>
        <p:txBody>
          <a:bodyPr/>
          <a:lstStyle>
            <a:lvl1pPr marL="0" indent="0">
              <a:defRPr sz="1200" i="0">
                <a:solidFill>
                  <a:srgbClr val="25A2E3"/>
                </a:solidFill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Title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Subtitle</a:t>
            </a:r>
          </a:p>
          <a:p>
            <a:pPr lvl="1"/>
            <a:r>
              <a:rPr lang="fr-FR" altLang="en-US" smtClean="0"/>
              <a:t>&gt; Texte</a:t>
            </a:r>
          </a:p>
          <a:p>
            <a:pPr lvl="2"/>
            <a:r>
              <a:rPr lang="fr-FR" altLang="en-US" smtClean="0"/>
              <a:t>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25A2E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1D307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</p:sldLayoutIdLst>
  <p:hf hdr="0" dt="0"/>
  <p:txStyles>
    <p:titleStyle>
      <a:lvl1pPr algn="l" defTabSz="1042988" rtl="0" eaLnBrk="0" fontAlgn="base" hangingPunct="0">
        <a:spcBef>
          <a:spcPct val="0"/>
        </a:spcBef>
        <a:spcAft>
          <a:spcPct val="0"/>
        </a:spcAft>
        <a:defRPr sz="5000" b="1" kern="1200">
          <a:solidFill>
            <a:srgbClr val="25A2E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defTabSz="1042988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l" defTabSz="1042988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l" defTabSz="1042988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l" defTabSz="1042988" rtl="0" eaLnBrk="0" fontAlgn="base" hangingPunct="0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l" defTabSz="1042988" rtl="0" fontAlgn="base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cs typeface="Arial" pitchFamily="34" charset="0"/>
        </a:defRPr>
      </a:lvl6pPr>
      <a:lvl7pPr marL="914400" algn="l" defTabSz="1042988" rtl="0" fontAlgn="base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cs typeface="Arial" pitchFamily="34" charset="0"/>
        </a:defRPr>
      </a:lvl7pPr>
      <a:lvl8pPr marL="1371600" algn="l" defTabSz="1042988" rtl="0" fontAlgn="base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cs typeface="Arial" pitchFamily="34" charset="0"/>
        </a:defRPr>
      </a:lvl8pPr>
      <a:lvl9pPr marL="1828800" algn="l" defTabSz="1042988" rtl="0" fontAlgn="base">
        <a:spcBef>
          <a:spcPct val="0"/>
        </a:spcBef>
        <a:spcAft>
          <a:spcPct val="0"/>
        </a:spcAft>
        <a:defRPr sz="5000" b="1">
          <a:solidFill>
            <a:srgbClr val="25A2E3"/>
          </a:solidFill>
          <a:latin typeface="Arial" pitchFamily="34" charset="0"/>
          <a:cs typeface="Arial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700" i="1" kern="1200">
          <a:solidFill>
            <a:srgbClr val="1D3074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742950" indent="-2857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i="1" kern="1200">
          <a:solidFill>
            <a:srgbClr val="1D3074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1400" kern="1200">
          <a:solidFill>
            <a:srgbClr val="25A2E3"/>
          </a:solidFill>
          <a:latin typeface="Arial" pitchFamily="34" charset="0"/>
          <a:ea typeface="Arial" charset="0"/>
          <a:cs typeface="Arial" pitchFamily="34" charset="0"/>
        </a:defRPr>
      </a:lvl3pPr>
      <a:lvl4pPr marL="1824038" indent="-2603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3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3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o.int/ihr/9789241596664/en/index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5"/>
          <p:cNvSpPr>
            <a:spLocks noGrp="1"/>
          </p:cNvSpPr>
          <p:nvPr>
            <p:ph type="ctrTitle"/>
          </p:nvPr>
        </p:nvSpPr>
        <p:spPr>
          <a:xfrm>
            <a:off x="4860925" y="3851275"/>
            <a:ext cx="5832475" cy="25939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altLang="en-US" sz="32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34" charset="-128"/>
              </a:rPr>
              <a:t>International Symposium on Disaster Medical and Public Health Management: review of the Hyogo Framework for Action </a:t>
            </a:r>
            <a:r>
              <a:rPr lang="en-GB" altLang="en-US" sz="36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34" charset="-128"/>
              </a:rPr>
              <a:t/>
            </a:r>
            <a:br>
              <a:rPr lang="en-GB" altLang="en-US" sz="36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34" charset="-128"/>
              </a:rPr>
            </a:br>
            <a:r>
              <a:rPr lang="en-GB" altLang="en-US" sz="3600" dirty="0" smtClean="0">
                <a:solidFill>
                  <a:srgbClr val="002060"/>
                </a:solidFill>
                <a:latin typeface="Arial Narrow" pitchFamily="34" charset="0"/>
                <a:ea typeface="ＭＳ Ｐゴシック" pitchFamily="34" charset="-128"/>
              </a:rPr>
              <a:t>Comments in conclusion</a:t>
            </a:r>
            <a:endParaRPr lang="en-US" altLang="en-US" sz="2000" b="0" i="1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2291" name="ZoneTexte 7"/>
          <p:cNvSpPr txBox="1">
            <a:spLocks noChangeArrowheads="1"/>
          </p:cNvSpPr>
          <p:nvPr/>
        </p:nvSpPr>
        <p:spPr bwMode="auto">
          <a:xfrm>
            <a:off x="2274888" y="6445250"/>
            <a:ext cx="81851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altLang="en-US" sz="1600" i="1">
                <a:solidFill>
                  <a:srgbClr val="17375E"/>
                </a:solidFill>
                <a:cs typeface="Arial" pitchFamily="34" charset="0"/>
              </a:rPr>
              <a:t>Professor Virginia Murray.</a:t>
            </a:r>
          </a:p>
          <a:p>
            <a:pPr eaLnBrk="0" hangingPunct="0"/>
            <a:r>
              <a:rPr lang="en-GB" altLang="en-US" sz="1600" i="1">
                <a:solidFill>
                  <a:srgbClr val="17375E"/>
                </a:solidFill>
                <a:cs typeface="Arial" pitchFamily="34" charset="0"/>
              </a:rPr>
              <a:t>Vice-chair UNISDR Science and Technical Advisory Group</a:t>
            </a:r>
          </a:p>
          <a:p>
            <a:pPr eaLnBrk="0" hangingPunct="0"/>
            <a:r>
              <a:rPr lang="en-GB" altLang="en-US" sz="1600" i="1">
                <a:solidFill>
                  <a:srgbClr val="17375E"/>
                </a:solidFill>
                <a:cs typeface="Arial" pitchFamily="34" charset="0"/>
              </a:rPr>
              <a:t>Consultant in Global Disaster Risk Reduction, Public Health England</a:t>
            </a:r>
          </a:p>
          <a:p>
            <a:pPr eaLnBrk="0" hangingPunct="0"/>
            <a:endParaRPr lang="en-GB" altLang="en-US" sz="1600">
              <a:solidFill>
                <a:srgbClr val="17375E"/>
              </a:solidFill>
              <a:cs typeface="Arial" pitchFamily="34" charset="0"/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5938" y="1404938"/>
            <a:ext cx="2033587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922963" y="1836738"/>
            <a:ext cx="4402137" cy="70643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defRPr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Science and Technical Advisory Group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33345" t="20480" r="19613" b="15537"/>
          <a:stretch>
            <a:fillRect/>
          </a:stretch>
        </p:blipFill>
        <p:spPr bwMode="auto">
          <a:xfrm>
            <a:off x="0" y="0"/>
            <a:ext cx="10693400" cy="772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30025" t="17527" r="15739" b="13568"/>
          <a:stretch>
            <a:fillRect/>
          </a:stretch>
        </p:blipFill>
        <p:spPr bwMode="auto">
          <a:xfrm>
            <a:off x="0" y="-1"/>
            <a:ext cx="10693400" cy="763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32238" t="19496" r="18367" b="14552"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 l="30076" t="17527" r="15687" b="12583"/>
          <a:stretch>
            <a:fillRect/>
          </a:stretch>
        </p:blipFill>
        <p:spPr bwMode="auto">
          <a:xfrm>
            <a:off x="0" y="-1"/>
            <a:ext cx="10693400" cy="7747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2792" t="20480" r="19228" b="15537"/>
          <a:stretch>
            <a:fillRect/>
          </a:stretch>
        </p:blipFill>
        <p:spPr bwMode="auto">
          <a:xfrm>
            <a:off x="0" y="0"/>
            <a:ext cx="10693400" cy="778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 l="30578" t="18511" r="15739" b="12583"/>
          <a:stretch>
            <a:fillRect/>
          </a:stretch>
        </p:blipFill>
        <p:spPr bwMode="auto">
          <a:xfrm>
            <a:off x="0" y="-1"/>
            <a:ext cx="10891316" cy="785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 l="24490" t="18511" r="19613" b="12583"/>
          <a:stretch>
            <a:fillRect/>
          </a:stretch>
        </p:blipFill>
        <p:spPr bwMode="auto">
          <a:xfrm>
            <a:off x="0" y="-1"/>
            <a:ext cx="10909822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 l="29471" t="17527" r="17814" b="11599"/>
          <a:stretch>
            <a:fillRect/>
          </a:stretch>
        </p:blipFill>
        <p:spPr bwMode="auto">
          <a:xfrm>
            <a:off x="0" y="-107801"/>
            <a:ext cx="10693400" cy="80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19008" t="6699" r="21221" b="4709"/>
          <a:stretch>
            <a:fillRect/>
          </a:stretch>
        </p:blipFill>
        <p:spPr bwMode="auto">
          <a:xfrm>
            <a:off x="0" y="-1"/>
            <a:ext cx="10243244" cy="751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6742" t="11621" r="15186" b="4709"/>
          <a:stretch>
            <a:fillRect/>
          </a:stretch>
        </p:blipFill>
        <p:spPr bwMode="auto">
          <a:xfrm>
            <a:off x="0" y="-1"/>
            <a:ext cx="10941592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2466380" y="252239"/>
            <a:ext cx="8227020" cy="10618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http://www.euro.who.int/en/health-topics/emergencies/disaster-preparedness-and-response/publications/2012/assessment-of-health-system-crisis-preparedness-england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 Panelists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i="0" dirty="0" smtClean="0"/>
              <a:t>Dr Arturo </a:t>
            </a:r>
            <a:r>
              <a:rPr lang="en-US" sz="2800" i="0" dirty="0" err="1" smtClean="0"/>
              <a:t>Persigan</a:t>
            </a:r>
            <a:r>
              <a:rPr lang="en-US" sz="2800" i="0" dirty="0" smtClean="0"/>
              <a:t>, Technical Officer of the Humanitarian Action Unit of Western Pacific of WHO, WPRO/WHO</a:t>
            </a:r>
          </a:p>
          <a:p>
            <a:pPr>
              <a:buFont typeface="Arial" pitchFamily="34" charset="0"/>
              <a:buChar char="•"/>
            </a:pPr>
            <a:r>
              <a:rPr lang="en-US" sz="2800" i="0" dirty="0" err="1" smtClean="0"/>
              <a:t>Terje</a:t>
            </a:r>
            <a:r>
              <a:rPr lang="en-US" sz="2800" i="0" dirty="0" smtClean="0"/>
              <a:t> </a:t>
            </a:r>
            <a:r>
              <a:rPr lang="en-US" sz="2800" i="0" dirty="0" err="1" smtClean="0"/>
              <a:t>Skavdal</a:t>
            </a:r>
            <a:r>
              <a:rPr lang="en-US" sz="2800" i="0" dirty="0" smtClean="0"/>
              <a:t>, Chief, Field Coordination Support Section UN OCHA</a:t>
            </a:r>
          </a:p>
          <a:p>
            <a:pPr>
              <a:buFont typeface="Arial" pitchFamily="34" charset="0"/>
              <a:buChar char="•"/>
            </a:pPr>
            <a:r>
              <a:rPr lang="en-US" sz="2800" i="0" dirty="0" smtClean="0"/>
              <a:t>Dr </a:t>
            </a:r>
            <a:r>
              <a:rPr lang="en-US" sz="2800" i="0" dirty="0" err="1" smtClean="0"/>
              <a:t>Ciro</a:t>
            </a:r>
            <a:r>
              <a:rPr lang="en-US" sz="2800" i="0" dirty="0" smtClean="0"/>
              <a:t> </a:t>
            </a:r>
            <a:r>
              <a:rPr lang="en-US" sz="2800" i="0" dirty="0" err="1" smtClean="0"/>
              <a:t>Ugarte</a:t>
            </a:r>
            <a:r>
              <a:rPr lang="en-US" sz="2800" i="0" dirty="0" smtClean="0"/>
              <a:t>, Acting Director, Dept Emergency Preparedness and Disaster Relief, Pan American Health </a:t>
            </a:r>
            <a:r>
              <a:rPr lang="en-US" sz="2800" i="0" dirty="0" err="1" smtClean="0"/>
              <a:t>Organisation</a:t>
            </a:r>
            <a:r>
              <a:rPr lang="en-US" sz="2800" i="0" dirty="0" smtClean="0"/>
              <a:t>, PAHO/WHO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1052513" y="6956425"/>
            <a:ext cx="9431337" cy="60483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/>
              <a:t>Presentation title - edit in Header and Footer</a:t>
            </a:r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 cstate="print"/>
          <a:srcRect l="38933" t="19489" r="21941" b="8659"/>
          <a:stretch>
            <a:fillRect/>
          </a:stretch>
        </p:blipFill>
        <p:spPr bwMode="auto">
          <a:xfrm>
            <a:off x="4664075" y="0"/>
            <a:ext cx="602932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4178300"/>
            <a:ext cx="4294188" cy="1330325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 spc="-150" baseline="0">
                <a:solidFill>
                  <a:srgbClr val="00AE9E"/>
                </a:solidFill>
                <a:latin typeface="Arial" pitchFamily="34" charset="0"/>
                <a:ea typeface="ヒラギノ角ゴ Pro W3" pitchFamily="84" charset="-128"/>
                <a:cs typeface="ヒラギノ角ゴ Pro W3" pitchFamily="84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84" charset="0"/>
                <a:ea typeface="ヒラギノ角ゴ Pro W3" pitchFamily="84" charset="-128"/>
                <a:cs typeface="ヒラギノ角ゴ Pro W3" pitchFamily="84" charset="-128"/>
              </a:defRPr>
            </a:lvl9pPr>
          </a:lstStyle>
          <a:p>
            <a:pPr algn="ctr" eaLnBrk="1" hangingPunct="1">
              <a:defRPr/>
            </a:pPr>
            <a:r>
              <a:rPr lang="en-GB" sz="2700"/>
              <a:t>194 countries implement entered into force on </a:t>
            </a:r>
            <a:br>
              <a:rPr lang="en-GB" sz="2700"/>
            </a:br>
            <a:r>
              <a:rPr lang="en-GB" sz="2700"/>
              <a:t>15 June 2007</a:t>
            </a:r>
            <a:endParaRPr lang="en-GB" sz="2700" dirty="0"/>
          </a:p>
        </p:txBody>
      </p:sp>
      <p:sp>
        <p:nvSpPr>
          <p:cNvPr id="36869" name="Rectangle 3"/>
          <p:cNvSpPr txBox="1">
            <a:spLocks noChangeArrowheads="1"/>
          </p:cNvSpPr>
          <p:nvPr/>
        </p:nvSpPr>
        <p:spPr bwMode="auto">
          <a:xfrm>
            <a:off x="461963" y="5686425"/>
            <a:ext cx="370522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spcBef>
                <a:spcPts val="1200"/>
              </a:spcBef>
              <a:buFont typeface="Arial" pitchFamily="34" charset="0"/>
              <a:buNone/>
            </a:pPr>
            <a:r>
              <a:rPr lang="en-GB" altLang="en-US" sz="1800">
                <a:ea typeface="ヒラギノ角ゴ Pro W3"/>
                <a:cs typeface="ヒラギノ角ゴ Pro W3"/>
                <a:hlinkClick r:id="rId3"/>
              </a:rPr>
              <a:t>http://www.who.int/ihr/9789241596664/en/index.html</a:t>
            </a:r>
            <a:r>
              <a:rPr lang="en-GB" altLang="en-US" sz="1800">
                <a:ea typeface="ヒラギノ角ゴ Pro W3"/>
                <a:cs typeface="ヒラギノ角ゴ Pro W3"/>
              </a:rPr>
              <a:t> </a:t>
            </a:r>
          </a:p>
          <a:p>
            <a:pPr marL="342900" indent="-342900">
              <a:spcBef>
                <a:spcPts val="1200"/>
              </a:spcBef>
              <a:buFont typeface="Arial" pitchFamily="34" charset="0"/>
              <a:buNone/>
            </a:pPr>
            <a:endParaRPr lang="en-GB" altLang="en-US" sz="180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610396" y="900311"/>
            <a:ext cx="7548334" cy="792088"/>
          </a:xfrm>
        </p:spPr>
        <p:txBody>
          <a:bodyPr/>
          <a:lstStyle/>
          <a:p>
            <a:r>
              <a:rPr lang="en-US" dirty="0" smtClean="0"/>
              <a:t>Some reflections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610396" y="1692399"/>
            <a:ext cx="7560840" cy="424847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i="0" dirty="0" smtClean="0"/>
              <a:t>Impressive messages shared and  important that these messages be shared via publication  - Jim James and Disaster Medicine and Public Health Journal</a:t>
            </a:r>
          </a:p>
          <a:p>
            <a:pPr>
              <a:buFont typeface="Arial" pitchFamily="34" charset="0"/>
              <a:buChar char="•"/>
            </a:pPr>
            <a:r>
              <a:rPr lang="en-US" sz="2800" i="0" dirty="0" smtClean="0"/>
              <a:t>Where possible include evidence base science to support breakout group summaries would be helpful </a:t>
            </a:r>
          </a:p>
          <a:p>
            <a:pPr>
              <a:buFont typeface="Arial" pitchFamily="34" charset="0"/>
              <a:buChar char="•"/>
            </a:pPr>
            <a:r>
              <a:rPr lang="en-US" sz="2800" i="0" dirty="0" smtClean="0"/>
              <a:t>Important to share these messages with PAHO/WHO/UNISDR STAG/HFA2 Advisory Group and  other  partners</a:t>
            </a:r>
          </a:p>
          <a:p>
            <a:pPr>
              <a:buFont typeface="Arial" pitchFamily="34" charset="0"/>
              <a:buChar char="•"/>
            </a:pPr>
            <a:r>
              <a:rPr lang="en-US" sz="2800" i="0" dirty="0" smtClean="0"/>
              <a:t>Some ideas on how to move forward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4" descr="2006 Earthqu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05238"/>
            <a:ext cx="1793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2006 Europe 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5797550"/>
            <a:ext cx="18161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725" y="971550"/>
            <a:ext cx="4883150" cy="504825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GB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5292725" y="2052638"/>
            <a:ext cx="4895850" cy="43926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22532" name="Chart Placeholder 3"/>
          <p:cNvSpPr>
            <a:spLocks noGrp="1" noTextEdit="1"/>
          </p:cNvSpPr>
          <p:nvPr>
            <p:ph type="chart" sz="quarter" idx="10"/>
          </p:nvPr>
        </p:nvSpPr>
        <p:spPr/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 cstate="print"/>
          <a:srcRect l="36044" t="26318" r="18758" b="15839"/>
          <a:stretch>
            <a:fillRect/>
          </a:stretch>
        </p:blipFill>
        <p:spPr bwMode="auto">
          <a:xfrm>
            <a:off x="-41275" y="0"/>
            <a:ext cx="1095692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713" y="1404938"/>
            <a:ext cx="9623425" cy="12588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600" dirty="0">
                <a:solidFill>
                  <a:srgbClr val="00B0F0"/>
                </a:solidFill>
              </a:rPr>
              <a:t>Case Studies: Objectives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350" y="2628900"/>
            <a:ext cx="9640888" cy="3884613"/>
          </a:xfrm>
        </p:spPr>
        <p:txBody>
          <a:bodyPr>
            <a:noAutofit/>
          </a:bodyPr>
          <a:lstStyle/>
          <a:p>
            <a:pPr marL="651910" indent="-651910">
              <a:buFont typeface="Arial" pitchFamily="34" charset="0"/>
              <a:buChar char="•"/>
              <a:defRPr/>
            </a:pPr>
            <a:r>
              <a:rPr lang="en-GB" sz="4100" dirty="0">
                <a:solidFill>
                  <a:srgbClr val="002060"/>
                </a:solidFill>
              </a:rPr>
              <a:t>The disaster risk reduction problem</a:t>
            </a:r>
          </a:p>
          <a:p>
            <a:pPr marL="651910" indent="-651910">
              <a:buFont typeface="Arial" pitchFamily="34" charset="0"/>
              <a:buChar char="•"/>
              <a:defRPr/>
            </a:pPr>
            <a:r>
              <a:rPr lang="en-GB" sz="4100" dirty="0">
                <a:solidFill>
                  <a:srgbClr val="002060"/>
                </a:solidFill>
              </a:rPr>
              <a:t>The science </a:t>
            </a:r>
          </a:p>
          <a:p>
            <a:pPr marL="651910" indent="-651910">
              <a:buFont typeface="Arial" pitchFamily="34" charset="0"/>
              <a:buChar char="•"/>
              <a:defRPr/>
            </a:pPr>
            <a:r>
              <a:rPr lang="en-GB" sz="4100" dirty="0">
                <a:solidFill>
                  <a:srgbClr val="002060"/>
                </a:solidFill>
              </a:rPr>
              <a:t>Application to policy and practice</a:t>
            </a:r>
          </a:p>
          <a:p>
            <a:pPr marL="651910" indent="-651910">
              <a:buFont typeface="Arial" pitchFamily="34" charset="0"/>
              <a:buChar char="•"/>
              <a:defRPr/>
            </a:pPr>
            <a:r>
              <a:rPr lang="en-GB" sz="4100" dirty="0">
                <a:solidFill>
                  <a:srgbClr val="002060"/>
                </a:solidFill>
              </a:rPr>
              <a:t>Did it make a difference?</a:t>
            </a:r>
          </a:p>
          <a:p>
            <a:pPr marL="823942" indent="0">
              <a:buFont typeface="Arial" charset="0"/>
              <a:buNone/>
              <a:defRPr/>
            </a:pPr>
            <a:r>
              <a:rPr lang="en-GB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452" y="1260351"/>
            <a:ext cx="9623425" cy="12235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600" dirty="0" smtClean="0">
                <a:solidFill>
                  <a:srgbClr val="00B0F0"/>
                </a:solidFill>
              </a:rPr>
              <a:t>The Case Studies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512" y="2484487"/>
            <a:ext cx="9640888" cy="3383805"/>
          </a:xfrm>
        </p:spPr>
        <p:txBody>
          <a:bodyPr/>
          <a:lstStyle/>
          <a:p>
            <a:pPr marL="498475" indent="-498475">
              <a:spcBef>
                <a:spcPct val="0"/>
              </a:spcBef>
              <a:spcAft>
                <a:spcPts val="225"/>
              </a:spcAft>
              <a:buFont typeface="Calibri" pitchFamily="34" charset="0"/>
              <a:buAutoNum type="arabicPeriod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Tsunami Warning and Mitigation for the Indian Ocean Region</a:t>
            </a:r>
          </a:p>
          <a:p>
            <a:pPr marL="498475" indent="-498475">
              <a:spcBef>
                <a:spcPct val="0"/>
              </a:spcBef>
              <a:spcAft>
                <a:spcPts val="225"/>
              </a:spcAft>
              <a:buFont typeface="Calibri" pitchFamily="34" charset="0"/>
              <a:buAutoNum type="arabicPeriod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Assessing Vulnerability to Improve Risk Reduction</a:t>
            </a:r>
          </a:p>
          <a:p>
            <a:pPr marL="498475" indent="-498475">
              <a:spcBef>
                <a:spcPct val="0"/>
              </a:spcBef>
              <a:spcAft>
                <a:spcPts val="225"/>
              </a:spcAft>
              <a:buFont typeface="Calibri" pitchFamily="34" charset="0"/>
              <a:buAutoNum type="arabicPeriod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Flood Early Warning in Bangladesh</a:t>
            </a:r>
          </a:p>
          <a:p>
            <a:pPr marL="498475" indent="-498475">
              <a:spcBef>
                <a:spcPct val="0"/>
              </a:spcBef>
              <a:spcAft>
                <a:spcPts val="225"/>
              </a:spcAft>
              <a:buFont typeface="Calibri" pitchFamily="34" charset="0"/>
              <a:buAutoNum type="arabicPeriod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An Earthquake Early Warning for Japanese Bullet Trains</a:t>
            </a:r>
          </a:p>
          <a:p>
            <a:pPr marL="498475" indent="-498475">
              <a:spcBef>
                <a:spcPct val="0"/>
              </a:spcBef>
              <a:spcAft>
                <a:spcPts val="225"/>
              </a:spcAft>
              <a:buFont typeface="Calibri" pitchFamily="34" charset="0"/>
              <a:buAutoNum type="arabicPeriod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Watching the Rains to Build Resilience in the African Sahel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2444" y="1692399"/>
            <a:ext cx="9623425" cy="12588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600" dirty="0">
                <a:solidFill>
                  <a:srgbClr val="00B0F0"/>
                </a:solidFill>
              </a:rPr>
              <a:t>T</a:t>
            </a:r>
            <a:r>
              <a:rPr lang="en-GB" sz="5600" dirty="0" smtClean="0">
                <a:solidFill>
                  <a:srgbClr val="00B0F0"/>
                </a:solidFill>
              </a:rPr>
              <a:t>he Case </a:t>
            </a:r>
            <a:r>
              <a:rPr lang="en-GB" sz="5600" dirty="0">
                <a:solidFill>
                  <a:srgbClr val="00B0F0"/>
                </a:solidFill>
              </a:rPr>
              <a:t>S</a:t>
            </a:r>
            <a:r>
              <a:rPr lang="en-GB" sz="5600" dirty="0" smtClean="0">
                <a:solidFill>
                  <a:srgbClr val="00B0F0"/>
                </a:solidFill>
              </a:rPr>
              <a:t>tudies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512" y="2844527"/>
            <a:ext cx="9640888" cy="3527821"/>
          </a:xfrm>
        </p:spPr>
        <p:txBody>
          <a:bodyPr/>
          <a:lstStyle/>
          <a:p>
            <a:pPr marL="514350" indent="-514350">
              <a:spcBef>
                <a:spcPct val="0"/>
              </a:spcBef>
              <a:spcAft>
                <a:spcPts val="225"/>
              </a:spcAft>
              <a:buFont typeface="+mj-lt"/>
              <a:buAutoNum type="arabicPeriod" startAt="6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Flood Risk Reduction in the Netherlands</a:t>
            </a:r>
          </a:p>
          <a:p>
            <a:pPr marL="514350" indent="-514350">
              <a:spcBef>
                <a:spcPct val="0"/>
              </a:spcBef>
              <a:spcAft>
                <a:spcPts val="225"/>
              </a:spcAft>
              <a:buFont typeface="+mj-lt"/>
              <a:buAutoNum type="arabicPeriod" startAt="6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Health disaster risk reduction through Rubella vaccination</a:t>
            </a:r>
          </a:p>
          <a:p>
            <a:pPr marL="514350" indent="-514350">
              <a:spcBef>
                <a:spcPct val="0"/>
              </a:spcBef>
              <a:spcAft>
                <a:spcPts val="225"/>
              </a:spcAft>
              <a:buFont typeface="+mj-lt"/>
              <a:buAutoNum type="arabicPeriod" startAt="6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An Atlas of Hazards and Disaster Risks to Support Disaster Risk Reduction in China</a:t>
            </a:r>
          </a:p>
          <a:p>
            <a:pPr marL="514350" indent="-514350">
              <a:spcBef>
                <a:spcPct val="0"/>
              </a:spcBef>
              <a:spcAft>
                <a:spcPts val="225"/>
              </a:spcAft>
              <a:buFont typeface="+mj-lt"/>
              <a:buAutoNum type="arabicPeriod" startAt="6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Mathematical Models for Cambodia to Reduce the Risk of H5N1 Flu Outbreaks in Poultry</a:t>
            </a:r>
          </a:p>
          <a:p>
            <a:pPr marL="514350" indent="-514350">
              <a:spcBef>
                <a:spcPct val="0"/>
              </a:spcBef>
              <a:spcAft>
                <a:spcPts val="225"/>
              </a:spcAft>
              <a:buFont typeface="+mj-lt"/>
              <a:buAutoNum type="arabicPeriod" startAt="6"/>
            </a:pPr>
            <a:r>
              <a:rPr lang="en-GB" dirty="0" smtClean="0">
                <a:solidFill>
                  <a:srgbClr val="002060"/>
                </a:solidFill>
                <a:ea typeface="ＭＳ Ｐゴシック" pitchFamily="34" charset="-128"/>
              </a:rPr>
              <a:t>Building Resilience to Earthquakes in Chile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609850" y="2268538"/>
            <a:ext cx="7561263" cy="41767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 l="35068" t="9599" r="34399" b="20000"/>
          <a:stretch>
            <a:fillRect/>
          </a:stretch>
        </p:blipFill>
        <p:spPr bwMode="auto">
          <a:xfrm>
            <a:off x="28575" y="0"/>
            <a:ext cx="5570538" cy="756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 cstate="print"/>
          <a:srcRect l="36667" t="24719" r="35068" b="6586"/>
          <a:stretch>
            <a:fillRect/>
          </a:stretch>
        </p:blipFill>
        <p:spPr bwMode="auto">
          <a:xfrm>
            <a:off x="5557838" y="0"/>
            <a:ext cx="5135562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84213"/>
            <a:ext cx="9625012" cy="12604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5600" dirty="0">
                <a:solidFill>
                  <a:srgbClr val="00B0F0"/>
                </a:solidFill>
              </a:rPr>
              <a:t>Recommendations</a:t>
            </a:r>
            <a:r>
              <a:rPr lang="en-GB" dirty="0" smtClean="0">
                <a:solidFill>
                  <a:srgbClr val="00B0F0"/>
                </a:solidFill>
              </a:rPr>
              <a:t/>
            </a:r>
            <a:br>
              <a:rPr lang="en-GB" dirty="0" smtClean="0">
                <a:solidFill>
                  <a:srgbClr val="00B0F0"/>
                </a:solidFill>
              </a:rPr>
            </a:b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1725613" y="1887538"/>
            <a:ext cx="8685212" cy="5673725"/>
          </a:xfrm>
        </p:spPr>
        <p:txBody>
          <a:bodyPr/>
          <a:lstStyle/>
          <a:p>
            <a:pPr marL="508000" indent="-508000"/>
            <a:r>
              <a:rPr lang="en-GB" altLang="en-US" sz="3400" b="1" smtClean="0">
                <a:ea typeface="ＭＳ Ｐゴシック" pitchFamily="34" charset="-128"/>
              </a:rPr>
              <a:t>1. </a:t>
            </a:r>
            <a:r>
              <a:rPr lang="en-GB" altLang="en-US" sz="3400" b="1" smtClean="0">
                <a:solidFill>
                  <a:srgbClr val="002060"/>
                </a:solidFill>
                <a:ea typeface="ＭＳ Ｐゴシック" pitchFamily="34" charset="-128"/>
              </a:rPr>
              <a:t>Encourage science to demonstrate that it can inform policy and practice</a:t>
            </a:r>
          </a:p>
          <a:p>
            <a:pPr marL="508000" indent="-508000"/>
            <a:r>
              <a:rPr lang="en-GB" altLang="en-US" sz="3400" b="1" smtClean="0">
                <a:solidFill>
                  <a:srgbClr val="002060"/>
                </a:solidFill>
                <a:ea typeface="ＭＳ Ｐゴシック" pitchFamily="34" charset="-128"/>
              </a:rPr>
              <a:t>2. Use a problem-solving approach to research that integrates all hazards and disciplines</a:t>
            </a:r>
          </a:p>
          <a:p>
            <a:pPr marL="508000" indent="-508000"/>
            <a:r>
              <a:rPr lang="en-GB" altLang="en-US" sz="3400" b="1" smtClean="0">
                <a:solidFill>
                  <a:srgbClr val="002060"/>
                </a:solidFill>
                <a:ea typeface="ＭＳ Ｐゴシック" pitchFamily="34" charset="-128"/>
              </a:rPr>
              <a:t>3. Promote knowledge into action</a:t>
            </a:r>
          </a:p>
          <a:p>
            <a:pPr marL="508000" indent="-508000"/>
            <a:r>
              <a:rPr lang="en-GB" altLang="en-US" sz="3400" b="1" smtClean="0">
                <a:solidFill>
                  <a:srgbClr val="002060"/>
                </a:solidFill>
                <a:ea typeface="ＭＳ Ｐゴシック" pitchFamily="34" charset="-128"/>
              </a:rPr>
              <a:t>4. Science should be key to the Post-2015 Hyogo Framework for Action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 cstate="print"/>
          <a:srcRect l="32108" t="21568" r="14977" b="12012"/>
          <a:stretch>
            <a:fillRect/>
          </a:stretch>
        </p:blipFill>
        <p:spPr bwMode="auto">
          <a:xfrm>
            <a:off x="0" y="-179809"/>
            <a:ext cx="10931525" cy="750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09600" y="2413000"/>
            <a:ext cx="9388475" cy="4481513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956425"/>
            <a:ext cx="10693400" cy="6048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4306" tIns="52153" rIns="104306" bIns="52153"/>
          <a:lstStyle/>
          <a:p>
            <a:r>
              <a:rPr lang="en-US" altLang="en-US"/>
              <a:t>  </a:t>
            </a:r>
            <a:fld id="{E43A7B51-6920-43C3-A304-C2353764C453}" type="slidenum">
              <a:rPr lang="en-US" altLang="en-US"/>
              <a:pPr/>
              <a:t>28</a:t>
            </a:fld>
            <a:endParaRPr lang="en-US" altLang="en-US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2" cstate="print"/>
          <a:srcRect l="20685" t="22227" r="5411" b="13660"/>
          <a:stretch>
            <a:fillRect/>
          </a:stretch>
        </p:blipFill>
        <p:spPr bwMode="auto">
          <a:xfrm>
            <a:off x="-463550" y="0"/>
            <a:ext cx="11555413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609850" y="2268538"/>
            <a:ext cx="7561263" cy="41767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l="28868" t="9904" r="26981" b="47997"/>
          <a:stretch>
            <a:fillRect/>
          </a:stretch>
        </p:blipFill>
        <p:spPr bwMode="auto">
          <a:xfrm>
            <a:off x="0" y="0"/>
            <a:ext cx="10764838" cy="77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143125"/>
            <a:ext cx="1746250" cy="185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5292725" y="971550"/>
            <a:ext cx="4883150" cy="504825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2143125"/>
            <a:ext cx="9521825" cy="4392613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 smtClean="0"/>
              <a:t>Japan </a:t>
            </a:r>
            <a:r>
              <a:rPr lang="en-GB" dirty="0"/>
              <a:t>Society for the Promotion of Science, Washington D.C.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The International Research Institute of Disaster Science, Tohoku University, Sendai, Japan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School of Medicine &amp; Health Sciences at The George Washington University, Washington D.C.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 err="1"/>
              <a:t>Center</a:t>
            </a:r>
            <a:r>
              <a:rPr lang="en-GB" dirty="0"/>
              <a:t> for Disaster and Humanitarian Assistance Medicine at Uniformed Services University of the Health Sciences, Bethesda, Maryland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dirty="0"/>
              <a:t>Children’s National Health System, Washington D.C.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2" cstate="print"/>
          <a:srcRect l="10542" t="9657" r="11932" b="62944"/>
          <a:stretch>
            <a:fillRect/>
          </a:stretch>
        </p:blipFill>
        <p:spPr bwMode="auto">
          <a:xfrm>
            <a:off x="25400" y="0"/>
            <a:ext cx="10785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400" y="763588"/>
            <a:ext cx="7102475" cy="504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Statement on establishing an international science advisory mechanism for disaster risk reduction to strengthen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450" y="2228850"/>
            <a:ext cx="8378825" cy="4392613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producing periodic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reports on current and future disaster risks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and on the status of efforts to manage such risks at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global, regional, national and local scales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457200" indent="-457200">
              <a:defRPr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6" name="Picture 4" descr="2006 Earthqu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05238"/>
            <a:ext cx="1793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2006 Europe 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5797550"/>
            <a:ext cx="18161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quarter" idx="10"/>
          </p:nvPr>
        </p:nvSpPr>
        <p:spPr/>
      </p:sp>
      <p:pic>
        <p:nvPicPr>
          <p:cNvPr id="6" name="Picture 3" descr="IPCC_SREX_slide_deck_Page_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47663"/>
            <a:ext cx="10856913" cy="7908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400" y="763588"/>
            <a:ext cx="7102475" cy="504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Statement on establishing an international science advisory mechanism for disaster risk reduction to strengthen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450" y="2228850"/>
            <a:ext cx="8378825" cy="4392613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producing periodic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reports on current and future disaster risks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and on the status of efforts to manage such risks at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global, regional, national and local scales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monitoring progress toward internationally-agreed targets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for reducing disaster losses and building resilience to disasters. </a:t>
            </a:r>
          </a:p>
          <a:p>
            <a:pPr marL="457200" indent="-457200">
              <a:defRPr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6" name="Picture 4" descr="2006 Earthqu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05238"/>
            <a:ext cx="1793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2006 Europe 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5797550"/>
            <a:ext cx="18161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quarter" idx="10"/>
          </p:nvPr>
        </p:nvSpPr>
        <p:spPr/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2868" t="7683" r="12972" b="4709"/>
          <a:stretch>
            <a:fillRect/>
          </a:stretch>
        </p:blipFill>
        <p:spPr bwMode="auto">
          <a:xfrm>
            <a:off x="0" y="-1"/>
            <a:ext cx="11384374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400" y="763588"/>
            <a:ext cx="7102475" cy="504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Statement on establishing an international science advisory mechanism for disaster risk reduction to strengthen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450" y="2228850"/>
            <a:ext cx="8378825" cy="4392613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producing periodic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reports on current and future disaster risks 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and on the status of efforts to manage such risks at 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global, regional, national and local scales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monitoring progress toward internationally-agreed targets </a:t>
            </a:r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</a:rPr>
              <a:t>for reducing disaster losses and building resilience to disasters.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</a:rPr>
              <a:t>providing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guidance</a:t>
            </a:r>
            <a:r>
              <a:rPr lang="en-GB" sz="2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smtClean="0">
                <a:solidFill>
                  <a:schemeClr val="accent1">
                    <a:lumMod val="75000"/>
                  </a:schemeClr>
                </a:solidFill>
              </a:rPr>
              <a:t>on terminology, methodologies and standards for risk assessments, risk modelling, taxonomies and the use of data.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en-GB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796" name="Picture 4" descr="2006 Earthqu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05238"/>
            <a:ext cx="1793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2006 Europe 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5797550"/>
            <a:ext cx="18161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Grafik Yer Tutucusu"/>
          <p:cNvSpPr>
            <a:spLocks noGrp="1"/>
          </p:cNvSpPr>
          <p:nvPr>
            <p:ph type="chart" sz="quarter" idx="10"/>
          </p:nvPr>
        </p:nvSpPr>
        <p:spPr/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421" t="6699" r="15186" b="4709"/>
          <a:stretch>
            <a:fillRect/>
          </a:stretch>
        </p:blipFill>
        <p:spPr bwMode="auto">
          <a:xfrm>
            <a:off x="-53900" y="-1"/>
            <a:ext cx="1083781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3400" y="763588"/>
            <a:ext cx="7102475" cy="5048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700" dirty="0">
                <a:solidFill>
                  <a:schemeClr val="accent1">
                    <a:lumMod val="75000"/>
                  </a:schemeClr>
                </a:solidFill>
              </a:rPr>
              <a:t>Statement on establishing an international science advisory mechanism for disaster risk reduction to strengthen resilience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675" y="2371725"/>
            <a:ext cx="8378825" cy="4392613"/>
          </a:xfrm>
        </p:spPr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convening stakeholders to identify and address demands for scientific research, information and evidence on disaster risk and resilience.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enhancing the communication of complex scientific information and evidence to support the decision-making of policy makers and other stakeholders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34820" name="Picture 4" descr="2006 Earthqua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3805238"/>
            <a:ext cx="17938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2006 Europe floo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" y="5797550"/>
            <a:ext cx="18161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609850" y="2268538"/>
            <a:ext cx="7561263" cy="41767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9578975" y="71438"/>
            <a:ext cx="1114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s-CR" altLang="en-US" sz="25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I</a:t>
            </a:r>
            <a:endParaRPr lang="en-GB" altLang="en-US" sz="25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10160000" y="-65088"/>
            <a:ext cx="533400" cy="762001"/>
          </a:xfrm>
          <a:prstGeom prst="rect">
            <a:avLst/>
          </a:prstGeom>
          <a:solidFill>
            <a:srgbClr val="00B0F0"/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altLang="en-US">
              <a:solidFill>
                <a:srgbClr val="00B0F0"/>
              </a:solidFill>
              <a:cs typeface="Arial" pitchFamily="34" charset="0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9578975" y="6350"/>
            <a:ext cx="11144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s-CR" altLang="en-US" sz="2500">
                <a:solidFill>
                  <a:srgbClr val="FFFFFF"/>
                </a:solidFill>
                <a:latin typeface="Times New Roman" pitchFamily="18" charset="0"/>
                <a:cs typeface="Arial" pitchFamily="34" charset="0"/>
              </a:rPr>
              <a:t>IV</a:t>
            </a:r>
            <a:endParaRPr lang="en-GB" altLang="en-US" sz="2500">
              <a:solidFill>
                <a:srgbClr val="FFFFFF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-65088"/>
            <a:ext cx="10696575" cy="762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09850" y="2268538"/>
            <a:ext cx="7561263" cy="41767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 l="11816" t="21463" r="7341" b="7053"/>
          <a:stretch>
            <a:fillRect/>
          </a:stretch>
        </p:blipFill>
        <p:spPr bwMode="auto">
          <a:xfrm>
            <a:off x="0" y="0"/>
            <a:ext cx="10693400" cy="668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293688" y="6837363"/>
            <a:ext cx="74882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306" tIns="52153" rIns="104306" bIns="52153">
            <a:spAutoFit/>
          </a:bodyPr>
          <a:lstStyle/>
          <a:p>
            <a:r>
              <a:rPr lang="en-GB" altLang="en-US"/>
              <a:t>http://www.unisdr.org/eng/hfa/docs/HFA-brochure-English.pdf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609850" y="2268538"/>
            <a:ext cx="7561263" cy="41767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 cstate="print"/>
          <a:srcRect l="27759" t="26578" r="15543" b="21005"/>
          <a:stretch>
            <a:fillRect/>
          </a:stretch>
        </p:blipFill>
        <p:spPr bwMode="auto">
          <a:xfrm>
            <a:off x="-201613" y="0"/>
            <a:ext cx="10895013" cy="759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2609850" y="1189038"/>
            <a:ext cx="7548563" cy="79216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609850" y="2268538"/>
            <a:ext cx="7561263" cy="4176712"/>
          </a:xfrm>
        </p:spPr>
        <p:txBody>
          <a:bodyPr/>
          <a:lstStyle/>
          <a:p>
            <a:endParaRPr lang="en-GB" altLang="en-US" smtClean="0">
              <a:ea typeface="ＭＳ Ｐゴシック" pitchFamily="34" charset="-128"/>
            </a:endParaRP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2" cstate="print"/>
          <a:srcRect l="34467" t="19121" r="7925" b="8226"/>
          <a:stretch>
            <a:fillRect/>
          </a:stretch>
        </p:blipFill>
        <p:spPr bwMode="auto">
          <a:xfrm>
            <a:off x="-17463" y="-398463"/>
            <a:ext cx="10710863" cy="7959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1635" t="41055" r="24780" b="41434"/>
          <a:stretch>
            <a:fillRect/>
          </a:stretch>
        </p:blipFill>
        <p:spPr bwMode="auto">
          <a:xfrm>
            <a:off x="-17463" y="3065463"/>
            <a:ext cx="10710863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0025" t="17527" r="15739" b="14552"/>
          <a:stretch>
            <a:fillRect/>
          </a:stretch>
        </p:blipFill>
        <p:spPr bwMode="auto">
          <a:xfrm>
            <a:off x="-1" y="-1"/>
            <a:ext cx="10739185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 l="30578" t="18511" r="15739" b="14552"/>
          <a:stretch>
            <a:fillRect/>
          </a:stretch>
        </p:blipFill>
        <p:spPr bwMode="auto">
          <a:xfrm>
            <a:off x="0" y="0"/>
            <a:ext cx="10693400" cy="749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30578" t="17527" r="15739" b="12583"/>
          <a:stretch>
            <a:fillRect/>
          </a:stretch>
        </p:blipFill>
        <p:spPr bwMode="auto">
          <a:xfrm>
            <a:off x="0" y="0"/>
            <a:ext cx="10693400" cy="7827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19365</TotalTime>
  <Words>652</Words>
  <Application>Microsoft Office PowerPoint</Application>
  <PresentationFormat>Custom</PresentationFormat>
  <Paragraphs>66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Times New Roman</vt:lpstr>
      <vt:lpstr>ヒラギノ角ゴ Pro W3</vt:lpstr>
      <vt:lpstr>Thème Office</vt:lpstr>
      <vt:lpstr>International Symposium on Disaster Medical and Public Health Management: review of the Hyogo Framework for Action  Comments in conclusion</vt:lpstr>
      <vt:lpstr>UN Panelists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reflections</vt:lpstr>
      <vt:lpstr>PowerPoint Presentation</vt:lpstr>
      <vt:lpstr>Case Studies: Objectives </vt:lpstr>
      <vt:lpstr>The Case Studies </vt:lpstr>
      <vt:lpstr>The Case Studies </vt:lpstr>
      <vt:lpstr>PowerPoint Presentation</vt:lpstr>
      <vt:lpstr>Recommendations </vt:lpstr>
      <vt:lpstr>PowerPoint Presentation</vt:lpstr>
      <vt:lpstr>PowerPoint Presentation</vt:lpstr>
      <vt:lpstr>Statement on establishing an international science advisory mechanism for disaster risk reduction to strengthen resilience</vt:lpstr>
      <vt:lpstr>PowerPoint Presentation</vt:lpstr>
      <vt:lpstr>Statement on establishing an international science advisory mechanism for disaster risk reduction to strengthen resilience</vt:lpstr>
      <vt:lpstr>PowerPoint Presentation</vt:lpstr>
      <vt:lpstr>Statement on establishing an international science advisory mechanism for disaster risk reduction to strengthen resilience</vt:lpstr>
      <vt:lpstr>PowerPoint Presentation</vt:lpstr>
      <vt:lpstr>Statement on establishing an international science advisory mechanism for disaster risk reduction to strengthen resilience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Pedro BASABE</dc:creator>
  <cp:lastModifiedBy>Maysaa Mahmood</cp:lastModifiedBy>
  <cp:revision>421</cp:revision>
  <cp:lastPrinted>2013-10-09T07:32:00Z</cp:lastPrinted>
  <dcterms:created xsi:type="dcterms:W3CDTF">2013-01-24T06:12:16Z</dcterms:created>
  <dcterms:modified xsi:type="dcterms:W3CDTF">2014-08-06T18:24:03Z</dcterms:modified>
</cp:coreProperties>
</file>