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3" r:id="rId1"/>
  </p:sldMasterIdLst>
  <p:notesMasterIdLst>
    <p:notesMasterId r:id="rId34"/>
  </p:notesMasterIdLst>
  <p:sldIdLst>
    <p:sldId id="256" r:id="rId2"/>
    <p:sldId id="324" r:id="rId3"/>
    <p:sldId id="322" r:id="rId4"/>
    <p:sldId id="327" r:id="rId5"/>
    <p:sldId id="328" r:id="rId6"/>
    <p:sldId id="321" r:id="rId7"/>
    <p:sldId id="323" r:id="rId8"/>
    <p:sldId id="302" r:id="rId9"/>
    <p:sldId id="329" r:id="rId10"/>
    <p:sldId id="266" r:id="rId11"/>
    <p:sldId id="268" r:id="rId12"/>
    <p:sldId id="316" r:id="rId13"/>
    <p:sldId id="311" r:id="rId14"/>
    <p:sldId id="309" r:id="rId15"/>
    <p:sldId id="275" r:id="rId16"/>
    <p:sldId id="276" r:id="rId17"/>
    <p:sldId id="283" r:id="rId18"/>
    <p:sldId id="277" r:id="rId19"/>
    <p:sldId id="278" r:id="rId20"/>
    <p:sldId id="312" r:id="rId21"/>
    <p:sldId id="310" r:id="rId22"/>
    <p:sldId id="330" r:id="rId23"/>
    <p:sldId id="325" r:id="rId24"/>
    <p:sldId id="326" r:id="rId25"/>
    <p:sldId id="270" r:id="rId26"/>
    <p:sldId id="318" r:id="rId27"/>
    <p:sldId id="319" r:id="rId28"/>
    <p:sldId id="320" r:id="rId29"/>
    <p:sldId id="287" r:id="rId30"/>
    <p:sldId id="314" r:id="rId31"/>
    <p:sldId id="313" r:id="rId32"/>
    <p:sldId id="262" r:id="rId33"/>
  </p:sldIdLst>
  <p:sldSz cx="9144000" cy="6858000" type="screen4x3"/>
  <p:notesSz cx="6994525" cy="9280525"/>
  <p:embeddedFontLst>
    <p:embeddedFont>
      <p:font typeface="SimHei" panose="02010609060101010101" pitchFamily="49" charset="-122"/>
      <p:regular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  <p:embeddedFont>
      <p:font typeface="Myriad Web Pro" panose="020B0604020202020204" charset="0"/>
      <p:regular r:id="rId46"/>
      <p:bold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5" autoAdjust="0"/>
    <p:restoredTop sz="95309" autoAdjust="0"/>
  </p:normalViewPr>
  <p:slideViewPr>
    <p:cSldViewPr>
      <p:cViewPr varScale="1">
        <p:scale>
          <a:sx n="67" d="100"/>
          <a:sy n="67" d="100"/>
        </p:scale>
        <p:origin x="13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16A30-9C53-4452-9DE0-B0F16E685EC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5577AA7-E79F-48FF-81DB-377D074B744C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Response</a:t>
          </a:r>
          <a:endParaRPr lang="en-US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BACE4D-A872-4485-B1E6-6D98E451D482}" type="parTrans" cxnId="{854A3CFA-F604-40B9-A54B-6E44D6B6CDDE}">
      <dgm:prSet/>
      <dgm:spPr/>
      <dgm:t>
        <a:bodyPr/>
        <a:lstStyle/>
        <a:p>
          <a:endParaRPr lang="en-US"/>
        </a:p>
      </dgm:t>
    </dgm:pt>
    <dgm:pt modelId="{25FF4451-8666-47BB-B5E4-B973D1DBDB1B}" type="sibTrans" cxnId="{854A3CFA-F604-40B9-A54B-6E44D6B6CDDE}">
      <dgm:prSet/>
      <dgm:spPr/>
      <dgm:t>
        <a:bodyPr/>
        <a:lstStyle/>
        <a:p>
          <a:endParaRPr lang="en-US"/>
        </a:p>
      </dgm:t>
    </dgm:pt>
    <dgm:pt modelId="{126B8B95-7089-440A-9508-D947827CD56F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Preparedness</a:t>
          </a:r>
          <a:endParaRPr lang="en-US" sz="24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989E99-56F4-45BC-BE0A-F471946C35E6}" type="parTrans" cxnId="{DFE59F1D-768B-4664-97B6-49AA78B10469}">
      <dgm:prSet/>
      <dgm:spPr/>
      <dgm:t>
        <a:bodyPr/>
        <a:lstStyle/>
        <a:p>
          <a:endParaRPr lang="en-US"/>
        </a:p>
      </dgm:t>
    </dgm:pt>
    <dgm:pt modelId="{74D68A9B-F188-4821-BD3E-153DB3429B93}" type="sibTrans" cxnId="{DFE59F1D-768B-4664-97B6-49AA78B10469}">
      <dgm:prSet/>
      <dgm:spPr/>
      <dgm:t>
        <a:bodyPr/>
        <a:lstStyle/>
        <a:p>
          <a:endParaRPr lang="en-US"/>
        </a:p>
      </dgm:t>
    </dgm:pt>
    <dgm:pt modelId="{0A63DDFD-434A-4F42-BA97-32B400FE97C3}">
      <dgm:prSet phldrT="[Text]" custT="1"/>
      <dgm:spPr/>
      <dgm:t>
        <a:bodyPr/>
        <a:lstStyle/>
        <a:p>
          <a:r>
            <a:rPr lang="en-US" sz="24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Risk Management</a:t>
          </a:r>
          <a:endParaRPr lang="en-US" sz="2400" b="1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1CD274-8F78-48C0-B31A-640C143F2F1B}" type="parTrans" cxnId="{CBDF613F-55C5-4597-B53A-34ED7D08525D}">
      <dgm:prSet/>
      <dgm:spPr/>
      <dgm:t>
        <a:bodyPr/>
        <a:lstStyle/>
        <a:p>
          <a:endParaRPr lang="en-US"/>
        </a:p>
      </dgm:t>
    </dgm:pt>
    <dgm:pt modelId="{BB3C8B04-3007-4967-A498-10282C034377}" type="sibTrans" cxnId="{CBDF613F-55C5-4597-B53A-34ED7D08525D}">
      <dgm:prSet/>
      <dgm:spPr/>
      <dgm:t>
        <a:bodyPr/>
        <a:lstStyle/>
        <a:p>
          <a:endParaRPr lang="en-US"/>
        </a:p>
      </dgm:t>
    </dgm:pt>
    <dgm:pt modelId="{5B15600B-3C8B-4CCE-BD2F-3DA9455B0F4F}" type="pres">
      <dgm:prSet presAssocID="{9C716A30-9C53-4452-9DE0-B0F16E685ECF}" presName="arrowDiagram" presStyleCnt="0">
        <dgm:presLayoutVars>
          <dgm:chMax val="5"/>
          <dgm:dir/>
          <dgm:resizeHandles val="exact"/>
        </dgm:presLayoutVars>
      </dgm:prSet>
      <dgm:spPr/>
    </dgm:pt>
    <dgm:pt modelId="{87BD850A-46CE-4893-B75B-9B2411DF9F88}" type="pres">
      <dgm:prSet presAssocID="{9C716A30-9C53-4452-9DE0-B0F16E685ECF}" presName="arrow" presStyleLbl="bgShp" presStyleIdx="0" presStyleCnt="1" custLinFactNeighborX="-1258" custLinFactNeighborY="12767"/>
      <dgm:spPr/>
    </dgm:pt>
    <dgm:pt modelId="{C34B476E-51D2-4BFB-9B1F-49D4F7BE3A52}" type="pres">
      <dgm:prSet presAssocID="{9C716A30-9C53-4452-9DE0-B0F16E685ECF}" presName="arrowDiagram3" presStyleCnt="0"/>
      <dgm:spPr/>
    </dgm:pt>
    <dgm:pt modelId="{CF93EBEC-1762-45D4-88D6-78D9C97AE0D3}" type="pres">
      <dgm:prSet presAssocID="{25577AA7-E79F-48FF-81DB-377D074B744C}" presName="bullet3a" presStyleLbl="node1" presStyleIdx="0" presStyleCnt="3"/>
      <dgm:spPr/>
    </dgm:pt>
    <dgm:pt modelId="{09AFE4E2-60C8-41FF-9335-0F78B82227BD}" type="pres">
      <dgm:prSet presAssocID="{25577AA7-E79F-48FF-81DB-377D074B744C}" presName="textBox3a" presStyleLbl="revTx" presStyleIdx="0" presStyleCnt="3" custScaleX="188294" custLinFactNeighborX="32171" custLinFactNeighborY="222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6F3FDA-9326-487F-B0FE-12E1B8F7749A}" type="pres">
      <dgm:prSet presAssocID="{126B8B95-7089-440A-9508-D947827CD56F}" presName="bullet3b" presStyleLbl="node1" presStyleIdx="1" presStyleCnt="3"/>
      <dgm:spPr/>
    </dgm:pt>
    <dgm:pt modelId="{596D96AC-526F-4C46-BCB4-AD173F22EEEB}" type="pres">
      <dgm:prSet presAssocID="{126B8B95-7089-440A-9508-D947827CD56F}" presName="textBox3b" presStyleLbl="revTx" presStyleIdx="1" presStyleCnt="3" custScaleX="186782" custLinFactNeighborX="-14942" custLinFactNeighborY="80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C8BF0-8899-4162-BE7A-1CB4C653099D}" type="pres">
      <dgm:prSet presAssocID="{0A63DDFD-434A-4F42-BA97-32B400FE97C3}" presName="bullet3c" presStyleLbl="node1" presStyleIdx="2" presStyleCnt="3" custLinFactX="100000" custLinFactNeighborX="180770" custLinFactNeighborY="-28125"/>
      <dgm:spPr/>
    </dgm:pt>
    <dgm:pt modelId="{293E8801-994E-42B4-B1EC-EE45B21DE506}" type="pres">
      <dgm:prSet presAssocID="{0A63DDFD-434A-4F42-BA97-32B400FE97C3}" presName="textBox3c" presStyleLbl="revTx" presStyleIdx="2" presStyleCnt="3" custScaleX="179167" custLinFactNeighborX="26620" custLinFactNeighborY="32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6E4A10-73B1-49AA-BC99-6BFD59F35E33}" type="presOf" srcId="{126B8B95-7089-440A-9508-D947827CD56F}" destId="{596D96AC-526F-4C46-BCB4-AD173F22EEEB}" srcOrd="0" destOrd="0" presId="urn:microsoft.com/office/officeart/2005/8/layout/arrow2"/>
    <dgm:cxn modelId="{DFE59F1D-768B-4664-97B6-49AA78B10469}" srcId="{9C716A30-9C53-4452-9DE0-B0F16E685ECF}" destId="{126B8B95-7089-440A-9508-D947827CD56F}" srcOrd="1" destOrd="0" parTransId="{F8989E99-56F4-45BC-BE0A-F471946C35E6}" sibTransId="{74D68A9B-F188-4821-BD3E-153DB3429B93}"/>
    <dgm:cxn modelId="{854A3CFA-F604-40B9-A54B-6E44D6B6CDDE}" srcId="{9C716A30-9C53-4452-9DE0-B0F16E685ECF}" destId="{25577AA7-E79F-48FF-81DB-377D074B744C}" srcOrd="0" destOrd="0" parTransId="{23BACE4D-A872-4485-B1E6-6D98E451D482}" sibTransId="{25FF4451-8666-47BB-B5E4-B973D1DBDB1B}"/>
    <dgm:cxn modelId="{5B49484A-C463-40DE-B6DF-190801DCE09E}" type="presOf" srcId="{25577AA7-E79F-48FF-81DB-377D074B744C}" destId="{09AFE4E2-60C8-41FF-9335-0F78B82227BD}" srcOrd="0" destOrd="0" presId="urn:microsoft.com/office/officeart/2005/8/layout/arrow2"/>
    <dgm:cxn modelId="{E986D0DD-53EC-4B32-96E8-4BEF6CD01581}" type="presOf" srcId="{0A63DDFD-434A-4F42-BA97-32B400FE97C3}" destId="{293E8801-994E-42B4-B1EC-EE45B21DE506}" srcOrd="0" destOrd="0" presId="urn:microsoft.com/office/officeart/2005/8/layout/arrow2"/>
    <dgm:cxn modelId="{B66909E2-3F7F-4017-B47B-A0F5A842A7CE}" type="presOf" srcId="{9C716A30-9C53-4452-9DE0-B0F16E685ECF}" destId="{5B15600B-3C8B-4CCE-BD2F-3DA9455B0F4F}" srcOrd="0" destOrd="0" presId="urn:microsoft.com/office/officeart/2005/8/layout/arrow2"/>
    <dgm:cxn modelId="{CBDF613F-55C5-4597-B53A-34ED7D08525D}" srcId="{9C716A30-9C53-4452-9DE0-B0F16E685ECF}" destId="{0A63DDFD-434A-4F42-BA97-32B400FE97C3}" srcOrd="2" destOrd="0" parTransId="{C11CD274-8F78-48C0-B31A-640C143F2F1B}" sibTransId="{BB3C8B04-3007-4967-A498-10282C034377}"/>
    <dgm:cxn modelId="{A1B4CF9D-ABFD-4141-92FC-C6175B9B6F6C}" type="presParOf" srcId="{5B15600B-3C8B-4CCE-BD2F-3DA9455B0F4F}" destId="{87BD850A-46CE-4893-B75B-9B2411DF9F88}" srcOrd="0" destOrd="0" presId="urn:microsoft.com/office/officeart/2005/8/layout/arrow2"/>
    <dgm:cxn modelId="{93233D66-3A9B-4375-B7DD-2F7F1DBA58E8}" type="presParOf" srcId="{5B15600B-3C8B-4CCE-BD2F-3DA9455B0F4F}" destId="{C34B476E-51D2-4BFB-9B1F-49D4F7BE3A52}" srcOrd="1" destOrd="0" presId="urn:microsoft.com/office/officeart/2005/8/layout/arrow2"/>
    <dgm:cxn modelId="{C0948603-FCFA-4B9C-9A01-F4923F711D46}" type="presParOf" srcId="{C34B476E-51D2-4BFB-9B1F-49D4F7BE3A52}" destId="{CF93EBEC-1762-45D4-88D6-78D9C97AE0D3}" srcOrd="0" destOrd="0" presId="urn:microsoft.com/office/officeart/2005/8/layout/arrow2"/>
    <dgm:cxn modelId="{AEB4BF75-E9CD-4C8D-AB7F-B5E8234F352B}" type="presParOf" srcId="{C34B476E-51D2-4BFB-9B1F-49D4F7BE3A52}" destId="{09AFE4E2-60C8-41FF-9335-0F78B82227BD}" srcOrd="1" destOrd="0" presId="urn:microsoft.com/office/officeart/2005/8/layout/arrow2"/>
    <dgm:cxn modelId="{5120C5AC-3CE0-411C-81B6-F9DF40F587EA}" type="presParOf" srcId="{C34B476E-51D2-4BFB-9B1F-49D4F7BE3A52}" destId="{056F3FDA-9326-487F-B0FE-12E1B8F7749A}" srcOrd="2" destOrd="0" presId="urn:microsoft.com/office/officeart/2005/8/layout/arrow2"/>
    <dgm:cxn modelId="{79113B14-42D3-4FAE-B167-CF7EC498F0F9}" type="presParOf" srcId="{C34B476E-51D2-4BFB-9B1F-49D4F7BE3A52}" destId="{596D96AC-526F-4C46-BCB4-AD173F22EEEB}" srcOrd="3" destOrd="0" presId="urn:microsoft.com/office/officeart/2005/8/layout/arrow2"/>
    <dgm:cxn modelId="{B63ACB9A-911D-4FB6-BDDF-678A8FA31211}" type="presParOf" srcId="{C34B476E-51D2-4BFB-9B1F-49D4F7BE3A52}" destId="{2F7C8BF0-8899-4162-BE7A-1CB4C653099D}" srcOrd="4" destOrd="0" presId="urn:microsoft.com/office/officeart/2005/8/layout/arrow2"/>
    <dgm:cxn modelId="{34DAE4EC-356E-42E1-9AB5-FF33BF922E4A}" type="presParOf" srcId="{C34B476E-51D2-4BFB-9B1F-49D4F7BE3A52}" destId="{293E8801-994E-42B4-B1EC-EE45B21DE50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FF2D4F-D751-44A0-B655-2BB6B52C2D01}" type="doc">
      <dgm:prSet loTypeId="urn:microsoft.com/office/officeart/2005/8/layout/funnel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3C26D8-ADE9-493F-96BB-73DFE2401537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Hazard/ Exposure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9545B4-98B1-4EE8-9124-21F134079E8E}" type="parTrans" cxnId="{93B4FAC7-DA61-4FE1-B12E-DAE962C4A4CF}">
      <dgm:prSet/>
      <dgm:spPr/>
      <dgm:t>
        <a:bodyPr/>
        <a:lstStyle/>
        <a:p>
          <a:endParaRPr lang="en-US"/>
        </a:p>
      </dgm:t>
    </dgm:pt>
    <dgm:pt modelId="{CBE9F89A-94F7-4303-8405-17B3AABD7D59}" type="sibTrans" cxnId="{93B4FAC7-DA61-4FE1-B12E-DAE962C4A4CF}">
      <dgm:prSet/>
      <dgm:spPr/>
      <dgm:t>
        <a:bodyPr/>
        <a:lstStyle/>
        <a:p>
          <a:endParaRPr lang="en-US"/>
        </a:p>
      </dgm:t>
    </dgm:pt>
    <dgm:pt modelId="{4736A64E-D8C9-473F-BE31-FC682BCE1E21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800" dirty="0" err="1" smtClean="0"/>
            <a:t>Vulner</a:t>
          </a:r>
          <a:r>
            <a:rPr lang="en-US" sz="1800" dirty="0" smtClean="0"/>
            <a:t>-ability</a:t>
          </a:r>
          <a:endParaRPr lang="en-US" sz="1800" dirty="0"/>
        </a:p>
      </dgm:t>
    </dgm:pt>
    <dgm:pt modelId="{A579BFBD-0A83-4569-90D5-AAE1A2C62A2B}" type="parTrans" cxnId="{0C3F0137-3FD2-4649-BDB0-8E779184408B}">
      <dgm:prSet/>
      <dgm:spPr/>
      <dgm:t>
        <a:bodyPr/>
        <a:lstStyle/>
        <a:p>
          <a:endParaRPr lang="en-US"/>
        </a:p>
      </dgm:t>
    </dgm:pt>
    <dgm:pt modelId="{4574416A-44F9-4663-8E6D-3D21B2724ED6}" type="sibTrans" cxnId="{0C3F0137-3FD2-4649-BDB0-8E779184408B}">
      <dgm:prSet/>
      <dgm:spPr/>
      <dgm:t>
        <a:bodyPr/>
        <a:lstStyle/>
        <a:p>
          <a:endParaRPr lang="en-US"/>
        </a:p>
      </dgm:t>
    </dgm:pt>
    <dgm:pt modelId="{48E9C77A-6DE0-40C3-A2BC-8EFA2CE771C5}">
      <dgm:prSet phldrT="[Text]" custT="1"/>
      <dgm:spPr>
        <a:solidFill>
          <a:srgbClr val="33CC33"/>
        </a:solidFill>
      </dgm:spPr>
      <dgm:t>
        <a:bodyPr/>
        <a:lstStyle/>
        <a:p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Capacity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7B39A6-847F-4F28-A7D3-4EEECDD49C46}" type="parTrans" cxnId="{DE67BEBE-A010-4E7A-BD46-5E17027A073A}">
      <dgm:prSet/>
      <dgm:spPr/>
      <dgm:t>
        <a:bodyPr/>
        <a:lstStyle/>
        <a:p>
          <a:endParaRPr lang="en-US"/>
        </a:p>
      </dgm:t>
    </dgm:pt>
    <dgm:pt modelId="{DCCD0EB3-8546-4767-879F-702D8493BF5F}" type="sibTrans" cxnId="{DE67BEBE-A010-4E7A-BD46-5E17027A073A}">
      <dgm:prSet/>
      <dgm:spPr/>
      <dgm:t>
        <a:bodyPr/>
        <a:lstStyle/>
        <a:p>
          <a:endParaRPr lang="en-US"/>
        </a:p>
      </dgm:t>
    </dgm:pt>
    <dgm:pt modelId="{E2491B70-F156-4E73-8526-29F8D33A888D}">
      <dgm:prSet phldrT="[Text]"/>
      <dgm:spPr/>
      <dgm:t>
        <a:bodyPr/>
        <a:lstStyle/>
        <a:p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RISK</a:t>
          </a:r>
          <a:endParaRPr lang="en-US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339739-C842-4833-92BD-9A0FC23A047C}" type="parTrans" cxnId="{F1B9A474-D59F-491F-859F-56E0120549E4}">
      <dgm:prSet/>
      <dgm:spPr/>
      <dgm:t>
        <a:bodyPr/>
        <a:lstStyle/>
        <a:p>
          <a:endParaRPr lang="en-US"/>
        </a:p>
      </dgm:t>
    </dgm:pt>
    <dgm:pt modelId="{03132308-17B4-4312-83F6-6438DE2A6DD6}" type="sibTrans" cxnId="{F1B9A474-D59F-491F-859F-56E0120549E4}">
      <dgm:prSet/>
      <dgm:spPr/>
      <dgm:t>
        <a:bodyPr/>
        <a:lstStyle/>
        <a:p>
          <a:endParaRPr lang="en-US"/>
        </a:p>
      </dgm:t>
    </dgm:pt>
    <dgm:pt modelId="{38B8FF98-E843-4D86-8260-AEC3552F5566}" type="pres">
      <dgm:prSet presAssocID="{D8FF2D4F-D751-44A0-B655-2BB6B52C2D01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6A748E-0AC8-4D31-96E1-7D8E721B3772}" type="pres">
      <dgm:prSet presAssocID="{D8FF2D4F-D751-44A0-B655-2BB6B52C2D01}" presName="ellipse" presStyleLbl="trBgShp" presStyleIdx="0" presStyleCnt="1" custScaleY="107039" custLinFactNeighborX="-3771" custLinFactNeighborY="-4157"/>
      <dgm:spPr/>
    </dgm:pt>
    <dgm:pt modelId="{3F4B7D5B-3D58-4F1D-8DC2-994C7ACF53AA}" type="pres">
      <dgm:prSet presAssocID="{D8FF2D4F-D751-44A0-B655-2BB6B52C2D01}" presName="arrow1" presStyleLbl="fgShp" presStyleIdx="0" presStyleCnt="1" custLinFactNeighborX="-14927" custLinFactNeighborY="-1612"/>
      <dgm:spPr/>
    </dgm:pt>
    <dgm:pt modelId="{5E993FCE-FF4F-4F62-B701-35EEECFC68AE}" type="pres">
      <dgm:prSet presAssocID="{D8FF2D4F-D751-44A0-B655-2BB6B52C2D01}" presName="rectangle" presStyleLbl="revTx" presStyleIdx="0" presStyleCnt="1" custLinFactNeighborX="-2174" custLinFactNeighborY="-126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B8B395-5218-417E-8512-8C6D8AF7F7C6}" type="pres">
      <dgm:prSet presAssocID="{4736A64E-D8C9-473F-BE31-FC682BCE1E21}" presName="item1" presStyleLbl="node1" presStyleIdx="0" presStyleCnt="3" custLinFactNeighborX="-11974" custLinFactNeighborY="19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8BEB1-8143-488E-BA10-27BCFB865816}" type="pres">
      <dgm:prSet presAssocID="{48E9C77A-6DE0-40C3-A2BC-8EFA2CE771C5}" presName="item2" presStyleLbl="node1" presStyleIdx="1" presStyleCnt="3" custLinFactNeighborX="-2254" custLinFactNeighborY="-105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BA1AD7-1D4F-4DEA-B11C-C0B82E8C439D}" type="pres">
      <dgm:prSet presAssocID="{E2491B70-F156-4E73-8526-29F8D33A888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21ADB8-7564-4146-B08C-24653DFAEC42}" type="pres">
      <dgm:prSet presAssocID="{D8FF2D4F-D751-44A0-B655-2BB6B52C2D01}" presName="funnel" presStyleLbl="trAlignAcc1" presStyleIdx="0" presStyleCnt="1" custLinFactNeighborX="-3002" custLinFactNeighborY="-893"/>
      <dgm:spPr/>
    </dgm:pt>
  </dgm:ptLst>
  <dgm:cxnLst>
    <dgm:cxn modelId="{10D95877-42D8-4D69-B7BB-06E3583E5EB0}" type="presOf" srcId="{E2491B70-F156-4E73-8526-29F8D33A888D}" destId="{5E993FCE-FF4F-4F62-B701-35EEECFC68AE}" srcOrd="0" destOrd="0" presId="urn:microsoft.com/office/officeart/2005/8/layout/funnel1"/>
    <dgm:cxn modelId="{AA82F3FC-CBD5-4E92-95AB-70EB06AD512F}" type="presOf" srcId="{683C26D8-ADE9-493F-96BB-73DFE2401537}" destId="{A1BA1AD7-1D4F-4DEA-B11C-C0B82E8C439D}" srcOrd="0" destOrd="0" presId="urn:microsoft.com/office/officeart/2005/8/layout/funnel1"/>
    <dgm:cxn modelId="{37341097-7754-460F-88DD-C9EA7D923807}" type="presOf" srcId="{D8FF2D4F-D751-44A0-B655-2BB6B52C2D01}" destId="{38B8FF98-E843-4D86-8260-AEC3552F5566}" srcOrd="0" destOrd="0" presId="urn:microsoft.com/office/officeart/2005/8/layout/funnel1"/>
    <dgm:cxn modelId="{F24E4BB0-3880-41A8-BE55-2DEAE452FC1E}" type="presOf" srcId="{4736A64E-D8C9-473F-BE31-FC682BCE1E21}" destId="{F358BEB1-8143-488E-BA10-27BCFB865816}" srcOrd="0" destOrd="0" presId="urn:microsoft.com/office/officeart/2005/8/layout/funnel1"/>
    <dgm:cxn modelId="{0C3F0137-3FD2-4649-BDB0-8E779184408B}" srcId="{D8FF2D4F-D751-44A0-B655-2BB6B52C2D01}" destId="{4736A64E-D8C9-473F-BE31-FC682BCE1E21}" srcOrd="1" destOrd="0" parTransId="{A579BFBD-0A83-4569-90D5-AAE1A2C62A2B}" sibTransId="{4574416A-44F9-4663-8E6D-3D21B2724ED6}"/>
    <dgm:cxn modelId="{93B4FAC7-DA61-4FE1-B12E-DAE962C4A4CF}" srcId="{D8FF2D4F-D751-44A0-B655-2BB6B52C2D01}" destId="{683C26D8-ADE9-493F-96BB-73DFE2401537}" srcOrd="0" destOrd="0" parTransId="{349545B4-98B1-4EE8-9124-21F134079E8E}" sibTransId="{CBE9F89A-94F7-4303-8405-17B3AABD7D59}"/>
    <dgm:cxn modelId="{1F49295A-34F4-4595-91AF-4BF6990B9610}" type="presOf" srcId="{48E9C77A-6DE0-40C3-A2BC-8EFA2CE771C5}" destId="{BBB8B395-5218-417E-8512-8C6D8AF7F7C6}" srcOrd="0" destOrd="0" presId="urn:microsoft.com/office/officeart/2005/8/layout/funnel1"/>
    <dgm:cxn modelId="{F1B9A474-D59F-491F-859F-56E0120549E4}" srcId="{D8FF2D4F-D751-44A0-B655-2BB6B52C2D01}" destId="{E2491B70-F156-4E73-8526-29F8D33A888D}" srcOrd="3" destOrd="0" parTransId="{EF339739-C842-4833-92BD-9A0FC23A047C}" sibTransId="{03132308-17B4-4312-83F6-6438DE2A6DD6}"/>
    <dgm:cxn modelId="{DE67BEBE-A010-4E7A-BD46-5E17027A073A}" srcId="{D8FF2D4F-D751-44A0-B655-2BB6B52C2D01}" destId="{48E9C77A-6DE0-40C3-A2BC-8EFA2CE771C5}" srcOrd="2" destOrd="0" parTransId="{DF7B39A6-847F-4F28-A7D3-4EEECDD49C46}" sibTransId="{DCCD0EB3-8546-4767-879F-702D8493BF5F}"/>
    <dgm:cxn modelId="{70270088-9B4C-4740-BDB4-21FC9274B510}" type="presParOf" srcId="{38B8FF98-E843-4D86-8260-AEC3552F5566}" destId="{A36A748E-0AC8-4D31-96E1-7D8E721B3772}" srcOrd="0" destOrd="0" presId="urn:microsoft.com/office/officeart/2005/8/layout/funnel1"/>
    <dgm:cxn modelId="{3CF23365-7F8C-4024-887A-1BB2F7C2716E}" type="presParOf" srcId="{38B8FF98-E843-4D86-8260-AEC3552F5566}" destId="{3F4B7D5B-3D58-4F1D-8DC2-994C7ACF53AA}" srcOrd="1" destOrd="0" presId="urn:microsoft.com/office/officeart/2005/8/layout/funnel1"/>
    <dgm:cxn modelId="{1633E33A-C8B2-4992-8221-C37EF951F120}" type="presParOf" srcId="{38B8FF98-E843-4D86-8260-AEC3552F5566}" destId="{5E993FCE-FF4F-4F62-B701-35EEECFC68AE}" srcOrd="2" destOrd="0" presId="urn:microsoft.com/office/officeart/2005/8/layout/funnel1"/>
    <dgm:cxn modelId="{D5CFF9CA-3A76-4F37-ABA1-63ED5F41939C}" type="presParOf" srcId="{38B8FF98-E843-4D86-8260-AEC3552F5566}" destId="{BBB8B395-5218-417E-8512-8C6D8AF7F7C6}" srcOrd="3" destOrd="0" presId="urn:microsoft.com/office/officeart/2005/8/layout/funnel1"/>
    <dgm:cxn modelId="{68BD52A3-C46D-4C87-94A3-4C0580B5065F}" type="presParOf" srcId="{38B8FF98-E843-4D86-8260-AEC3552F5566}" destId="{F358BEB1-8143-488E-BA10-27BCFB865816}" srcOrd="4" destOrd="0" presId="urn:microsoft.com/office/officeart/2005/8/layout/funnel1"/>
    <dgm:cxn modelId="{9E28BA4D-D38E-46DA-A934-2F62184738E3}" type="presParOf" srcId="{38B8FF98-E843-4D86-8260-AEC3552F5566}" destId="{A1BA1AD7-1D4F-4DEA-B11C-C0B82E8C439D}" srcOrd="5" destOrd="0" presId="urn:microsoft.com/office/officeart/2005/8/layout/funnel1"/>
    <dgm:cxn modelId="{088692C9-4774-455A-A7A7-3C5CFB60DAA7}" type="presParOf" srcId="{38B8FF98-E843-4D86-8260-AEC3552F5566}" destId="{4921ADB8-7564-4146-B08C-24653DFAEC4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5D0F9C-669C-4885-86FD-EF928EFB5CAA}" type="doc">
      <dgm:prSet loTypeId="urn:microsoft.com/office/officeart/2009/3/layout/OpposingIdeas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01218C-1AA8-4966-98CD-3B26159523BE}">
      <dgm:prSet phldrT="[Text]"/>
      <dgm:spPr>
        <a:solidFill>
          <a:srgbClr val="FF0000"/>
        </a:solidFill>
      </dgm:spPr>
      <dgm:t>
        <a:bodyPr/>
        <a:lstStyle/>
        <a:p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Increase Risk</a:t>
          </a:r>
          <a:endParaRPr lang="en-US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58F53-3D10-4C1F-8A39-D055AACC699D}" type="parTrans" cxnId="{D4BADAD8-F93C-414C-B474-B49818F33D0F}">
      <dgm:prSet/>
      <dgm:spPr/>
      <dgm:t>
        <a:bodyPr/>
        <a:lstStyle/>
        <a:p>
          <a:endParaRPr lang="en-US"/>
        </a:p>
      </dgm:t>
    </dgm:pt>
    <dgm:pt modelId="{4F521569-7765-4AB1-9A07-0A1A7DE06F58}" type="sibTrans" cxnId="{D4BADAD8-F93C-414C-B474-B49818F33D0F}">
      <dgm:prSet/>
      <dgm:spPr/>
      <dgm:t>
        <a:bodyPr/>
        <a:lstStyle/>
        <a:p>
          <a:endParaRPr lang="en-US"/>
        </a:p>
      </dgm:t>
    </dgm:pt>
    <dgm:pt modelId="{4B61F698-9B38-46D8-BCD3-FEA7BF623836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Decreases Risk</a:t>
          </a:r>
          <a:endParaRPr lang="en-US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E74D32-1FC5-4B1D-AE9D-92628497BA43}" type="parTrans" cxnId="{8B89DE39-E38A-4FBB-B13D-479EE8997767}">
      <dgm:prSet/>
      <dgm:spPr/>
      <dgm:t>
        <a:bodyPr/>
        <a:lstStyle/>
        <a:p>
          <a:endParaRPr lang="en-US"/>
        </a:p>
      </dgm:t>
    </dgm:pt>
    <dgm:pt modelId="{914B760B-050D-42EF-B2B5-737C53F24C40}" type="sibTrans" cxnId="{8B89DE39-E38A-4FBB-B13D-479EE8997767}">
      <dgm:prSet/>
      <dgm:spPr/>
      <dgm:t>
        <a:bodyPr/>
        <a:lstStyle/>
        <a:p>
          <a:endParaRPr lang="en-US"/>
        </a:p>
      </dgm:t>
    </dgm:pt>
    <dgm:pt modelId="{44CC1942-F500-4C7F-97A5-26F5B18811EC}">
      <dgm:prSet phldrT="[Text]" custT="1"/>
      <dgm:spPr/>
      <dgm:t>
        <a:bodyPr/>
        <a:lstStyle/>
        <a:p>
          <a:pPr algn="l"/>
          <a:endParaRPr lang="en-US" sz="3700" dirty="0" smtClean="0"/>
        </a:p>
        <a:p>
          <a:pPr algn="l"/>
          <a:endParaRPr lang="en-US" sz="3700" dirty="0" smtClean="0"/>
        </a:p>
        <a:p>
          <a:pPr algn="l"/>
          <a:endParaRPr lang="en-US" sz="3700" dirty="0" smtClean="0"/>
        </a:p>
        <a:p>
          <a:pPr algn="ctr"/>
          <a:r>
            <a:rPr lang="en-US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Capacity</a:t>
          </a:r>
          <a:endParaRPr lang="en-US" sz="3200" b="1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C9DF69-0C66-47D0-9B6A-9F9E8972AF4A}" type="parTrans" cxnId="{DE6930AA-1E94-4EE4-868D-4ECB9272586C}">
      <dgm:prSet/>
      <dgm:spPr/>
      <dgm:t>
        <a:bodyPr/>
        <a:lstStyle/>
        <a:p>
          <a:endParaRPr lang="en-US"/>
        </a:p>
      </dgm:t>
    </dgm:pt>
    <dgm:pt modelId="{FDAB76D9-0E72-4ECE-9C67-D87A2575FFED}" type="sibTrans" cxnId="{DE6930AA-1E94-4EE4-868D-4ECB9272586C}">
      <dgm:prSet/>
      <dgm:spPr/>
      <dgm:t>
        <a:bodyPr/>
        <a:lstStyle/>
        <a:p>
          <a:endParaRPr lang="en-US"/>
        </a:p>
      </dgm:t>
    </dgm:pt>
    <dgm:pt modelId="{15139E88-2BBA-4F6E-B10E-A4B85C4448A1}">
      <dgm:prSet phldrT="[Text]" custT="1"/>
      <dgm:spPr>
        <a:solidFill>
          <a:schemeClr val="tx2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3200" b="1" baseline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Hazard /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3200" b="1" baseline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Exposure </a:t>
          </a:r>
        </a:p>
        <a:p>
          <a:pPr algn="ctr">
            <a:lnSpc>
              <a:spcPct val="100000"/>
            </a:lnSpc>
            <a:spcAft>
              <a:spcPct val="35000"/>
            </a:spcAft>
          </a:pPr>
          <a:r>
            <a:rPr lang="en-US" sz="3200" b="1" baseline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</a:t>
          </a:r>
        </a:p>
        <a:p>
          <a:pPr algn="ctr">
            <a:lnSpc>
              <a:spcPct val="100000"/>
            </a:lnSpc>
            <a:spcAft>
              <a:spcPct val="35000"/>
            </a:spcAft>
          </a:pPr>
          <a:r>
            <a:rPr lang="en-US" sz="3200" b="1" baseline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Vulnerability</a:t>
          </a:r>
          <a:endParaRPr lang="en-US" sz="3200" b="1" baseline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820DFB-3C9C-430D-BB83-2514389C84DB}" type="sibTrans" cxnId="{D16F7535-BDC5-4C4A-BB98-A1770230D58C}">
      <dgm:prSet/>
      <dgm:spPr/>
      <dgm:t>
        <a:bodyPr/>
        <a:lstStyle/>
        <a:p>
          <a:endParaRPr lang="en-US"/>
        </a:p>
      </dgm:t>
    </dgm:pt>
    <dgm:pt modelId="{F0BC474A-D40F-414B-A65E-0D10AB6F8B56}" type="parTrans" cxnId="{D16F7535-BDC5-4C4A-BB98-A1770230D58C}">
      <dgm:prSet/>
      <dgm:spPr/>
      <dgm:t>
        <a:bodyPr/>
        <a:lstStyle/>
        <a:p>
          <a:endParaRPr lang="en-US"/>
        </a:p>
      </dgm:t>
    </dgm:pt>
    <dgm:pt modelId="{B3AA9715-E093-4449-81F3-B5CFD42BB1DD}" type="pres">
      <dgm:prSet presAssocID="{0A5D0F9C-669C-4885-86FD-EF928EFB5CAA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219EC3-61B5-49D8-AB18-ABDF9598A8F6}" type="pres">
      <dgm:prSet presAssocID="{0A5D0F9C-669C-4885-86FD-EF928EFB5CAA}" presName="Background" presStyleLbl="node1" presStyleIdx="0" presStyleCnt="1" custScaleY="100550" custLinFactNeighborX="-777" custLinFactNeighborY="-1328"/>
      <dgm:spPr>
        <a:solidFill>
          <a:schemeClr val="tx2"/>
        </a:solidFill>
      </dgm:spPr>
      <dgm:t>
        <a:bodyPr/>
        <a:lstStyle/>
        <a:p>
          <a:endParaRPr lang="en-US"/>
        </a:p>
      </dgm:t>
    </dgm:pt>
    <dgm:pt modelId="{C65669E5-1434-4A74-9348-F4FE39055F92}" type="pres">
      <dgm:prSet presAssocID="{0A5D0F9C-669C-4885-86FD-EF928EFB5CAA}" presName="Divider" presStyleLbl="callout" presStyleIdx="0" presStyleCnt="1"/>
      <dgm:spPr/>
    </dgm:pt>
    <dgm:pt modelId="{AB65C885-CD80-4A53-8483-12BAABFA145F}" type="pres">
      <dgm:prSet presAssocID="{0A5D0F9C-669C-4885-86FD-EF928EFB5CAA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49DDDF-8CE7-4CE1-8D98-ABF40607E242}" type="pres">
      <dgm:prSet presAssocID="{0A5D0F9C-669C-4885-86FD-EF928EFB5CAA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1995E-7CCC-48F1-80E7-2F203BAD4285}" type="pres">
      <dgm:prSet presAssocID="{0A5D0F9C-669C-4885-86FD-EF928EFB5CAA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DDB03A16-36C9-4D0E-872C-8D845EE8A52A}" type="pres">
      <dgm:prSet presAssocID="{0A5D0F9C-669C-4885-86FD-EF928EFB5CAA}" presName="ParentShape1" presStyleLbl="alignImgPlace1" presStyleIdx="0" presStyleCnt="2" custLinFactNeighborX="3229" custLinFactNeighborY="2013">
        <dgm:presLayoutVars/>
      </dgm:prSet>
      <dgm:spPr/>
      <dgm:t>
        <a:bodyPr/>
        <a:lstStyle/>
        <a:p>
          <a:endParaRPr lang="en-US"/>
        </a:p>
      </dgm:t>
    </dgm:pt>
    <dgm:pt modelId="{98B300C8-F6AF-494F-8570-FF1ADFFCD16B}" type="pres">
      <dgm:prSet presAssocID="{0A5D0F9C-669C-4885-86FD-EF928EFB5CAA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4844A6F-E7D6-49EB-9297-B185B50DEC5A}" type="pres">
      <dgm:prSet presAssocID="{0A5D0F9C-669C-4885-86FD-EF928EFB5CAA}" presName="ParentShape2" presStyleLbl="alignImgPlace1" presStyleIdx="1" presStyleCnt="2" custLinFactNeighborX="-2422" custLinFactNeighborY="-14734">
        <dgm:presLayoutVars/>
      </dgm:prSet>
      <dgm:spPr/>
      <dgm:t>
        <a:bodyPr/>
        <a:lstStyle/>
        <a:p>
          <a:endParaRPr lang="en-US"/>
        </a:p>
      </dgm:t>
    </dgm:pt>
  </dgm:ptLst>
  <dgm:cxnLst>
    <dgm:cxn modelId="{1B632E01-03A3-4545-ACD4-649352309CBF}" type="presOf" srcId="{0A5D0F9C-669C-4885-86FD-EF928EFB5CAA}" destId="{B3AA9715-E093-4449-81F3-B5CFD42BB1DD}" srcOrd="0" destOrd="0" presId="urn:microsoft.com/office/officeart/2009/3/layout/OpposingIdeas"/>
    <dgm:cxn modelId="{12600DDD-1A37-4AB5-AC46-943E28381A45}" type="presOf" srcId="{44CC1942-F500-4C7F-97A5-26F5B18811EC}" destId="{2249DDDF-8CE7-4CE1-8D98-ABF40607E242}" srcOrd="0" destOrd="0" presId="urn:microsoft.com/office/officeart/2009/3/layout/OpposingIdeas"/>
    <dgm:cxn modelId="{DE6930AA-1E94-4EE4-868D-4ECB9272586C}" srcId="{4B61F698-9B38-46D8-BCD3-FEA7BF623836}" destId="{44CC1942-F500-4C7F-97A5-26F5B18811EC}" srcOrd="0" destOrd="0" parTransId="{83C9DF69-0C66-47D0-9B6A-9F9E8972AF4A}" sibTransId="{FDAB76D9-0E72-4ECE-9C67-D87A2575FFED}"/>
    <dgm:cxn modelId="{D16F7535-BDC5-4C4A-BB98-A1770230D58C}" srcId="{8901218C-1AA8-4966-98CD-3B26159523BE}" destId="{15139E88-2BBA-4F6E-B10E-A4B85C4448A1}" srcOrd="0" destOrd="0" parTransId="{F0BC474A-D40F-414B-A65E-0D10AB6F8B56}" sibTransId="{4B820DFB-3C9C-430D-BB83-2514389C84DB}"/>
    <dgm:cxn modelId="{C4379037-3525-4975-BE6D-548E9FFD6FFE}" type="presOf" srcId="{8901218C-1AA8-4966-98CD-3B26159523BE}" destId="{DDB03A16-36C9-4D0E-872C-8D845EE8A52A}" srcOrd="1" destOrd="0" presId="urn:microsoft.com/office/officeart/2009/3/layout/OpposingIdeas"/>
    <dgm:cxn modelId="{56D76F3F-3D64-431C-AE53-3BAF9741C0B8}" type="presOf" srcId="{4B61F698-9B38-46D8-BCD3-FEA7BF623836}" destId="{94844A6F-E7D6-49EB-9297-B185B50DEC5A}" srcOrd="1" destOrd="0" presId="urn:microsoft.com/office/officeart/2009/3/layout/OpposingIdeas"/>
    <dgm:cxn modelId="{8FA9316F-B8DC-4F94-BBAB-119311B8B463}" type="presOf" srcId="{15139E88-2BBA-4F6E-B10E-A4B85C4448A1}" destId="{AB65C885-CD80-4A53-8483-12BAABFA145F}" srcOrd="0" destOrd="0" presId="urn:microsoft.com/office/officeart/2009/3/layout/OpposingIdeas"/>
    <dgm:cxn modelId="{9FF4B8DA-8ABE-4500-B68D-FF47784F67C4}" type="presOf" srcId="{8901218C-1AA8-4966-98CD-3B26159523BE}" destId="{E741995E-7CCC-48F1-80E7-2F203BAD4285}" srcOrd="0" destOrd="0" presId="urn:microsoft.com/office/officeart/2009/3/layout/OpposingIdeas"/>
    <dgm:cxn modelId="{A2AFB451-3938-4CD8-A91C-EB9B20D582D2}" type="presOf" srcId="{4B61F698-9B38-46D8-BCD3-FEA7BF623836}" destId="{98B300C8-F6AF-494F-8570-FF1ADFFCD16B}" srcOrd="0" destOrd="0" presId="urn:microsoft.com/office/officeart/2009/3/layout/OpposingIdeas"/>
    <dgm:cxn modelId="{D4BADAD8-F93C-414C-B474-B49818F33D0F}" srcId="{0A5D0F9C-669C-4885-86FD-EF928EFB5CAA}" destId="{8901218C-1AA8-4966-98CD-3B26159523BE}" srcOrd="0" destOrd="0" parTransId="{97158F53-3D10-4C1F-8A39-D055AACC699D}" sibTransId="{4F521569-7765-4AB1-9A07-0A1A7DE06F58}"/>
    <dgm:cxn modelId="{8B89DE39-E38A-4FBB-B13D-479EE8997767}" srcId="{0A5D0F9C-669C-4885-86FD-EF928EFB5CAA}" destId="{4B61F698-9B38-46D8-BCD3-FEA7BF623836}" srcOrd="1" destOrd="0" parTransId="{ADE74D32-1FC5-4B1D-AE9D-92628497BA43}" sibTransId="{914B760B-050D-42EF-B2B5-737C53F24C40}"/>
    <dgm:cxn modelId="{E425BCA6-55CF-4759-B175-8FD7EF81D34B}" type="presParOf" srcId="{B3AA9715-E093-4449-81F3-B5CFD42BB1DD}" destId="{D0219EC3-61B5-49D8-AB18-ABDF9598A8F6}" srcOrd="0" destOrd="0" presId="urn:microsoft.com/office/officeart/2009/3/layout/OpposingIdeas"/>
    <dgm:cxn modelId="{9740FFB4-89B0-4A23-BA13-9E1826F9AA38}" type="presParOf" srcId="{B3AA9715-E093-4449-81F3-B5CFD42BB1DD}" destId="{C65669E5-1434-4A74-9348-F4FE39055F92}" srcOrd="1" destOrd="0" presId="urn:microsoft.com/office/officeart/2009/3/layout/OpposingIdeas"/>
    <dgm:cxn modelId="{4999F146-36FB-454A-9800-B4A458D637EF}" type="presParOf" srcId="{B3AA9715-E093-4449-81F3-B5CFD42BB1DD}" destId="{AB65C885-CD80-4A53-8483-12BAABFA145F}" srcOrd="2" destOrd="0" presId="urn:microsoft.com/office/officeart/2009/3/layout/OpposingIdeas"/>
    <dgm:cxn modelId="{648AC3EF-E261-4146-A2A1-EBE0CA974E11}" type="presParOf" srcId="{B3AA9715-E093-4449-81F3-B5CFD42BB1DD}" destId="{2249DDDF-8CE7-4CE1-8D98-ABF40607E242}" srcOrd="3" destOrd="0" presId="urn:microsoft.com/office/officeart/2009/3/layout/OpposingIdeas"/>
    <dgm:cxn modelId="{FB1E3B9C-FABE-4029-A4AC-8F499555E82C}" type="presParOf" srcId="{B3AA9715-E093-4449-81F3-B5CFD42BB1DD}" destId="{E741995E-7CCC-48F1-80E7-2F203BAD4285}" srcOrd="4" destOrd="0" presId="urn:microsoft.com/office/officeart/2009/3/layout/OpposingIdeas"/>
    <dgm:cxn modelId="{354AAB56-CBC5-47B2-A75D-B8D38968995D}" type="presParOf" srcId="{B3AA9715-E093-4449-81F3-B5CFD42BB1DD}" destId="{DDB03A16-36C9-4D0E-872C-8D845EE8A52A}" srcOrd="5" destOrd="0" presId="urn:microsoft.com/office/officeart/2009/3/layout/OpposingIdeas"/>
    <dgm:cxn modelId="{3CAF039B-DC12-42D5-8936-66EADC7C39DF}" type="presParOf" srcId="{B3AA9715-E093-4449-81F3-B5CFD42BB1DD}" destId="{98B300C8-F6AF-494F-8570-FF1ADFFCD16B}" srcOrd="6" destOrd="0" presId="urn:microsoft.com/office/officeart/2009/3/layout/OpposingIdeas"/>
    <dgm:cxn modelId="{7501F236-E5A3-497D-834E-870B720C6406}" type="presParOf" srcId="{B3AA9715-E093-4449-81F3-B5CFD42BB1DD}" destId="{94844A6F-E7D6-49EB-9297-B185B50DEC5A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1D6764-9B6A-4DDD-ABD2-6987762F7063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C69CF7B5-F081-424F-BD84-AFB88AA25749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Hazard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8D3626-11F3-41B8-A528-337A4B75F3FA}" type="parTrans" cxnId="{BF2AA473-C606-4824-8DFA-F3D1512B3F4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536F70-82F2-4162-8A04-A5E6047D5DD7}" type="sibTrans" cxnId="{BF2AA473-C606-4824-8DFA-F3D1512B3F4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2B4FFD-ED1E-42BB-A3CE-DA2F5DD16DEC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Exposure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8D1386-2234-4EF2-ACF4-75509B29313A}" type="parTrans" cxnId="{E7ED4CC3-6E35-46DD-9DC2-833BD5E9EE94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701785-F535-4715-A7D9-3CF8A20FDAA7}" type="sibTrans" cxnId="{E7ED4CC3-6E35-46DD-9DC2-833BD5E9EE94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D77625-73F8-4112-8434-599440594F53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Vulnerability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7E64C-C24B-40E1-8281-356CCDA2D785}" type="parTrans" cxnId="{6172FE24-45F3-4BFF-B30B-0275D4AC655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853A6B-D827-488A-9D44-55F2DC931374}" type="sibTrans" cxnId="{6172FE24-45F3-4BFF-B30B-0275D4AC655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6BFDDD-AF2F-4365-BDFA-4A3FAE0F4021}" type="pres">
      <dgm:prSet presAssocID="{A11D6764-9B6A-4DDD-ABD2-6987762F7063}" presName="CompostProcess" presStyleCnt="0">
        <dgm:presLayoutVars>
          <dgm:dir/>
          <dgm:resizeHandles val="exact"/>
        </dgm:presLayoutVars>
      </dgm:prSet>
      <dgm:spPr/>
    </dgm:pt>
    <dgm:pt modelId="{B51A3605-96AA-47DF-8788-6DE80E8A69C7}" type="pres">
      <dgm:prSet presAssocID="{A11D6764-9B6A-4DDD-ABD2-6987762F7063}" presName="arrow" presStyleLbl="bgShp" presStyleIdx="0" presStyleCnt="1"/>
      <dgm:spPr>
        <a:gradFill flip="none" rotWithShape="1">
          <a:gsLst>
            <a:gs pos="0">
              <a:schemeClr val="bg1">
                <a:lumMod val="40000"/>
                <a:lumOff val="6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tx2"/>
            </a:gs>
          </a:gsLst>
          <a:lin ang="0" scaled="1"/>
          <a:tileRect/>
        </a:gradFill>
      </dgm:spPr>
    </dgm:pt>
    <dgm:pt modelId="{62851EB4-924C-4818-BFC2-CD489A38370F}" type="pres">
      <dgm:prSet presAssocID="{A11D6764-9B6A-4DDD-ABD2-6987762F7063}" presName="linearProcess" presStyleCnt="0"/>
      <dgm:spPr/>
    </dgm:pt>
    <dgm:pt modelId="{0C19BBB8-BBE9-425E-9674-869E45D4AC04}" type="pres">
      <dgm:prSet presAssocID="{C69CF7B5-F081-424F-BD84-AFB88AA2574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0F555-458F-44E6-906E-EDA6B53BE8B8}" type="pres">
      <dgm:prSet presAssocID="{A1536F70-82F2-4162-8A04-A5E6047D5DD7}" presName="sibTrans" presStyleCnt="0"/>
      <dgm:spPr/>
    </dgm:pt>
    <dgm:pt modelId="{ACA813D2-AB54-425A-838B-7D5718BBD862}" type="pres">
      <dgm:prSet presAssocID="{8B2B4FFD-ED1E-42BB-A3CE-DA2F5DD16DE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351553-8566-4E9A-88EF-E260208140E4}" type="pres">
      <dgm:prSet presAssocID="{9A701785-F535-4715-A7D9-3CF8A20FDAA7}" presName="sibTrans" presStyleCnt="0"/>
      <dgm:spPr/>
    </dgm:pt>
    <dgm:pt modelId="{F09F0BD4-2E61-4C51-9345-64337484FF3B}" type="pres">
      <dgm:prSet presAssocID="{FBD77625-73F8-4112-8434-599440594F53}" presName="textNode" presStyleLbl="node1" presStyleIdx="2" presStyleCnt="3" custLinFactNeighborX="6668" custLinFactNeighborY="-1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A0BC69-1B19-4E76-9043-3D9DA536FE67}" type="presOf" srcId="{A11D6764-9B6A-4DDD-ABD2-6987762F7063}" destId="{FB6BFDDD-AF2F-4365-BDFA-4A3FAE0F4021}" srcOrd="0" destOrd="0" presId="urn:microsoft.com/office/officeart/2005/8/layout/hProcess9"/>
    <dgm:cxn modelId="{E7ED4CC3-6E35-46DD-9DC2-833BD5E9EE94}" srcId="{A11D6764-9B6A-4DDD-ABD2-6987762F7063}" destId="{8B2B4FFD-ED1E-42BB-A3CE-DA2F5DD16DEC}" srcOrd="1" destOrd="0" parTransId="{A28D1386-2234-4EF2-ACF4-75509B29313A}" sibTransId="{9A701785-F535-4715-A7D9-3CF8A20FDAA7}"/>
    <dgm:cxn modelId="{0AD2D504-21A9-4F32-8616-20E9A8D74BE0}" type="presOf" srcId="{FBD77625-73F8-4112-8434-599440594F53}" destId="{F09F0BD4-2E61-4C51-9345-64337484FF3B}" srcOrd="0" destOrd="0" presId="urn:microsoft.com/office/officeart/2005/8/layout/hProcess9"/>
    <dgm:cxn modelId="{395A5901-9151-4CD6-960D-258E04F1FE54}" type="presOf" srcId="{8B2B4FFD-ED1E-42BB-A3CE-DA2F5DD16DEC}" destId="{ACA813D2-AB54-425A-838B-7D5718BBD862}" srcOrd="0" destOrd="0" presId="urn:microsoft.com/office/officeart/2005/8/layout/hProcess9"/>
    <dgm:cxn modelId="{BF2AA473-C606-4824-8DFA-F3D1512B3F40}" srcId="{A11D6764-9B6A-4DDD-ABD2-6987762F7063}" destId="{C69CF7B5-F081-424F-BD84-AFB88AA25749}" srcOrd="0" destOrd="0" parTransId="{918D3626-11F3-41B8-A528-337A4B75F3FA}" sibTransId="{A1536F70-82F2-4162-8A04-A5E6047D5DD7}"/>
    <dgm:cxn modelId="{6172FE24-45F3-4BFF-B30B-0275D4AC6556}" srcId="{A11D6764-9B6A-4DDD-ABD2-6987762F7063}" destId="{FBD77625-73F8-4112-8434-599440594F53}" srcOrd="2" destOrd="0" parTransId="{B2E7E64C-C24B-40E1-8281-356CCDA2D785}" sibTransId="{FD853A6B-D827-488A-9D44-55F2DC931374}"/>
    <dgm:cxn modelId="{0E17951D-6D0E-415F-A81F-8A0E55551B55}" type="presOf" srcId="{C69CF7B5-F081-424F-BD84-AFB88AA25749}" destId="{0C19BBB8-BBE9-425E-9674-869E45D4AC04}" srcOrd="0" destOrd="0" presId="urn:microsoft.com/office/officeart/2005/8/layout/hProcess9"/>
    <dgm:cxn modelId="{8364CFE2-0CDB-45CB-89FC-D7C6F6AC80F5}" type="presParOf" srcId="{FB6BFDDD-AF2F-4365-BDFA-4A3FAE0F4021}" destId="{B51A3605-96AA-47DF-8788-6DE80E8A69C7}" srcOrd="0" destOrd="0" presId="urn:microsoft.com/office/officeart/2005/8/layout/hProcess9"/>
    <dgm:cxn modelId="{57B7FAC8-4FD4-486F-A7A6-F2E922D80C50}" type="presParOf" srcId="{FB6BFDDD-AF2F-4365-BDFA-4A3FAE0F4021}" destId="{62851EB4-924C-4818-BFC2-CD489A38370F}" srcOrd="1" destOrd="0" presId="urn:microsoft.com/office/officeart/2005/8/layout/hProcess9"/>
    <dgm:cxn modelId="{D84B4BC4-38EB-4EF0-ADCB-1D468AAC8BE9}" type="presParOf" srcId="{62851EB4-924C-4818-BFC2-CD489A38370F}" destId="{0C19BBB8-BBE9-425E-9674-869E45D4AC04}" srcOrd="0" destOrd="0" presId="urn:microsoft.com/office/officeart/2005/8/layout/hProcess9"/>
    <dgm:cxn modelId="{5401F4E7-49FC-4E96-BBE1-A0D3BBE356EE}" type="presParOf" srcId="{62851EB4-924C-4818-BFC2-CD489A38370F}" destId="{1BA0F555-458F-44E6-906E-EDA6B53BE8B8}" srcOrd="1" destOrd="0" presId="urn:microsoft.com/office/officeart/2005/8/layout/hProcess9"/>
    <dgm:cxn modelId="{A4E64CFB-ED2D-4850-B8CE-BFBE48BEC4DE}" type="presParOf" srcId="{62851EB4-924C-4818-BFC2-CD489A38370F}" destId="{ACA813D2-AB54-425A-838B-7D5718BBD862}" srcOrd="2" destOrd="0" presId="urn:microsoft.com/office/officeart/2005/8/layout/hProcess9"/>
    <dgm:cxn modelId="{DE9C216F-682C-4789-BEC0-73CDC3552AE6}" type="presParOf" srcId="{62851EB4-924C-4818-BFC2-CD489A38370F}" destId="{82351553-8566-4E9A-88EF-E260208140E4}" srcOrd="3" destOrd="0" presId="urn:microsoft.com/office/officeart/2005/8/layout/hProcess9"/>
    <dgm:cxn modelId="{92FAC2E4-09AB-40DD-A7FB-2FB5E9503993}" type="presParOf" srcId="{62851EB4-924C-4818-BFC2-CD489A38370F}" destId="{F09F0BD4-2E61-4C51-9345-64337484FF3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702974-6A34-45DC-B4ED-0A8392725ECD}" type="doc">
      <dgm:prSet loTypeId="urn:microsoft.com/office/officeart/2005/8/layout/pyramid4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FA3CD8-3207-42A5-B194-7EFDD8D4DEA4}">
      <dgm:prSet phldrT="[Text]" custT="1"/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Mortality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38D4AE-EA12-43FA-B467-2829B417B86E}" type="parTrans" cxnId="{D0CAA4BD-3B52-4014-888C-E662DF2D2B5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C3ED97-64B7-404B-BB1B-429DA8C834FB}" type="sibTrans" cxnId="{D0CAA4BD-3B52-4014-888C-E662DF2D2B5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7A5E5-B3F8-4C66-858C-540C0002216D}">
      <dgm:prSet phldrT="[Text]" custT="1"/>
      <dgm:spPr/>
      <dgm:t>
        <a:bodyPr/>
        <a:lstStyle/>
        <a:p>
          <a:r>
            <a:rPr lang="en-US" sz="1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Displace-</a:t>
          </a:r>
          <a:r>
            <a:rPr lang="en-US" sz="1600" dirty="0" err="1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ment</a:t>
          </a:r>
          <a:endParaRPr lang="en-US" sz="16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9EA5ED-6BD0-4471-9DF5-4623A85D731A}" type="parTrans" cxnId="{5E35C976-FF1B-41CD-B765-A218D15C0FF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D8E967-1242-4D24-AF54-7D2537C63AC4}" type="sibTrans" cxnId="{5E35C976-FF1B-41CD-B765-A218D15C0FF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23CB96-AF56-43B8-925E-FE5BF101B387}">
      <dgm:prSet phldrT="[Text]" custT="1"/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Morbidity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750E41-2ECA-4D7F-B244-5C18D592D153}" type="parTrans" cxnId="{F6878169-24D4-4F69-A6D7-A8034BA2B9F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83DDE6-226E-4960-92BE-8A3FA4E5718D}" type="sibTrans" cxnId="{F6878169-24D4-4F69-A6D7-A8034BA2B9F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EDDC97-EED5-4117-956A-40523D41F997}">
      <dgm:prSet phldrT="[Text]" custT="1"/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Loss of livelihood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DBB1AC-23EA-41B9-AB2E-1902D46C49B2}" type="parTrans" cxnId="{E85BC2C2-A24D-45CA-AE26-9020DBF13067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543363-E1CC-4441-934B-38D107942BAA}" type="sibTrans" cxnId="{E85BC2C2-A24D-45CA-AE26-9020DBF13067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B66FC7-2A67-41F1-8F4F-AD4FE52CE06A}" type="pres">
      <dgm:prSet presAssocID="{06702974-6A34-45DC-B4ED-0A8392725ECD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726F1A-54B5-4FC1-9BFE-2EF9AF313C85}" type="pres">
      <dgm:prSet presAssocID="{06702974-6A34-45DC-B4ED-0A8392725ECD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346A69-D429-4EE5-948F-1BF9A804C297}" type="pres">
      <dgm:prSet presAssocID="{06702974-6A34-45DC-B4ED-0A8392725ECD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33289A-0B40-4832-A4E6-5098ED25E873}" type="pres">
      <dgm:prSet presAssocID="{06702974-6A34-45DC-B4ED-0A8392725ECD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6B7F5B-E5D5-4047-B400-A9DA80B71CD2}" type="pres">
      <dgm:prSet presAssocID="{06702974-6A34-45DC-B4ED-0A8392725ECD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A1D334-91EA-4DA8-9984-14F717173E96}" type="presOf" srcId="{FCFA3CD8-3207-42A5-B194-7EFDD8D4DEA4}" destId="{00726F1A-54B5-4FC1-9BFE-2EF9AF313C85}" srcOrd="0" destOrd="0" presId="urn:microsoft.com/office/officeart/2005/8/layout/pyramid4"/>
    <dgm:cxn modelId="{F6878169-24D4-4F69-A6D7-A8034BA2B9F1}" srcId="{06702974-6A34-45DC-B4ED-0A8392725ECD}" destId="{8B23CB96-AF56-43B8-925E-FE5BF101B387}" srcOrd="2" destOrd="0" parTransId="{11750E41-2ECA-4D7F-B244-5C18D592D153}" sibTransId="{4983DDE6-226E-4960-92BE-8A3FA4E5718D}"/>
    <dgm:cxn modelId="{7F428330-62B7-43D7-BBE7-491A280CF9D4}" type="presOf" srcId="{06702974-6A34-45DC-B4ED-0A8392725ECD}" destId="{86B66FC7-2A67-41F1-8F4F-AD4FE52CE06A}" srcOrd="0" destOrd="0" presId="urn:microsoft.com/office/officeart/2005/8/layout/pyramid4"/>
    <dgm:cxn modelId="{E85BC2C2-A24D-45CA-AE26-9020DBF13067}" srcId="{06702974-6A34-45DC-B4ED-0A8392725ECD}" destId="{90EDDC97-EED5-4117-956A-40523D41F997}" srcOrd="3" destOrd="0" parTransId="{0FDBB1AC-23EA-41B9-AB2E-1902D46C49B2}" sibTransId="{14543363-E1CC-4441-934B-38D107942BAA}"/>
    <dgm:cxn modelId="{5E60C490-6D4B-4719-A612-0E9F9007B883}" type="presOf" srcId="{61C7A5E5-B3F8-4C66-858C-540C0002216D}" destId="{62346A69-D429-4EE5-948F-1BF9A804C297}" srcOrd="0" destOrd="0" presId="urn:microsoft.com/office/officeart/2005/8/layout/pyramid4"/>
    <dgm:cxn modelId="{D0CAA4BD-3B52-4014-888C-E662DF2D2B50}" srcId="{06702974-6A34-45DC-B4ED-0A8392725ECD}" destId="{FCFA3CD8-3207-42A5-B194-7EFDD8D4DEA4}" srcOrd="0" destOrd="0" parTransId="{D338D4AE-EA12-43FA-B467-2829B417B86E}" sibTransId="{AAC3ED97-64B7-404B-BB1B-429DA8C834FB}"/>
    <dgm:cxn modelId="{0E92EA13-F62A-49C7-839B-54DD630E1C1B}" type="presOf" srcId="{90EDDC97-EED5-4117-956A-40523D41F997}" destId="{DD6B7F5B-E5D5-4047-B400-A9DA80B71CD2}" srcOrd="0" destOrd="0" presId="urn:microsoft.com/office/officeart/2005/8/layout/pyramid4"/>
    <dgm:cxn modelId="{5E35C976-FF1B-41CD-B765-A218D15C0FF9}" srcId="{06702974-6A34-45DC-B4ED-0A8392725ECD}" destId="{61C7A5E5-B3F8-4C66-858C-540C0002216D}" srcOrd="1" destOrd="0" parTransId="{4B9EA5ED-6BD0-4471-9DF5-4623A85D731A}" sibTransId="{29D8E967-1242-4D24-AF54-7D2537C63AC4}"/>
    <dgm:cxn modelId="{4ABFD591-A6BA-4172-91CD-E0CC20F52EC5}" type="presOf" srcId="{8B23CB96-AF56-43B8-925E-FE5BF101B387}" destId="{8833289A-0B40-4832-A4E6-5098ED25E873}" srcOrd="0" destOrd="0" presId="urn:microsoft.com/office/officeart/2005/8/layout/pyramid4"/>
    <dgm:cxn modelId="{8D9C561C-DDAC-4BDC-BB7A-FBDDF6065ECD}" type="presParOf" srcId="{86B66FC7-2A67-41F1-8F4F-AD4FE52CE06A}" destId="{00726F1A-54B5-4FC1-9BFE-2EF9AF313C85}" srcOrd="0" destOrd="0" presId="urn:microsoft.com/office/officeart/2005/8/layout/pyramid4"/>
    <dgm:cxn modelId="{33243152-53E6-4FDA-8ABF-6FCDF38E1D57}" type="presParOf" srcId="{86B66FC7-2A67-41F1-8F4F-AD4FE52CE06A}" destId="{62346A69-D429-4EE5-948F-1BF9A804C297}" srcOrd="1" destOrd="0" presId="urn:microsoft.com/office/officeart/2005/8/layout/pyramid4"/>
    <dgm:cxn modelId="{C7FA0CE9-0E70-4C66-8EDE-F13DE133C6D4}" type="presParOf" srcId="{86B66FC7-2A67-41F1-8F4F-AD4FE52CE06A}" destId="{8833289A-0B40-4832-A4E6-5098ED25E873}" srcOrd="2" destOrd="0" presId="urn:microsoft.com/office/officeart/2005/8/layout/pyramid4"/>
    <dgm:cxn modelId="{5F5248D2-A15D-4704-95AD-2C0DD2212922}" type="presParOf" srcId="{86B66FC7-2A67-41F1-8F4F-AD4FE52CE06A}" destId="{DD6B7F5B-E5D5-4047-B400-A9DA80B71CD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D850A-46CE-4893-B75B-9B2411DF9F88}">
      <dsp:nvSpPr>
        <dsp:cNvPr id="0" name=""/>
        <dsp:cNvSpPr/>
      </dsp:nvSpPr>
      <dsp:spPr>
        <a:xfrm>
          <a:off x="-1" y="698499"/>
          <a:ext cx="6197600" cy="38735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3EBEC-1762-45D4-88D6-78D9C97AE0D3}">
      <dsp:nvSpPr>
        <dsp:cNvPr id="0" name=""/>
        <dsp:cNvSpPr/>
      </dsp:nvSpPr>
      <dsp:spPr>
        <a:xfrm>
          <a:off x="787093" y="3022739"/>
          <a:ext cx="161137" cy="1611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AFE4E2-60C8-41FF-9335-0F78B82227BD}">
      <dsp:nvSpPr>
        <dsp:cNvPr id="0" name=""/>
        <dsp:cNvSpPr/>
      </dsp:nvSpPr>
      <dsp:spPr>
        <a:xfrm>
          <a:off x="694724" y="3352798"/>
          <a:ext cx="2719042" cy="111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83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Response</a:t>
          </a:r>
          <a:endParaRPr lang="en-US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4724" y="3352798"/>
        <a:ext cx="2719042" cy="1119441"/>
      </dsp:txXfrm>
    </dsp:sp>
    <dsp:sp modelId="{056F3FDA-9326-487F-B0FE-12E1B8F7749A}">
      <dsp:nvSpPr>
        <dsp:cNvPr id="0" name=""/>
        <dsp:cNvSpPr/>
      </dsp:nvSpPr>
      <dsp:spPr>
        <a:xfrm>
          <a:off x="2209443" y="1969922"/>
          <a:ext cx="291287" cy="291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D96AC-526F-4C46-BCB4-AD173F22EEEB}">
      <dsp:nvSpPr>
        <dsp:cNvPr id="0" name=""/>
        <dsp:cNvSpPr/>
      </dsp:nvSpPr>
      <dsp:spPr>
        <a:xfrm>
          <a:off x="1487427" y="2285995"/>
          <a:ext cx="2778240" cy="2107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7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Preparedness</a:t>
          </a:r>
          <a:endParaRPr lang="en-US" sz="24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87427" y="2285995"/>
        <a:ext cx="2778240" cy="2107184"/>
      </dsp:txXfrm>
    </dsp:sp>
    <dsp:sp modelId="{2F7C8BF0-8899-4162-BE7A-1CB4C653099D}">
      <dsp:nvSpPr>
        <dsp:cNvPr id="0" name=""/>
        <dsp:cNvSpPr/>
      </dsp:nvSpPr>
      <dsp:spPr>
        <a:xfrm>
          <a:off x="5051045" y="1215945"/>
          <a:ext cx="402844" cy="4028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3E8801-994E-42B4-B1EC-EE45B21DE506}">
      <dsp:nvSpPr>
        <dsp:cNvPr id="0" name=""/>
        <dsp:cNvSpPr/>
      </dsp:nvSpPr>
      <dsp:spPr>
        <a:xfrm>
          <a:off x="3532628" y="1618779"/>
          <a:ext cx="2664972" cy="2692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45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Risk Management</a:t>
          </a:r>
          <a:endParaRPr lang="en-US" sz="2400" b="1" kern="120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2628" y="1618779"/>
        <a:ext cx="2664972" cy="2692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05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2400" y="0"/>
            <a:ext cx="30305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B57-972F-40E6-97C3-E498733C5DFB}" type="datetimeFigureOut">
              <a:rPr lang="en-US" smtClean="0"/>
              <a:t>8/6/2014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08488"/>
            <a:ext cx="5594350" cy="4176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5388"/>
            <a:ext cx="30305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2400" y="8815388"/>
            <a:ext cx="30305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0D852-70B3-441F-96DA-4C1C4DD76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2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D852-70B3-441F-96DA-4C1C4DD76F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4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580" indent="-29060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2431" indent="-232486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7403" indent="-232486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2376" indent="-232486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7348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2321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7293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2265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E8DF952-A549-412A-8669-467150104E08}" type="slidenum">
              <a:rPr lang="en-US" smtClean="0">
                <a:latin typeface="Times New Roman" pitchFamily="18" charset="0"/>
              </a:rPr>
              <a:pPr/>
              <a:t>29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6642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580" indent="-29060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2431" indent="-232486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7403" indent="-232486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2376" indent="-232486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7348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2321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7293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2265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fld id="{9D9B3E5F-5035-4DC6-B7D8-1F487C7FB68F}" type="slidenum">
              <a:rPr lang="en-US" altLang="en-US">
                <a:solidFill>
                  <a:prstClr val="black"/>
                </a:solidFill>
                <a:latin typeface="Arial" charset="0"/>
              </a:rPr>
              <a:pPr>
                <a:defRPr/>
              </a:pPr>
              <a:t>30</a:t>
            </a:fld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88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41988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580" indent="-29060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2431" indent="-232486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7403" indent="-232486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2376" indent="-232486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7348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2321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7293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2265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AABC4CA7-0E71-4F2D-8367-B3FB7147A4B9}" type="datetime1">
              <a:rPr lang="en-US" smtClean="0">
                <a:latin typeface="Times New Roman" pitchFamily="18" charset="0"/>
              </a:rPr>
              <a:pPr/>
              <a:t>8/6/2014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419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580" indent="-29060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2431" indent="-232486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7403" indent="-232486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2376" indent="-232486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7348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2321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7293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2265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5787C8D-F325-4AE9-870C-DD665DA18FC8}" type="slidenum">
              <a:rPr lang="en-US" smtClean="0">
                <a:latin typeface="Times New Roman" pitchFamily="18" charset="0"/>
              </a:rPr>
              <a:pPr/>
              <a:t>11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30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580" indent="-29060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2431" indent="-232486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7403" indent="-232486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2376" indent="-232486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7348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2321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7293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2265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826263E-D83A-4ADA-9F07-83C271FD3B0F}" type="slidenum">
              <a:rPr lang="en-US" smtClean="0">
                <a:latin typeface="Times New Roman" pitchFamily="18" charset="0"/>
              </a:rPr>
              <a:pPr/>
              <a:t>15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82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580" indent="-29060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2431" indent="-232486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7403" indent="-232486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2376" indent="-232486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7348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2321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7293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2265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BB28781-F475-4337-B032-D8D3E3EE4F3D}" type="slidenum">
              <a:rPr lang="en-US" smtClean="0">
                <a:latin typeface="Times New Roman" pitchFamily="18" charset="0"/>
              </a:rPr>
              <a:pPr/>
              <a:t>18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0327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580" indent="-29060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2431" indent="-232486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7403" indent="-232486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2376" indent="-232486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7348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2321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7293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2265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3B2F46C-E82E-4F27-95F4-B60AB5FF419D}" type="slidenum">
              <a:rPr lang="en-US" smtClean="0">
                <a:latin typeface="Times New Roman" pitchFamily="18" charset="0"/>
              </a:rPr>
              <a:pPr/>
              <a:t>19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3209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D852-70B3-441F-96DA-4C1C4DD76F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43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580" indent="-29060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2431" indent="-232486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7403" indent="-232486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2376" indent="-232486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7348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2321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7293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2265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9357A26B-F3BC-4EFA-AAC7-A42B1CA26E7B}" type="slidenum">
              <a:rPr lang="en-US" altLang="en-US" smtClean="0">
                <a:latin typeface="Arial" charset="0"/>
              </a:rPr>
              <a:pPr/>
              <a:t>26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68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580" indent="-29060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2431" indent="-232486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7403" indent="-232486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2376" indent="-232486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7348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2321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7293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2265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70DF442-61F2-4272-A5B4-099DF37367E2}" type="slidenum">
              <a:rPr lang="en-US" altLang="en-US" smtClean="0">
                <a:latin typeface="Arial" charset="0"/>
              </a:rPr>
              <a:pPr/>
              <a:t>27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5580" indent="-29060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62431" indent="-232486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27403" indent="-232486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92376" indent="-232486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57348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22321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87293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52265" indent="-2324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8B2A6DC6-E7E0-4894-AAA8-3D944A6F1D06}" type="slidenum">
              <a:rPr lang="en-US" altLang="en-US" smtClean="0">
                <a:latin typeface="Arial" charset="0"/>
              </a:rPr>
              <a:pPr/>
              <a:t>28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9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0574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30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30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DF4AF-0275-42A7-8F14-8216E6D8E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39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4C775-94B4-4076-99AB-E336AEDE2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14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B5EE5-FA33-48D3-B4A1-38178CF5D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17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409A3-9AAA-4A89-8D7C-F884585F7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38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3AC4-CE3C-423B-B637-083DC9662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5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(Side-by-S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3657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029200" y="1600200"/>
            <a:ext cx="3657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91200"/>
            <a:ext cx="3657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029200" y="5791200"/>
            <a:ext cx="3657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 (side-by-side content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3657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029200" y="1600200"/>
            <a:ext cx="3657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91200"/>
            <a:ext cx="3657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029200" y="5791200"/>
            <a:ext cx="3657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6705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98" r:id="rId3"/>
    <p:sldLayoutId id="2147483697" r:id="rId4"/>
    <p:sldLayoutId id="2147483699" r:id="rId5"/>
    <p:sldLayoutId id="2147483693" r:id="rId6"/>
    <p:sldLayoutId id="2147483694" r:id="rId7"/>
    <p:sldLayoutId id="2147483686" r:id="rId8"/>
    <p:sldLayoutId id="2147483688" r:id="rId9"/>
    <p:sldLayoutId id="2147483689" r:id="rId10"/>
    <p:sldLayoutId id="2147483690" r:id="rId11"/>
    <p:sldLayoutId id="2147483701" r:id="rId12"/>
    <p:sldLayoutId id="2147483702" r:id="rId13"/>
    <p:sldLayoutId id="2147483704" r:id="rId14"/>
    <p:sldLayoutId id="2147483705" r:id="rId15"/>
    <p:sldLayoutId id="2147483706" r:id="rId16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11" Type="http://schemas.openxmlformats.org/officeDocument/2006/relationships/image" Target="../media/image2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5.emf"/><Relationship Id="rId4" Type="http://schemas.openxmlformats.org/officeDocument/2006/relationships/image" Target="../media/image22.emf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disasterdoc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Reducing the Risk of </a:t>
            </a:r>
            <a:br>
              <a:rPr 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Disaster-related Mortality</a:t>
            </a:r>
            <a:endParaRPr lang="en-US" sz="44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Mark Keim, MD, MBA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National Center for Environmental Health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Agency for Toxic Substances and Disease Registry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Logos of the United States Department of Health and Human Services the Centers for Disease Control and Prevention and the Agency for Toxic Substances and Disease Registry.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63000" y="6477000"/>
            <a:ext cx="190500" cy="190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47067" cy="4038599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</a:t>
            </a:r>
          </a:p>
          <a:p>
            <a:pPr lvl="1" eaLnBrk="1" hangingPunct="1">
              <a:defRPr/>
            </a:pP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systematic process of using administrative directives, organizations, and operational skills and capacities to implement strategies, policies and improved coping capacities in order to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lessen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adverse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impacts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hazards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possibility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disaster”.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47067" cy="3962399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assessment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avoidance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reduction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transfer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retention</a:t>
            </a: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237067" y="6524626"/>
            <a:ext cx="6629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</a:rPr>
              <a:t>UNISDR 2009, http://www.unisdr.org/eng/terminology/terminology-2009-eng.html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What is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Disaster Risk Management (DRM)?</a:t>
            </a:r>
          </a:p>
        </p:txBody>
      </p:sp>
    </p:spTree>
    <p:extLst>
      <p:ext uri="{BB962C8B-B14F-4D97-AF65-F5344CB8AC3E}">
        <p14:creationId xmlns:p14="http://schemas.microsoft.com/office/powerpoint/2010/main" val="16759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5867" y="5334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reduction vs. risk retention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220" name="Straight Connector 6"/>
          <p:cNvCxnSpPr>
            <a:cxnSpLocks noChangeShapeType="1"/>
          </p:cNvCxnSpPr>
          <p:nvPr/>
        </p:nvCxnSpPr>
        <p:spPr bwMode="auto">
          <a:xfrm>
            <a:off x="169333" y="4343400"/>
            <a:ext cx="8534400" cy="0"/>
          </a:xfrm>
          <a:prstGeom prst="line">
            <a:avLst/>
          </a:prstGeom>
          <a:noFill/>
          <a:ln w="9525" cmpd="dbl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69333" y="1371600"/>
            <a:ext cx="2099733" cy="1562100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Tahoma" pitchFamily="34" charset="0"/>
              </a:rPr>
              <a:t>Risk reduction measures are</a:t>
            </a:r>
          </a:p>
          <a:p>
            <a:pPr>
              <a:buClr>
                <a:srgbClr val="008000"/>
              </a:buClr>
              <a:buFont typeface="Symbol" pitchFamily="18" charset="2"/>
              <a:buChar char="·"/>
              <a:defRPr/>
            </a:pPr>
            <a:r>
              <a:rPr lang="en-US" sz="1200" b="1" dirty="0">
                <a:solidFill>
                  <a:srgbClr val="002060"/>
                </a:solidFill>
                <a:latin typeface="Tahoma" pitchFamily="34" charset="0"/>
              </a:rPr>
              <a:t>Delivered pre-impact</a:t>
            </a:r>
          </a:p>
          <a:p>
            <a:pPr>
              <a:buClr>
                <a:srgbClr val="008000"/>
              </a:buClr>
              <a:buFont typeface="Symbol" pitchFamily="18" charset="2"/>
              <a:buChar char="·"/>
              <a:defRPr/>
            </a:pPr>
            <a:r>
              <a:rPr lang="en-US" sz="1200" b="1" dirty="0">
                <a:solidFill>
                  <a:srgbClr val="002060"/>
                </a:solidFill>
                <a:latin typeface="Tahoma" pitchFamily="34" charset="0"/>
              </a:rPr>
              <a:t>Most cost-effective</a:t>
            </a:r>
          </a:p>
          <a:p>
            <a:pPr>
              <a:buClr>
                <a:srgbClr val="008000"/>
              </a:buClr>
              <a:buFont typeface="Symbol" pitchFamily="18" charset="2"/>
              <a:buChar char="·"/>
              <a:defRPr/>
            </a:pPr>
            <a:r>
              <a:rPr lang="en-US" sz="1200" b="1" dirty="0">
                <a:solidFill>
                  <a:srgbClr val="002060"/>
                </a:solidFill>
                <a:latin typeface="Tahoma" pitchFamily="34" charset="0"/>
              </a:rPr>
              <a:t>Community based</a:t>
            </a:r>
          </a:p>
          <a:p>
            <a:pPr>
              <a:buClr>
                <a:srgbClr val="008000"/>
              </a:buClr>
              <a:buFont typeface="Symbol" pitchFamily="18" charset="2"/>
              <a:buChar char="·"/>
              <a:defRPr/>
            </a:pPr>
            <a:r>
              <a:rPr lang="en-US" sz="1200" b="1" dirty="0">
                <a:solidFill>
                  <a:srgbClr val="002060"/>
                </a:solidFill>
                <a:latin typeface="Tahoma" pitchFamily="34" charset="0"/>
              </a:rPr>
              <a:t>Sustainable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807200" y="4800600"/>
            <a:ext cx="1964267" cy="167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Tahoma" pitchFamily="34" charset="0"/>
              </a:rPr>
              <a:t>Risk retention measures are</a:t>
            </a:r>
          </a:p>
          <a:p>
            <a:pPr>
              <a:buClr>
                <a:srgbClr val="FF0000"/>
              </a:buClr>
              <a:buFont typeface="Symbol" pitchFamily="18" charset="2"/>
              <a:buChar char="·"/>
              <a:defRPr/>
            </a:pPr>
            <a:r>
              <a:rPr lang="en-US" sz="1200" b="1" dirty="0">
                <a:solidFill>
                  <a:srgbClr val="002060"/>
                </a:solidFill>
                <a:latin typeface="Tahoma" pitchFamily="34" charset="0"/>
              </a:rPr>
              <a:t>Delivered post-impact</a:t>
            </a:r>
          </a:p>
          <a:p>
            <a:pPr>
              <a:buClr>
                <a:srgbClr val="FF0000"/>
              </a:buClr>
              <a:buFont typeface="Symbol" pitchFamily="18" charset="2"/>
              <a:buChar char="·"/>
              <a:defRPr/>
            </a:pPr>
            <a:r>
              <a:rPr lang="en-US" sz="1200" b="1" dirty="0">
                <a:solidFill>
                  <a:srgbClr val="002060"/>
                </a:solidFill>
                <a:latin typeface="Tahoma" pitchFamily="34" charset="0"/>
              </a:rPr>
              <a:t>Least cost-effective</a:t>
            </a:r>
            <a:endParaRPr lang="en-US" sz="1200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buClr>
                <a:srgbClr val="FF0000"/>
              </a:buClr>
              <a:buFont typeface="Symbol" pitchFamily="18" charset="2"/>
              <a:buChar char="·"/>
              <a:defRPr/>
            </a:pPr>
            <a:r>
              <a:rPr lang="en-US" sz="1200" b="1" dirty="0">
                <a:solidFill>
                  <a:srgbClr val="002060"/>
                </a:solidFill>
                <a:latin typeface="Tahoma" pitchFamily="34" charset="0"/>
              </a:rPr>
              <a:t>Nationally and internationally based</a:t>
            </a:r>
            <a:endParaRPr lang="en-US" sz="1200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buClr>
                <a:srgbClr val="FF0000"/>
              </a:buClr>
              <a:buFont typeface="Symbol" pitchFamily="18" charset="2"/>
              <a:buChar char="·"/>
              <a:defRPr/>
            </a:pPr>
            <a:r>
              <a:rPr lang="en-US" sz="1200" b="1" dirty="0">
                <a:solidFill>
                  <a:srgbClr val="002060"/>
                </a:solidFill>
                <a:latin typeface="Tahoma" pitchFamily="34" charset="0"/>
              </a:rPr>
              <a:t>Non-sustainable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9223" name="Text Box 17"/>
          <p:cNvSpPr txBox="1">
            <a:spLocks noChangeArrowheads="1"/>
          </p:cNvSpPr>
          <p:nvPr/>
        </p:nvSpPr>
        <p:spPr bwMode="auto">
          <a:xfrm>
            <a:off x="304800" y="3733800"/>
            <a:ext cx="1016000" cy="5334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400" dirty="0">
                <a:solidFill>
                  <a:srgbClr val="FFFF00"/>
                </a:solidFill>
                <a:latin typeface="Tahoma" pitchFamily="34" charset="0"/>
              </a:rPr>
              <a:t>Pre-impact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224" name="Text Box 18"/>
          <p:cNvSpPr txBox="1">
            <a:spLocks noChangeArrowheads="1"/>
          </p:cNvSpPr>
          <p:nvPr/>
        </p:nvSpPr>
        <p:spPr bwMode="auto">
          <a:xfrm>
            <a:off x="237067" y="4648200"/>
            <a:ext cx="1117600" cy="5334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400">
                <a:solidFill>
                  <a:srgbClr val="FFFF00"/>
                </a:solidFill>
                <a:latin typeface="Tahoma" pitchFamily="34" charset="0"/>
              </a:rPr>
              <a:t>Post -impact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25" name="Rectangle 12"/>
          <p:cNvSpPr>
            <a:spLocks noChangeArrowheads="1"/>
          </p:cNvSpPr>
          <p:nvPr/>
        </p:nvSpPr>
        <p:spPr bwMode="auto">
          <a:xfrm>
            <a:off x="304800" y="6507481"/>
            <a:ext cx="6934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</a:rPr>
              <a:t>From: Keim M. Building human resilience. Am J Prev Med 2008;35(5):508-516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4" y="1524000"/>
            <a:ext cx="8534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99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 Risk Reduction (DRR) for Health</a:t>
            </a:r>
            <a:endParaRPr lang="en-US" sz="3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0" dirty="0" smtClean="0"/>
              <a:t>What is DRR?</a:t>
            </a:r>
          </a:p>
          <a:p>
            <a:pPr lvl="1"/>
            <a:r>
              <a:rPr lang="en-US" sz="3200" dirty="0" smtClean="0"/>
              <a:t>Preventing disaster-related adverse health impact </a:t>
            </a:r>
            <a:r>
              <a:rPr lang="en-US" sz="3200" b="1" dirty="0" smtClean="0">
                <a:solidFill>
                  <a:srgbClr val="FFFF00"/>
                </a:solidFill>
              </a:rPr>
              <a:t>before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/>
              <a:t>it happens</a:t>
            </a:r>
          </a:p>
          <a:p>
            <a:pPr lvl="1"/>
            <a:r>
              <a:rPr lang="en-US" sz="3200" dirty="0" smtClean="0"/>
              <a:t>Deals with the </a:t>
            </a:r>
            <a:r>
              <a:rPr lang="en-US" sz="3200" b="1" dirty="0" smtClean="0">
                <a:solidFill>
                  <a:srgbClr val="FFFF00"/>
                </a:solidFill>
              </a:rPr>
              <a:t>root cause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343400" y="1600200"/>
            <a:ext cx="43434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DRR?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effective in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reducing costs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 spent in DRR saves $4-7 in response costs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effective in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reducing mortality</a:t>
            </a:r>
          </a:p>
          <a:p>
            <a:pPr lvl="2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&gt;90% of disaster deaths occur during impact phase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6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81" y="457200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Health-related disaster risk occurs as the result of </a:t>
            </a:r>
            <a:b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convergence of 4 key factors: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of a health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associated with the occurrence of 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or man-made danger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degree of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exposure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hazard sustained by the person (or 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population)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/>
                </a:solidFill>
              </a:rPr>
              <a:t>The degree of </a:t>
            </a:r>
            <a:r>
              <a:rPr lang="en-US" sz="2400" b="1" i="1" dirty="0">
                <a:solidFill>
                  <a:srgbClr val="FFFF00"/>
                </a:solidFill>
              </a:rPr>
              <a:t>vulnerability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2"/>
                </a:solidFill>
              </a:rPr>
              <a:t>of the person (or population) to that particular health hazard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/>
                </a:solidFill>
              </a:rPr>
              <a:t>The degree of </a:t>
            </a:r>
            <a:r>
              <a:rPr lang="en-US" sz="2400" b="1" i="1" dirty="0" smtClean="0">
                <a:solidFill>
                  <a:srgbClr val="FFFF00"/>
                </a:solidFill>
              </a:rPr>
              <a:t>capacity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chemeClr val="tx2"/>
                </a:solidFill>
              </a:rPr>
              <a:t>of the person (or population) in order to avoid or </a:t>
            </a:r>
            <a:r>
              <a:rPr lang="en-US" sz="2400" dirty="0" smtClean="0">
                <a:solidFill>
                  <a:schemeClr val="tx2"/>
                </a:solidFill>
              </a:rPr>
              <a:t>lessen </a:t>
            </a:r>
            <a:r>
              <a:rPr lang="en-US" sz="2400" dirty="0">
                <a:solidFill>
                  <a:schemeClr val="tx2"/>
                </a:solidFill>
              </a:rPr>
              <a:t>harm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32773" name="Rectangle 3"/>
          <p:cNvSpPr>
            <a:spLocks noChangeArrowheads="1"/>
          </p:cNvSpPr>
          <p:nvPr/>
        </p:nvSpPr>
        <p:spPr bwMode="auto">
          <a:xfrm>
            <a:off x="211138" y="6457950"/>
            <a:ext cx="8828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FFFF00"/>
                </a:solidFill>
                <a:cs typeface="Times New Roman" pitchFamily="18" charset="0"/>
              </a:rPr>
              <a:t>From: </a:t>
            </a:r>
            <a:r>
              <a:rPr lang="en-US" altLang="en-US" sz="1000">
                <a:solidFill>
                  <a:srgbClr val="FFFF00"/>
                </a:solidFill>
                <a:cs typeface="Times New Roman" pitchFamily="18" charset="0"/>
              </a:rPr>
              <a:t>Keim M. </a:t>
            </a:r>
            <a:r>
              <a:rPr lang="en-US" altLang="en-US" sz="1000" i="1">
                <a:solidFill>
                  <a:srgbClr val="FFFF00"/>
                </a:solidFill>
                <a:cs typeface="Times New Roman" pitchFamily="18" charset="0"/>
              </a:rPr>
              <a:t>Disaster Risk Management for Health.</a:t>
            </a:r>
            <a:r>
              <a:rPr lang="en-US" altLang="en-US" sz="1000">
                <a:solidFill>
                  <a:srgbClr val="FFFF00"/>
                </a:solidFill>
                <a:cs typeface="Times New Roman" pitchFamily="18" charset="0"/>
              </a:rPr>
              <a:t> In Ed., David S. </a:t>
            </a:r>
            <a:r>
              <a:rPr lang="en-US" altLang="en-US" sz="1000" i="1">
                <a:solidFill>
                  <a:srgbClr val="FFFF00"/>
                </a:solidFill>
                <a:cs typeface="Times New Roman" pitchFamily="18" charset="0"/>
              </a:rPr>
              <a:t>Textbook of</a:t>
            </a:r>
            <a:r>
              <a:rPr lang="en-US" altLang="en-US" sz="100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en-US" sz="1000" i="1">
                <a:solidFill>
                  <a:srgbClr val="FFFF00"/>
                </a:solidFill>
                <a:cs typeface="Times New Roman" pitchFamily="18" charset="0"/>
              </a:rPr>
              <a:t>Emergency Medicine.</a:t>
            </a:r>
            <a:r>
              <a:rPr lang="en-US" altLang="en-US" sz="1000">
                <a:solidFill>
                  <a:srgbClr val="FFFF00"/>
                </a:solidFill>
                <a:cs typeface="Times New Roman" pitchFamily="18" charset="0"/>
              </a:rPr>
              <a:t> Lippincott) New Dehli 2012</a:t>
            </a:r>
            <a:endParaRPr lang="en-US" altLang="en-US" sz="1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 affecting disaster risk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681355"/>
              </p:ext>
            </p:extLst>
          </p:nvPr>
        </p:nvGraphicFramePr>
        <p:xfrm>
          <a:off x="-152400" y="1600200"/>
          <a:ext cx="9601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288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>
          <a:xfrm>
            <a:off x="228600" y="1410971"/>
            <a:ext cx="4343400" cy="5140325"/>
          </a:xfrm>
        </p:spPr>
        <p:txBody>
          <a:bodyPr/>
          <a:lstStyle/>
          <a:p>
            <a:pPr>
              <a:defRPr/>
            </a:pPr>
            <a:r>
              <a:rPr lang="en-US" sz="2600" dirty="0" smtClean="0">
                <a:solidFill>
                  <a:schemeClr val="tx2"/>
                </a:solidFill>
              </a:rPr>
              <a:t>Definition of a </a:t>
            </a:r>
            <a:r>
              <a:rPr lang="en-US" sz="2600" dirty="0" smtClean="0">
                <a:solidFill>
                  <a:srgbClr val="FFFF00"/>
                </a:solidFill>
              </a:rPr>
              <a:t>hazard</a:t>
            </a:r>
          </a:p>
          <a:p>
            <a:pPr lvl="1"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“A dangerous phenomenon, substance, human activity or condition that may cause </a:t>
            </a:r>
            <a:r>
              <a:rPr lang="en-US" sz="2400" i="1" dirty="0" smtClean="0">
                <a:solidFill>
                  <a:srgbClr val="FFFF00"/>
                </a:solidFill>
              </a:rPr>
              <a:t>loss of life, injury or other health impacts, </a:t>
            </a:r>
            <a:r>
              <a:rPr lang="en-US" sz="2400" dirty="0" smtClean="0">
                <a:solidFill>
                  <a:schemeClr val="tx2"/>
                </a:solidFill>
              </a:rPr>
              <a:t>property damage, loss of livelihoods and services, social and economic disruption, or environmental damage”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2286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4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What is a hazard?</a:t>
            </a:r>
          </a:p>
        </p:txBody>
      </p:sp>
      <p:sp>
        <p:nvSpPr>
          <p:cNvPr id="16389" name="TextBox 10"/>
          <p:cNvSpPr txBox="1">
            <a:spLocks noChangeArrowheads="1"/>
          </p:cNvSpPr>
          <p:nvPr/>
        </p:nvSpPr>
        <p:spPr bwMode="auto">
          <a:xfrm>
            <a:off x="457200" y="6566536"/>
            <a:ext cx="6629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200">
                <a:solidFill>
                  <a:srgbClr val="FFFF00"/>
                </a:solidFill>
              </a:rPr>
              <a:t>UNISDR 2009, http://www.unisdr.org/eng/terminology/terminology-2009-eng.html</a:t>
            </a:r>
          </a:p>
        </p:txBody>
      </p:sp>
      <p:pic>
        <p:nvPicPr>
          <p:cNvPr id="16390" name="Picture 5" descr="Volcano Mt St Hel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6" y="1905000"/>
            <a:ext cx="3589867" cy="3079750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50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hazards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411" name="Object 2"/>
          <p:cNvGraphicFramePr>
            <a:graphicFrameLocks noChangeAspect="1"/>
          </p:cNvGraphicFramePr>
          <p:nvPr/>
        </p:nvGraphicFramePr>
        <p:xfrm>
          <a:off x="6477000" y="4038601"/>
          <a:ext cx="2209800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2" name="Clip" r:id="rId3" imgW="1352702" imgH="1352702" progId="">
                  <p:embed/>
                </p:oleObj>
              </mc:Choice>
              <mc:Fallback>
                <p:oleObj name="Clip" r:id="rId3" imgW="1352702" imgH="1352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038601"/>
                        <a:ext cx="2209800" cy="194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3"/>
          <p:cNvGraphicFramePr>
            <a:graphicFrameLocks noChangeAspect="1"/>
          </p:cNvGraphicFramePr>
          <p:nvPr/>
        </p:nvGraphicFramePr>
        <p:xfrm>
          <a:off x="5943600" y="2286001"/>
          <a:ext cx="2057400" cy="194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" name="Clip" r:id="rId5" imgW="1352702" imgH="1352702" progId="">
                  <p:embed/>
                </p:oleObj>
              </mc:Choice>
              <mc:Fallback>
                <p:oleObj name="Clip" r:id="rId5" imgW="1352702" imgH="1352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286001"/>
                        <a:ext cx="2057400" cy="194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57200" y="1828801"/>
            <a:ext cx="176812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2800" dirty="0">
                <a:solidFill>
                  <a:schemeClr val="tx2"/>
                </a:solidFill>
              </a:rPr>
              <a:t>Floods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477000" y="5943601"/>
            <a:ext cx="20263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800" dirty="0">
                <a:solidFill>
                  <a:schemeClr val="tx2"/>
                </a:solidFill>
              </a:rPr>
              <a:t>Tornadoes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81000" y="5715001"/>
            <a:ext cx="219992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2800" dirty="0">
                <a:solidFill>
                  <a:schemeClr val="tx2"/>
                </a:solidFill>
              </a:rPr>
              <a:t>Typhoons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019800" y="1752601"/>
            <a:ext cx="2430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2800">
                <a:solidFill>
                  <a:schemeClr val="tx2"/>
                </a:solidFill>
              </a:rPr>
              <a:t>Earthquakes</a:t>
            </a:r>
          </a:p>
        </p:txBody>
      </p:sp>
      <p:graphicFrame>
        <p:nvGraphicFramePr>
          <p:cNvPr id="17417" name="Object 4"/>
          <p:cNvGraphicFramePr>
            <a:graphicFrameLocks noChangeAspect="1"/>
          </p:cNvGraphicFramePr>
          <p:nvPr/>
        </p:nvGraphicFramePr>
        <p:xfrm>
          <a:off x="304800" y="3810000"/>
          <a:ext cx="2157589" cy="190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" name="Clip" r:id="rId7" imgW="1352702" imgH="1352702" progId="">
                  <p:embed/>
                </p:oleObj>
              </mc:Choice>
              <mc:Fallback>
                <p:oleObj name="Clip" r:id="rId7" imgW="1352702" imgH="1352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2157589" cy="190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8" name="Object 5"/>
          <p:cNvGraphicFramePr>
            <a:graphicFrameLocks noChangeAspect="1"/>
          </p:cNvGraphicFramePr>
          <p:nvPr/>
        </p:nvGraphicFramePr>
        <p:xfrm>
          <a:off x="1371600" y="2133600"/>
          <a:ext cx="2209800" cy="198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" name="Clip" r:id="rId9" imgW="1352702" imgH="1352702" progId="">
                  <p:embed/>
                </p:oleObj>
              </mc:Choice>
              <mc:Fallback>
                <p:oleObj name="Clip" r:id="rId9" imgW="1352702" imgH="1352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133600"/>
                        <a:ext cx="2209800" cy="198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9" name="Picture 12" descr="D:\Clients\FEMA\Russia\rad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676400"/>
            <a:ext cx="1301044" cy="1219200"/>
          </a:xfrm>
          <a:prstGeom prst="rect">
            <a:avLst/>
          </a:prstGeom>
          <a:solidFill>
            <a:srgbClr val="00FF00"/>
          </a:solidFill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7420" name="Rectangle 13"/>
          <p:cNvSpPr>
            <a:spLocks noChangeArrowheads="1"/>
          </p:cNvSpPr>
          <p:nvPr/>
        </p:nvSpPr>
        <p:spPr bwMode="auto">
          <a:xfrm>
            <a:off x="3581400" y="3048001"/>
            <a:ext cx="221403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Radiation</a:t>
            </a:r>
          </a:p>
        </p:txBody>
      </p:sp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3429000" y="5715001"/>
            <a:ext cx="212372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2800" dirty="0">
                <a:solidFill>
                  <a:schemeClr val="tx2"/>
                </a:solidFill>
              </a:rPr>
              <a:t>Outbreaks</a:t>
            </a:r>
          </a:p>
        </p:txBody>
      </p:sp>
      <p:graphicFrame>
        <p:nvGraphicFramePr>
          <p:cNvPr id="17422" name="Object 6"/>
          <p:cNvGraphicFramePr>
            <a:graphicFrameLocks noChangeAspect="1"/>
          </p:cNvGraphicFramePr>
          <p:nvPr/>
        </p:nvGraphicFramePr>
        <p:xfrm>
          <a:off x="3886200" y="4191000"/>
          <a:ext cx="13716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name="Bitmap Image" r:id="rId12" imgW="990738" imgH="1123810" progId="PBrush">
                  <p:embed/>
                </p:oleObj>
              </mc:Choice>
              <mc:Fallback>
                <p:oleObj name="Bitmap Image" r:id="rId12" imgW="990738" imgH="11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191000"/>
                        <a:ext cx="1371600" cy="13493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33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13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895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exposure?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1"/>
            <a:ext cx="4038600" cy="4987925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Exposure</a:t>
            </a:r>
          </a:p>
          <a:p>
            <a:pPr lvl="1"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“People, property, systems, or other elements </a:t>
            </a:r>
            <a:r>
              <a:rPr lang="en-US" sz="2400" dirty="0" smtClean="0">
                <a:solidFill>
                  <a:srgbClr val="FFFF00"/>
                </a:solidFill>
              </a:rPr>
              <a:t>present in hazard zones </a:t>
            </a:r>
            <a:r>
              <a:rPr lang="en-US" sz="2400" dirty="0" smtClean="0">
                <a:solidFill>
                  <a:schemeClr val="tx2"/>
                </a:solidFill>
              </a:rPr>
              <a:t>that are thereby subject to potential losses”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Example of exposure</a:t>
            </a:r>
          </a:p>
          <a:p>
            <a:pPr lvl="1"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Living in an area that floods</a:t>
            </a:r>
          </a:p>
          <a:p>
            <a:pPr lvl="1"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304800" y="6462713"/>
            <a:ext cx="6629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200" dirty="0">
                <a:solidFill>
                  <a:srgbClr val="FFFF00"/>
                </a:solidFill>
              </a:rPr>
              <a:t>UNISDR 2009, http://www.unisdr.org/eng/terminology/terminology-2009-eng.html</a:t>
            </a:r>
          </a:p>
        </p:txBody>
      </p:sp>
      <p:pic>
        <p:nvPicPr>
          <p:cNvPr id="24581" name="Picture 6" descr="http://lh6.ggpht.com/_coSKLupCj_g/SsQSWq7rHtI/AAAAAAAAHkg/jDD0E5XImGk/IMG_63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33" y="1600200"/>
            <a:ext cx="3657600" cy="3086100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51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4175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vulnerability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3962400" cy="5029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“The characteristics and circumstances of a community, system or asset that make it susceptible to the damaging effect of a hazard”  </a:t>
            </a:r>
            <a:r>
              <a:rPr lang="en-US" sz="1600" dirty="0">
                <a:solidFill>
                  <a:srgbClr val="FFFF00"/>
                </a:solidFill>
              </a:rPr>
              <a:t>UNISDR 2009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Or simply put…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Likely to incur physical </a:t>
            </a:r>
            <a:r>
              <a:rPr lang="en-US" sz="2400" dirty="0">
                <a:solidFill>
                  <a:srgbClr val="FFFF00"/>
                </a:solidFill>
              </a:rPr>
              <a:t>or emotional </a:t>
            </a:r>
            <a:r>
              <a:rPr lang="en-US" sz="2400" dirty="0" smtClean="0">
                <a:solidFill>
                  <a:srgbClr val="FFFF00"/>
                </a:solidFill>
              </a:rPr>
              <a:t>illness or injury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/>
          </a:p>
        </p:txBody>
      </p:sp>
      <p:pic>
        <p:nvPicPr>
          <p:cNvPr id="18436" name="Picture 4" descr="050118-N-9079D-0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524000"/>
            <a:ext cx="3266723" cy="4572617"/>
          </a:xfrm>
          <a:prstGeom prst="rect">
            <a:avLst/>
          </a:prstGeom>
          <a:noFill/>
          <a:ln w="31750" cmpd="dbl">
            <a:solidFill>
              <a:schemeClr val="tx2"/>
            </a:solidFill>
            <a:miter lim="800000"/>
            <a:headEnd/>
            <a:tailEnd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69334" y="6581776"/>
            <a:ext cx="6629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1200">
                <a:solidFill>
                  <a:srgbClr val="FFFF00"/>
                </a:solidFill>
              </a:rPr>
              <a:t>UNISDR 2009, http://www.unisdr.org/eng/terminology/terminology-2009-eng.html</a:t>
            </a:r>
          </a:p>
        </p:txBody>
      </p:sp>
    </p:spTree>
    <p:extLst>
      <p:ext uri="{BB962C8B-B14F-4D97-AF65-F5344CB8AC3E}">
        <p14:creationId xmlns:p14="http://schemas.microsoft.com/office/powerpoint/2010/main" val="56823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health vulnerability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038600" cy="28956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Certain populations are more vulnerable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disaster-related morbidity and mortality</a:t>
            </a:r>
          </a:p>
        </p:txBody>
      </p:sp>
      <p:pic>
        <p:nvPicPr>
          <p:cNvPr id="19460" name="Picture 4" descr="hiding 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1180"/>
            <a:ext cx="3395133" cy="4343400"/>
          </a:xfrm>
          <a:prstGeom prst="rect">
            <a:avLst/>
          </a:prstGeom>
          <a:noFill/>
          <a:ln w="31750" cmpd="dbl">
            <a:solidFill>
              <a:schemeClr val="tx2"/>
            </a:solidFill>
            <a:miter lim="800000"/>
            <a:headEnd/>
            <a:tailEnd/>
          </a:ln>
          <a:effectLst>
            <a:outerShdw blurRad="50800" dist="1270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51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80" y="381000"/>
            <a:ext cx="8229600" cy="579438"/>
          </a:xfrm>
        </p:spPr>
        <p:txBody>
          <a:bodyPr/>
          <a:lstStyle/>
          <a:p>
            <a:r>
              <a:rPr lang="en-US" dirty="0" smtClean="0"/>
              <a:t>A story of disaster risk reduction…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36683"/>
            <a:ext cx="3704480" cy="4587592"/>
          </a:xfrm>
          <a:prstGeom prst="rect">
            <a:avLst/>
          </a:prstGeom>
          <a:ln w="22225">
            <a:solidFill>
              <a:schemeClr val="tx2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953000" y="3370726"/>
            <a:ext cx="609600" cy="457202"/>
          </a:xfrm>
          <a:prstGeom prst="rightArrow">
            <a:avLst/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1920872"/>
            <a:ext cx="2590802" cy="3419213"/>
          </a:xfrm>
          <a:prstGeom prst="rect">
            <a:avLst/>
          </a:prstGeom>
          <a:ln w="25400">
            <a:solidFill>
              <a:schemeClr val="tx2"/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080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275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capacity?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Definition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lvl="1" indent="-342900" eaLnBrk="1" hangingPunct="1">
              <a:defRPr/>
            </a:pPr>
            <a:r>
              <a:rPr lang="en-US" dirty="0" smtClean="0">
                <a:solidFill>
                  <a:schemeClr val="tx2"/>
                </a:solidFill>
              </a:rPr>
              <a:t>“The </a:t>
            </a:r>
            <a:r>
              <a:rPr lang="en-US" dirty="0">
                <a:solidFill>
                  <a:schemeClr val="tx2"/>
                </a:solidFill>
              </a:rPr>
              <a:t>combination of all the strengths, attributes and </a:t>
            </a:r>
            <a:r>
              <a:rPr lang="en-US" dirty="0">
                <a:solidFill>
                  <a:srgbClr val="FFFF00"/>
                </a:solidFill>
              </a:rPr>
              <a:t>resources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available within a community, society or organization that can be used </a:t>
            </a:r>
            <a:r>
              <a:rPr lang="en-US" dirty="0">
                <a:solidFill>
                  <a:srgbClr val="FFFF00"/>
                </a:solidFill>
              </a:rPr>
              <a:t>to achieve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agreed </a:t>
            </a:r>
            <a:r>
              <a:rPr lang="en-US" dirty="0" smtClean="0">
                <a:solidFill>
                  <a:srgbClr val="FFFF00"/>
                </a:solidFill>
              </a:rPr>
              <a:t>goals</a:t>
            </a:r>
            <a:r>
              <a:rPr lang="en-US" dirty="0">
                <a:solidFill>
                  <a:schemeClr val="tx2"/>
                </a:solidFill>
              </a:rPr>
              <a:t>” ‡ </a:t>
            </a:r>
          </a:p>
          <a:p>
            <a:pPr eaLnBrk="1" hangingPunct="1">
              <a:defRPr/>
            </a:pPr>
            <a:endParaRPr lang="en-US" sz="1000" dirty="0" smtClean="0"/>
          </a:p>
          <a:p>
            <a:pPr eaLnBrk="1" hangingPunct="1">
              <a:defRPr/>
            </a:pPr>
            <a:r>
              <a:rPr lang="en-US" dirty="0" smtClean="0">
                <a:solidFill>
                  <a:schemeClr val="tx2"/>
                </a:solidFill>
              </a:rPr>
              <a:t>Also known as </a:t>
            </a:r>
            <a:r>
              <a:rPr lang="en-US" i="1" dirty="0" smtClean="0">
                <a:solidFill>
                  <a:srgbClr val="FFFF00"/>
                </a:solidFill>
              </a:rPr>
              <a:t>absorptive capacity </a:t>
            </a:r>
            <a:r>
              <a:rPr lang="en-US" baseline="30000" dirty="0" smtClean="0">
                <a:solidFill>
                  <a:schemeClr val="tx2"/>
                </a:solidFill>
              </a:rPr>
              <a:t>‡‡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954588" y="1600200"/>
            <a:ext cx="3654425" cy="1249363"/>
          </a:xfrm>
        </p:spPr>
        <p:txBody>
          <a:bodyPr/>
          <a:lstStyle/>
          <a:p>
            <a:pPr>
              <a:defRPr/>
            </a:pPr>
            <a:r>
              <a:rPr lang="en-US" b="0" dirty="0" smtClean="0">
                <a:solidFill>
                  <a:schemeClr val="tx2"/>
                </a:solidFill>
              </a:rPr>
              <a:t>What is the difference between </a:t>
            </a:r>
            <a:r>
              <a:rPr lang="en-US" b="0" dirty="0" smtClean="0">
                <a:solidFill>
                  <a:srgbClr val="FFFF00"/>
                </a:solidFill>
              </a:rPr>
              <a:t>capacity vs. capability?</a:t>
            </a:r>
            <a:endParaRPr lang="en-US" b="0" dirty="0">
              <a:solidFill>
                <a:srgbClr val="FFFF00"/>
              </a:solidFill>
            </a:endParaRPr>
          </a:p>
        </p:txBody>
      </p:sp>
      <p:sp>
        <p:nvSpPr>
          <p:cNvPr id="50182" name="TextBox 5"/>
          <p:cNvSpPr txBox="1">
            <a:spLocks noChangeArrowheads="1"/>
          </p:cNvSpPr>
          <p:nvPr/>
        </p:nvSpPr>
        <p:spPr bwMode="auto">
          <a:xfrm>
            <a:off x="76200" y="6057900"/>
            <a:ext cx="7010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aseline="30000">
                <a:solidFill>
                  <a:srgbClr val="FFFF00"/>
                </a:solidFill>
              </a:rPr>
              <a:t>‡  </a:t>
            </a:r>
            <a:r>
              <a:rPr lang="en-US" altLang="en-US" sz="1000">
                <a:solidFill>
                  <a:srgbClr val="FFFF00"/>
                </a:solidFill>
              </a:rPr>
              <a:t>UNISDR 2009, http://www.unisdr.org/eng/terminology/terminology-2009-eng.html</a:t>
            </a:r>
          </a:p>
        </p:txBody>
      </p:sp>
      <p:sp>
        <p:nvSpPr>
          <p:cNvPr id="50183" name="TextBox 1"/>
          <p:cNvSpPr txBox="1">
            <a:spLocks noChangeArrowheads="1"/>
          </p:cNvSpPr>
          <p:nvPr/>
        </p:nvSpPr>
        <p:spPr bwMode="auto">
          <a:xfrm>
            <a:off x="0" y="6350000"/>
            <a:ext cx="899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FFFF00"/>
                </a:solidFill>
              </a:rPr>
              <a:t>‡‡  Sundnes K, Birnbaum M, Birnbaum E, eds. Health Disaster Management Guidelines for Evaluation and Research in the Utstein Style. USA: Prehospital and  Disaster Medicine; 2003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581400"/>
            <a:ext cx="1476375" cy="192722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048000"/>
            <a:ext cx="1860550" cy="186055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67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Countering disaster risk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319274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509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13004" y="197358"/>
            <a:ext cx="8229600" cy="94564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dirty="0" smtClean="0"/>
              <a:t>  </a:t>
            </a:r>
            <a:r>
              <a:rPr lang="en-US" sz="4000" dirty="0" smtClean="0"/>
              <a:t>Causes                           Effects</a:t>
            </a:r>
            <a:endParaRPr lang="en-US" sz="4000" dirty="0"/>
          </a:p>
        </p:txBody>
      </p:sp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208673"/>
              </p:ext>
            </p:extLst>
          </p:nvPr>
        </p:nvGraphicFramePr>
        <p:xfrm>
          <a:off x="304800" y="1295400"/>
          <a:ext cx="4712208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5" name="Content Placeholder 24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77084935"/>
              </p:ext>
            </p:extLst>
          </p:nvPr>
        </p:nvGraphicFramePr>
        <p:xfrm>
          <a:off x="4724400" y="1156716"/>
          <a:ext cx="3980957" cy="4177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6" name="Right Arrow 25"/>
          <p:cNvSpPr/>
          <p:nvPr/>
        </p:nvSpPr>
        <p:spPr>
          <a:xfrm>
            <a:off x="4038600" y="564642"/>
            <a:ext cx="978408" cy="394716"/>
          </a:xfrm>
          <a:prstGeom prst="rightArrow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333500" y="54102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Mitigation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24400" y="54102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Preparedness, Response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Recovery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600754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/>
          <a:lstStyle/>
          <a:p>
            <a:r>
              <a:rPr lang="en-US" b="0" dirty="0" smtClean="0">
                <a:solidFill>
                  <a:srgbClr val="FFFF00"/>
                </a:solidFill>
              </a:rPr>
              <a:t>One DRR success story: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0" dirty="0" smtClean="0"/>
              <a:t>Tornado death rates are decreasing in the US</a:t>
            </a:r>
            <a:endParaRPr lang="en-US" b="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828800"/>
            <a:ext cx="4317137" cy="3238975"/>
          </a:xfrm>
          <a:ln w="19050">
            <a:solidFill>
              <a:srgbClr val="00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5029200" y="1828800"/>
            <a:ext cx="3657600" cy="3048000"/>
          </a:xfrm>
        </p:spPr>
        <p:txBody>
          <a:bodyPr/>
          <a:lstStyle/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Improved forecasting and early warning</a:t>
            </a:r>
          </a:p>
          <a:p>
            <a:pPr lvl="1"/>
            <a:r>
              <a:rPr lang="en-US" dirty="0" smtClean="0"/>
              <a:t>Improved communication</a:t>
            </a:r>
          </a:p>
          <a:p>
            <a:pPr lvl="1"/>
            <a:r>
              <a:rPr lang="en-US" dirty="0" smtClean="0"/>
              <a:t>Changes in construction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(Note …that it’s not  because of healthcare)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38200" y="5791200"/>
            <a:ext cx="3657600" cy="609600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dirty="0" smtClean="0">
                <a:solidFill>
                  <a:srgbClr val="FFFF00"/>
                </a:solidFill>
              </a:rPr>
              <a:t>Brooks H, </a:t>
            </a:r>
            <a:r>
              <a:rPr lang="en-US" dirty="0" err="1" smtClean="0">
                <a:solidFill>
                  <a:srgbClr val="FFFF00"/>
                </a:solidFill>
              </a:rPr>
              <a:t>Doswell</a:t>
            </a:r>
            <a:r>
              <a:rPr lang="en-US" dirty="0" smtClean="0">
                <a:solidFill>
                  <a:srgbClr val="FFFF00"/>
                </a:solidFill>
              </a:rPr>
              <a:t> C. Deaths in the May 1999 OK City Tornado from a Historical perspective. Weather and forecasting. 2002;17: 354-61 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02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/>
              <a:t>Long term trends in tornado death rates extrapolated to 2020</a:t>
            </a:r>
            <a:endParaRPr lang="en-US" sz="3200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Brooks H, </a:t>
            </a:r>
            <a:r>
              <a:rPr lang="en-US" dirty="0" err="1" smtClean="0"/>
              <a:t>Doswell</a:t>
            </a:r>
            <a:r>
              <a:rPr lang="en-US" dirty="0" smtClean="0"/>
              <a:t> C. Deaths in the May 1999 OK City Tornado from a Historical perspective. Weather and forecasting. 2002;17: 354-61 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7" y="1600199"/>
            <a:ext cx="61055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3505" y="4234934"/>
            <a:ext cx="185569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MOBILE HOMES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73505" y="2254624"/>
            <a:ext cx="2389095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PERMANENT HOMES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8555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4" y="304800"/>
            <a:ext cx="8380006" cy="617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237067" y="6596470"/>
            <a:ext cx="85154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1200" dirty="0">
                <a:solidFill>
                  <a:srgbClr val="FFFF00"/>
                </a:solidFill>
                <a:cs typeface="Times New Roman" pitchFamily="18" charset="0"/>
              </a:rPr>
              <a:t>From: Keim M. </a:t>
            </a:r>
            <a:r>
              <a:rPr lang="en-US" sz="1200" i="1" dirty="0">
                <a:solidFill>
                  <a:srgbClr val="FFFF00"/>
                </a:solidFill>
                <a:cs typeface="Times New Roman" pitchFamily="18" charset="0"/>
              </a:rPr>
              <a:t>Disaster Risk Management for Health.</a:t>
            </a:r>
            <a:r>
              <a:rPr lang="en-US" sz="1200" dirty="0">
                <a:solidFill>
                  <a:srgbClr val="FFFF00"/>
                </a:solidFill>
                <a:cs typeface="Times New Roman" pitchFamily="18" charset="0"/>
              </a:rPr>
              <a:t> In Ed., David S. </a:t>
            </a:r>
            <a:r>
              <a:rPr lang="en-US" sz="1200" i="1" dirty="0">
                <a:solidFill>
                  <a:srgbClr val="FFFF00"/>
                </a:solidFill>
                <a:cs typeface="Times New Roman" pitchFamily="18" charset="0"/>
              </a:rPr>
              <a:t>Textbook of</a:t>
            </a:r>
            <a:r>
              <a:rPr lang="en-US" sz="12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1200" i="1" dirty="0">
                <a:solidFill>
                  <a:srgbClr val="FFFF00"/>
                </a:solidFill>
                <a:cs typeface="Times New Roman" pitchFamily="18" charset="0"/>
              </a:rPr>
              <a:t>Emergency Medicine.</a:t>
            </a:r>
            <a:r>
              <a:rPr lang="en-US" sz="1200" dirty="0">
                <a:solidFill>
                  <a:srgbClr val="FFFF00"/>
                </a:solidFill>
                <a:cs typeface="Times New Roman" pitchFamily="18" charset="0"/>
              </a:rPr>
              <a:t> Lippincott) </a:t>
            </a:r>
            <a:r>
              <a:rPr lang="en-US" sz="1200" dirty="0" smtClean="0">
                <a:solidFill>
                  <a:srgbClr val="FFFF00"/>
                </a:solidFill>
                <a:cs typeface="Times New Roman" pitchFamily="18" charset="0"/>
              </a:rPr>
              <a:t>New Dehli 2012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58871" y="685798"/>
            <a:ext cx="3667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DRM Decision Algorithm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0425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520700" y="3048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How can we reduce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health risk for disasters?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46538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Disaster reduction occurs at the community level </a:t>
            </a:r>
            <a:r>
              <a:rPr lang="en-US" sz="2000" baseline="30000" dirty="0" smtClean="0">
                <a:solidFill>
                  <a:srgbClr val="FFFF00"/>
                </a:solidFill>
              </a:rPr>
              <a:t>8</a:t>
            </a:r>
            <a:endParaRPr lang="en-US" sz="2000" baseline="30000" dirty="0" smtClean="0"/>
          </a:p>
        </p:txBody>
      </p:sp>
      <p:sp>
        <p:nvSpPr>
          <p:cNvPr id="99334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40263" y="1600200"/>
            <a:ext cx="4503737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Community health sectors </a:t>
            </a:r>
            <a:r>
              <a:rPr lang="en-US" sz="2400" dirty="0" smtClean="0">
                <a:solidFill>
                  <a:schemeClr val="tx2"/>
                </a:solidFill>
              </a:rPr>
              <a:t>can play an active role in reducing disaster health risk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Reducing vulnerability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“Health people” </a:t>
            </a:r>
            <a:r>
              <a:rPr lang="en-US" sz="1800" baseline="30000" dirty="0" smtClean="0">
                <a:solidFill>
                  <a:srgbClr val="FFFF00"/>
                </a:solidFill>
              </a:rPr>
              <a:t>9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Reducing exposure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“Healthy homes” </a:t>
            </a:r>
            <a:r>
              <a:rPr lang="en-US" sz="1800" baseline="30000" dirty="0">
                <a:solidFill>
                  <a:srgbClr val="FFFF00"/>
                </a:solidFill>
              </a:rPr>
              <a:t>9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Increasing resilience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“Healthy communities”</a:t>
            </a:r>
            <a:r>
              <a:rPr lang="en-US" sz="1800" baseline="30000" dirty="0" smtClean="0">
                <a:solidFill>
                  <a:schemeClr val="tx2"/>
                </a:solidFill>
              </a:rPr>
              <a:t> </a:t>
            </a:r>
            <a:r>
              <a:rPr lang="en-US" sz="1800" baseline="30000" dirty="0">
                <a:solidFill>
                  <a:srgbClr val="FFFF00"/>
                </a:solidFill>
              </a:rPr>
              <a:t>9</a:t>
            </a:r>
          </a:p>
        </p:txBody>
      </p:sp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4330700" cy="3352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0" y="6400800"/>
            <a:ext cx="89154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rgbClr val="FFFF00"/>
                </a:solidFill>
              </a:rPr>
              <a:t>9  Srinivasan S, Creating healthy communities, healthy homes and healthy people. Am J Public Health 2003;93:1446-50.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0" y="6096000"/>
            <a:ext cx="891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 smtClean="0">
                <a:solidFill>
                  <a:srgbClr val="FFFF00"/>
                </a:solidFill>
              </a:rPr>
              <a:t>8   Schipper L, </a:t>
            </a:r>
            <a:r>
              <a:rPr lang="en-US" altLang="en-US" sz="1000" dirty="0" err="1" smtClean="0">
                <a:solidFill>
                  <a:srgbClr val="FFFF00"/>
                </a:solidFill>
              </a:rPr>
              <a:t>Pelling</a:t>
            </a:r>
            <a:r>
              <a:rPr lang="en-US" altLang="en-US" sz="1000" dirty="0" smtClean="0">
                <a:solidFill>
                  <a:srgbClr val="FFFF00"/>
                </a:solidFill>
              </a:rPr>
              <a:t> M 2006, Disaster risk, climate change and international development. </a:t>
            </a:r>
            <a:r>
              <a:rPr lang="en-US" altLang="en-US" sz="1000" i="1" dirty="0" smtClean="0">
                <a:solidFill>
                  <a:srgbClr val="FFFF00"/>
                </a:solidFill>
              </a:rPr>
              <a:t>Disasters</a:t>
            </a:r>
            <a:r>
              <a:rPr lang="en-US" altLang="en-US" sz="1000" dirty="0" smtClean="0">
                <a:solidFill>
                  <a:srgbClr val="FFFF00"/>
                </a:solidFill>
              </a:rPr>
              <a:t>, vol. 30, no. 1, pp. 19-38</a:t>
            </a:r>
            <a:r>
              <a:rPr lang="en-US" altLang="en-US" sz="1800" dirty="0" smtClean="0"/>
              <a:t>. 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407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Disaster risk reduction: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reducing exposures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2057400"/>
            <a:ext cx="4343400" cy="39766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Floodplain management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Forecasting and early warning 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Population protection measures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Building codes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Land use regulation 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/>
                </a:solidFill>
                <a:cs typeface="Times New Roman" pitchFamily="18" charset="0"/>
              </a:rPr>
              <a:t>urban planning and zoning 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tx2"/>
                </a:solidFill>
                <a:cs typeface="Times New Roman" pitchFamily="18" charset="0"/>
              </a:rPr>
              <a:t>sustainable development</a:t>
            </a:r>
          </a:p>
        </p:txBody>
      </p:sp>
      <p:pic>
        <p:nvPicPr>
          <p:cNvPr id="27652" name="Picture 7" descr="http://dogpile.com/clickserver/_iceUrlFlag=1?rawURL=http%3A%2F%2Fwww.osha.gov%2FSLTC%2Fetools%2Fevacuation%2Fimages%2Fevac_01.jpg&amp;0=&amp;1=0&amp;4=158.111.5.33&amp;5=158.111.5.33&amp;9=395fbd5774144dad823ff4200dc4ca01&amp;10=1&amp;11=info.dogpl&amp;13=search&amp;14=239125&amp;15=main-title&amp;17=2&amp;18=1&amp;19=0&amp;20=0&amp;21=2&amp;22=%2BwXztYq%2BrqY%3D&amp;23=0&amp;40=DyqccWILsSPhYPofCrGGhA%3D%3D&amp;_IceUrl=tru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978818"/>
            <a:ext cx="1814569" cy="2590801"/>
          </a:xfrm>
          <a:noFill/>
          <a:ln>
            <a:solidFill>
              <a:srgbClr val="000000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9" descr="http://dogpile.com/clickserver/_iceUrlFlag=1?rawURL=http%3A%2F%2Fmedia3.washingtonpost.com%2Fwp-srv%2Fphoto%2Fgallery%2F090407%2FGAL-09Apr07-1849%2Fmedia%2FPHO-09Apr07-157320.jpg&amp;0=&amp;1=0&amp;4=158.111.5.33&amp;5=158.111.5.33&amp;9=a420732cbbb946dc9657f4200dc4ca01&amp;10=1&amp;11=info.dogpl&amp;13=search&amp;14=239125&amp;15=main-title&amp;17=31&amp;18=16&amp;19=0&amp;20=0&amp;21=31&amp;22=SWzmW9NsHcE%3D&amp;23=0&amp;40=%2FNN2%2FMBz08qrbGS0RLKvHA%3D%3D&amp;_IceUrl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4572000"/>
            <a:ext cx="2209800" cy="1495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11" descr="http://dogpile.com/clickserver/_iceUrlFlag=1?rawURL=http%3A%2F%2Fwww.publish.csiro.au%2Fcovers%2F6110.jpg&amp;0=&amp;1=0&amp;4=158.111.5.33&amp;5=158.111.5.33&amp;9=da4839f993064f2baa52f4200dc4ca01&amp;10=1&amp;11=info.dogpl&amp;13=search&amp;14=239125&amp;15=main-title&amp;17=22&amp;18=11&amp;19=0&amp;20=0&amp;21=22&amp;22=BIRpHLc%2BBQk%3D&amp;23=0&amp;40=34Tjl%2FXu1cvhnKnDk3enyA%3D%3D&amp;_IceUrl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73941"/>
            <a:ext cx="1409700" cy="2128838"/>
          </a:xfrm>
          <a:prstGeom prst="rect">
            <a:avLst/>
          </a:prstGeom>
          <a:noFill/>
          <a:ln w="9525" cmpd="tri">
            <a:solidFill>
              <a:schemeClr val="tx1"/>
            </a:solidFill>
            <a:miter lim="800000"/>
            <a:headEnd/>
            <a:tailEnd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2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Disaster risk reduction: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reducing vulnerability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038600" cy="2667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Health promotion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Health care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Poverty reduction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Community planning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Public services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Community cohesion</a:t>
            </a: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28676" name="Picture 4" descr="http://www.jewishfederations.org/display_image.aspx?ID=226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4876800"/>
            <a:ext cx="2354263" cy="16002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11" descr="hiding ba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676400"/>
            <a:ext cx="1968500" cy="2832100"/>
          </a:xfrm>
          <a:prstGeom prst="rect">
            <a:avLst/>
          </a:prstGeom>
          <a:noFill/>
          <a:ln w="9525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7" descr="asthma-child_with_inha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4495800"/>
            <a:ext cx="2438400" cy="1838325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4" descr="pregnanc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1752600"/>
            <a:ext cx="1441450" cy="2182813"/>
          </a:xfrm>
          <a:prstGeom prst="rect">
            <a:avLst/>
          </a:prstGeom>
          <a:noFill/>
          <a:ln w="9525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10" descr="http://www.childpolicyintl.org/images/immigrantoldphot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4249738"/>
            <a:ext cx="1919287" cy="2332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6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960438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vulnerability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5" name="Picture 3" descr="VulnerabilityAssessment_MiamiF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772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0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655638"/>
          </a:xfrm>
        </p:spPr>
        <p:txBody>
          <a:bodyPr/>
          <a:lstStyle/>
          <a:p>
            <a:r>
              <a:rPr lang="en-US" sz="4000" b="0" dirty="0" smtClean="0">
                <a:solidFill>
                  <a:srgbClr val="FFC000"/>
                </a:solidFill>
              </a:rPr>
              <a:t>15 years later…</a:t>
            </a:r>
            <a:endParaRPr lang="en-US" sz="4000" b="0" dirty="0">
              <a:solidFill>
                <a:srgbClr val="FFC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302364" cy="4484062"/>
          </a:xfrm>
          <a:ln w="28575">
            <a:solidFill>
              <a:srgbClr val="00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657600" y="596416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December 1981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02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36563" y="2286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 risk reduction: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capacity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6"/>
          <p:cNvSpPr>
            <a:spLocks noGrp="1"/>
          </p:cNvSpPr>
          <p:nvPr>
            <p:ph sz="half" idx="1"/>
          </p:nvPr>
        </p:nvSpPr>
        <p:spPr>
          <a:xfrm>
            <a:off x="381000" y="1668463"/>
            <a:ext cx="4038600" cy="4953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build capacity by improving: 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Preparedness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</a:t>
            </a:r>
          </a:p>
          <a:p>
            <a:pPr lvl="1" eaLnBrk="1" hangingPunct="1">
              <a:defRPr/>
            </a:pPr>
            <a:endParaRPr lang="en-US" sz="1800" dirty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Societal actions that build emergency health capacity</a:t>
            </a:r>
          </a:p>
          <a:p>
            <a:pPr eaLnBrk="1" hangingPunct="1">
              <a:defRPr/>
            </a:pPr>
            <a:r>
              <a:rPr lang="en-US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health &amp; safety</a:t>
            </a:r>
          </a:p>
          <a:p>
            <a:pPr eaLnBrk="1" hangingPunct="1">
              <a:defRPr/>
            </a:pPr>
            <a:r>
              <a:rPr lang="en-US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Healthcare</a:t>
            </a:r>
          </a:p>
          <a:p>
            <a:pPr eaLnBrk="1" hangingPunct="1">
              <a:defRPr/>
            </a:pPr>
            <a:r>
              <a:rPr lang="en-US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</a:p>
          <a:p>
            <a:pPr eaLnBrk="1" hangingPunct="1">
              <a:defRPr/>
            </a:pPr>
            <a:r>
              <a:rPr lang="en-US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Poverty reduction</a:t>
            </a:r>
          </a:p>
          <a:p>
            <a:pPr eaLnBrk="1" hangingPunct="1">
              <a:defRPr/>
            </a:pPr>
            <a:endParaRPr lang="en-US" sz="2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09800"/>
            <a:ext cx="3007820" cy="188459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59" y="4495800"/>
            <a:ext cx="2187561" cy="1524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09800"/>
            <a:ext cx="1627312" cy="3810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72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1215" y="457200"/>
            <a:ext cx="8229600" cy="7874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risk, vulnerability and capacity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8750" y="5588374"/>
            <a:ext cx="2590800" cy="3698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</a:rPr>
              <a:t>DOSE</a:t>
            </a:r>
            <a:r>
              <a:rPr lang="en-US" b="1" dirty="0" smtClean="0">
                <a:solidFill>
                  <a:srgbClr val="003B76"/>
                </a:solidFill>
              </a:rPr>
              <a:t> </a:t>
            </a:r>
            <a:endParaRPr lang="en-US" b="1" dirty="0">
              <a:solidFill>
                <a:srgbClr val="003B76"/>
              </a:solidFill>
            </a:endParaRPr>
          </a:p>
        </p:txBody>
      </p:sp>
      <p:sp>
        <p:nvSpPr>
          <p:cNvPr id="58372" name="Up Arrow 8"/>
          <p:cNvSpPr>
            <a:spLocks noChangeArrowheads="1"/>
          </p:cNvSpPr>
          <p:nvPr/>
        </p:nvSpPr>
        <p:spPr bwMode="auto">
          <a:xfrm>
            <a:off x="5289550" y="2438400"/>
            <a:ext cx="241300" cy="488950"/>
          </a:xfrm>
          <a:prstGeom prst="upArrow">
            <a:avLst>
              <a:gd name="adj1" fmla="val 50000"/>
              <a:gd name="adj2" fmla="val 5018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8373" name="Right Arrow 9"/>
          <p:cNvSpPr>
            <a:spLocks noChangeArrowheads="1"/>
          </p:cNvSpPr>
          <p:nvPr/>
        </p:nvSpPr>
        <p:spPr bwMode="auto">
          <a:xfrm>
            <a:off x="4381500" y="5591175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9050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124200"/>
            <a:ext cx="381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b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5" name="Up Arrow 12"/>
          <p:cNvSpPr>
            <a:spLocks noChangeArrowheads="1"/>
          </p:cNvSpPr>
          <p:nvPr/>
        </p:nvSpPr>
        <p:spPr bwMode="auto">
          <a:xfrm>
            <a:off x="533400" y="3124200"/>
            <a:ext cx="2286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00"/>
              </a:solidFill>
            </a:endParaRPr>
          </a:p>
        </p:txBody>
      </p:sp>
      <p:pic>
        <p:nvPicPr>
          <p:cNvPr id="583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419225"/>
            <a:ext cx="5180012" cy="376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214688"/>
            <a:ext cx="1368425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8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0"/>
            <a:ext cx="27066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8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19775"/>
            <a:ext cx="2570162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6201" y="2788444"/>
            <a:ext cx="685334" cy="1752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1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6"/>
          <p:cNvCxnSpPr>
            <a:cxnSpLocks noChangeShapeType="1"/>
          </p:cNvCxnSpPr>
          <p:nvPr/>
        </p:nvCxnSpPr>
        <p:spPr bwMode="auto">
          <a:xfrm>
            <a:off x="3886201" y="4267200"/>
            <a:ext cx="687199" cy="0"/>
          </a:xfrm>
          <a:prstGeom prst="straightConnector1">
            <a:avLst/>
          </a:prstGeom>
          <a:noFill/>
          <a:ln w="25400" cmpd="thinThick" algn="ctr">
            <a:solidFill>
              <a:srgbClr val="0099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/>
        </p:nvSpPr>
        <p:spPr>
          <a:xfrm>
            <a:off x="2438400" y="3505200"/>
            <a:ext cx="260350" cy="6096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  <a:alpha val="27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6"/>
          <p:cNvCxnSpPr>
            <a:cxnSpLocks noChangeShapeType="1"/>
          </p:cNvCxnSpPr>
          <p:nvPr/>
        </p:nvCxnSpPr>
        <p:spPr bwMode="auto">
          <a:xfrm>
            <a:off x="2568575" y="3536576"/>
            <a:ext cx="0" cy="609600"/>
          </a:xfrm>
          <a:prstGeom prst="straightConnector1">
            <a:avLst/>
          </a:prstGeom>
          <a:noFill/>
          <a:ln w="25400" algn="ctr">
            <a:solidFill>
              <a:srgbClr val="FF99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412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National Center for Environmental Health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0" y="6446520"/>
            <a:ext cx="5105400" cy="228600"/>
          </a:xfrm>
        </p:spPr>
        <p:txBody>
          <a:bodyPr/>
          <a:lstStyle/>
          <a:p>
            <a:r>
              <a:rPr lang="en-US" dirty="0" smtClean="0"/>
              <a:t>Agency for Toxic Substances and Disease Registry</a:t>
            </a:r>
          </a:p>
        </p:txBody>
      </p:sp>
      <p:pic>
        <p:nvPicPr>
          <p:cNvPr id="8" name="Picture 7" descr="Logos of the United States Department of Health and Human Services the Centers for Disease Control and Prevention and the Agency for Toxic Substances and Disease Registry.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3000" y="6477000"/>
            <a:ext cx="190500" cy="1905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8780" y="2514600"/>
            <a:ext cx="8371114" cy="37338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         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b="0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mjk9@cdc.gov </a:t>
            </a:r>
          </a:p>
          <a:p>
            <a:pPr algn="l"/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LinkedIn.com: 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b="0" dirty="0" smtClean="0">
                <a:solidFill>
                  <a:schemeClr val="bg1"/>
                </a:solidFill>
                <a:hlinkClick r:id="rId3" tooltip="View public profile"/>
              </a:rPr>
              <a:t>www.linkedin.com/in/disasterdoc</a:t>
            </a:r>
            <a:r>
              <a:rPr lang="en-US" sz="3200" b="0" dirty="0">
                <a:solidFill>
                  <a:schemeClr val="bg1"/>
                </a:solidFill>
                <a:hlinkClick r:id="rId3" tooltip="View public profile"/>
              </a:rPr>
              <a:t>/</a:t>
            </a:r>
            <a:endParaRPr lang="en-US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bg1"/>
                </a:solidFill>
              </a:rPr>
              <a:t>Disaster Risk Reduction for Health </a:t>
            </a:r>
          </a:p>
          <a:p>
            <a:pPr algn="l"/>
            <a:r>
              <a:rPr lang="en-US" b="0" dirty="0" smtClean="0">
                <a:solidFill>
                  <a:schemeClr val="bg1"/>
                </a:solidFill>
              </a:rPr>
              <a:t>     	Discussion Group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88831"/>
            <a:ext cx="1538703" cy="114470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0995"/>
            <a:ext cx="1538703" cy="115254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93313"/>
            <a:ext cx="2171700" cy="213912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39825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1982 Memorial Day holiday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8" y="1447800"/>
            <a:ext cx="2688200" cy="1939030"/>
          </a:xfrm>
          <a:ln w="25400">
            <a:solidFill>
              <a:srgbClr val="00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62200"/>
            <a:ext cx="4046537" cy="3827063"/>
          </a:xfrm>
          <a:ln w="22225">
            <a:solidFill>
              <a:schemeClr val="tx2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664294"/>
            <a:ext cx="2700373" cy="250790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295401"/>
            <a:ext cx="992900" cy="838200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40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Evacuation path</a:t>
            </a:r>
            <a:endParaRPr lang="en-US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229600" cy="4724400"/>
          </a:xfrm>
        </p:spPr>
      </p:pic>
      <p:sp>
        <p:nvSpPr>
          <p:cNvPr id="9" name="Explosion 2 8"/>
          <p:cNvSpPr/>
          <p:nvPr/>
        </p:nvSpPr>
        <p:spPr>
          <a:xfrm>
            <a:off x="5623112" y="3733800"/>
            <a:ext cx="152400" cy="1524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-Up Arrow 14"/>
          <p:cNvSpPr/>
          <p:nvPr/>
        </p:nvSpPr>
        <p:spPr>
          <a:xfrm>
            <a:off x="5801286" y="1600200"/>
            <a:ext cx="370914" cy="2286000"/>
          </a:xfrm>
          <a:prstGeom prst="bentUpArrow">
            <a:avLst>
              <a:gd name="adj1" fmla="val 3431"/>
              <a:gd name="adj2" fmla="val 18137"/>
              <a:gd name="adj3" fmla="val 25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5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754" y="381000"/>
            <a:ext cx="8229600" cy="731838"/>
          </a:xfrm>
        </p:spPr>
        <p:txBody>
          <a:bodyPr/>
          <a:lstStyle/>
          <a:p>
            <a:r>
              <a:rPr lang="en-US" b="0" dirty="0" smtClean="0">
                <a:solidFill>
                  <a:srgbClr val="FFC000"/>
                </a:solidFill>
              </a:rPr>
              <a:t>All deaths occurred during the impact phase</a:t>
            </a:r>
            <a:endParaRPr lang="en-US" b="0" dirty="0">
              <a:solidFill>
                <a:srgbClr val="FFC000"/>
              </a:solidFill>
            </a:endParaRPr>
          </a:p>
        </p:txBody>
      </p:sp>
      <p:pic>
        <p:nvPicPr>
          <p:cNvPr id="6149" name="Picture 5" descr="\\cdc.gov\private\L151\mjk9\IMAGES-Main\TORNAD~1\Marion tornado_Af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44" y="1371600"/>
            <a:ext cx="6074855" cy="471120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21765" y="6101372"/>
            <a:ext cx="134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May 1982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89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86" y="304800"/>
            <a:ext cx="8229600" cy="685800"/>
          </a:xfrm>
        </p:spPr>
        <p:txBody>
          <a:bodyPr/>
          <a:lstStyle/>
          <a:p>
            <a:r>
              <a:rPr lang="en-US" b="0" dirty="0" smtClean="0">
                <a:solidFill>
                  <a:srgbClr val="FFC000"/>
                </a:solidFill>
              </a:rPr>
              <a:t>61% of injuries occurred during recovery phase</a:t>
            </a:r>
            <a:endParaRPr lang="en-US" b="0" dirty="0">
              <a:solidFill>
                <a:srgbClr val="FFC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5715000"/>
            <a:ext cx="8534400" cy="609600"/>
          </a:xfrm>
        </p:spPr>
        <p:txBody>
          <a:bodyPr/>
          <a:lstStyle/>
          <a:p>
            <a:pPr marL="0"/>
            <a:r>
              <a:rPr lang="en-US" dirty="0" err="1">
                <a:solidFill>
                  <a:srgbClr val="FFFF00"/>
                </a:solidFill>
              </a:rPr>
              <a:t>Duclos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PJ, </a:t>
            </a:r>
            <a:r>
              <a:rPr lang="en-US" dirty="0" err="1">
                <a:solidFill>
                  <a:srgbClr val="FFFF00"/>
                </a:solidFill>
              </a:rPr>
              <a:t>Ing</a:t>
            </a:r>
            <a:r>
              <a:rPr lang="en-US" dirty="0">
                <a:solidFill>
                  <a:srgbClr val="FFFF00"/>
                </a:solidFill>
              </a:rPr>
              <a:t> RT</a:t>
            </a:r>
            <a:r>
              <a:rPr lang="en-US" dirty="0" smtClean="0">
                <a:solidFill>
                  <a:srgbClr val="FFFF00"/>
                </a:solidFill>
              </a:rPr>
              <a:t>. Injuries </a:t>
            </a:r>
            <a:r>
              <a:rPr lang="en-US" dirty="0">
                <a:solidFill>
                  <a:srgbClr val="FFFF00"/>
                </a:solidFill>
              </a:rPr>
              <a:t>and risk factors for injuries from the 29 May 1982 tornado, Marion, Illinois. </a:t>
            </a:r>
            <a:r>
              <a:rPr lang="en-US" dirty="0" err="1">
                <a:solidFill>
                  <a:srgbClr val="FFFF00"/>
                </a:solidFill>
              </a:rPr>
              <a:t>Int</a:t>
            </a:r>
            <a:r>
              <a:rPr lang="en-US" dirty="0">
                <a:solidFill>
                  <a:srgbClr val="FFFF00"/>
                </a:solidFill>
              </a:rPr>
              <a:t> J </a:t>
            </a:r>
            <a:r>
              <a:rPr lang="en-US" dirty="0" err="1">
                <a:solidFill>
                  <a:srgbClr val="FFFF00"/>
                </a:solidFill>
              </a:rPr>
              <a:t>Epidemiol</a:t>
            </a:r>
            <a:r>
              <a:rPr lang="en-US" dirty="0">
                <a:solidFill>
                  <a:srgbClr val="FFFF00"/>
                </a:solidFill>
              </a:rPr>
              <a:t>. 1989 Mar;18(1):213-9.</a:t>
            </a:r>
          </a:p>
        </p:txBody>
      </p:sp>
      <p:pic>
        <p:nvPicPr>
          <p:cNvPr id="7170" name="Picture 2" descr="\\cdc.gov\private\L151\mjk9\IMAGES-Main\TORNAD~1\Marion tornado_street 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72" y="1371600"/>
            <a:ext cx="5953428" cy="4197756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21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46037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 smtClean="0">
                <a:solidFill>
                  <a:srgbClr val="FFC000"/>
                </a:solidFill>
                <a:ea typeface="黑体" pitchFamily="2" charset="-122"/>
              </a:rPr>
              <a:t>An evolution in approaches</a:t>
            </a:r>
            <a:r>
              <a:rPr lang="en-US" altLang="zh-CN" dirty="0" smtClean="0">
                <a:solidFill>
                  <a:srgbClr val="FFFF00"/>
                </a:solidFill>
                <a:ea typeface="黑体" pitchFamily="2" charset="-122"/>
              </a:rPr>
              <a:t/>
            </a:r>
            <a:br>
              <a:rPr lang="en-US" altLang="zh-CN" dirty="0" smtClean="0">
                <a:solidFill>
                  <a:srgbClr val="FFFF00"/>
                </a:solidFill>
                <a:ea typeface="黑体" pitchFamily="2" charset="-122"/>
              </a:rPr>
            </a:br>
            <a:endParaRPr lang="en-US" altLang="zh-CN" dirty="0" smtClean="0">
              <a:solidFill>
                <a:srgbClr val="FFFF00"/>
              </a:solidFill>
              <a:ea typeface="黑体" pitchFamily="2" charset="-122"/>
            </a:endParaRPr>
          </a:p>
        </p:txBody>
      </p:sp>
      <p:sp>
        <p:nvSpPr>
          <p:cNvPr id="31334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600201"/>
            <a:ext cx="4047067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altLang="zh-CN" dirty="0" smtClean="0">
              <a:latin typeface="Arial" charset="0"/>
              <a:ea typeface="黑体" pitchFamily="2" charset="-12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zh-CN" altLang="en-US" sz="2400" b="1" dirty="0" smtClean="0">
                <a:latin typeface="Arial" charset="0"/>
                <a:ea typeface="黑体" pitchFamily="2" charset="-122"/>
              </a:rPr>
              <a:t>  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400" b="1" dirty="0" smtClean="0">
              <a:latin typeface="Arial" charset="0"/>
              <a:ea typeface="黑体" pitchFamily="2" charset="-122"/>
            </a:endParaRPr>
          </a:p>
        </p:txBody>
      </p:sp>
      <p:pic>
        <p:nvPicPr>
          <p:cNvPr id="5130" name="Picture 10" descr="http://books.google.com/books?id=e1lr3gQiO8gC&amp;printsec=frontcover&amp;img=1&amp;zoom=1&amp;edge=cur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1143000"/>
            <a:ext cx="1309511" cy="2209800"/>
          </a:xfrm>
          <a:prstGeom prst="rect">
            <a:avLst/>
          </a:prstGeom>
          <a:noFill/>
          <a:ln w="317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21" name="AutoShape 12" descr="data:image/jpg;base64,/9j/4AAQSkZJRgABAQAAAQABAAD/2wCEAAkGBhQSEBUUEBQUFBQVFBQUFBQUFBQUFBQUFBQVFRQUFBQXHCYeFxkkGRQUHy8gJCcpLCwsFR4xNTAqNSYrLCkBCQoKDQwOFA8PFCkYFBgqLSopKTE1KTUqKTU1KyopLTUpLC0sNS0qKTUpLC4pKSksNSkpKSoqKSkpLCkpNSkpKf/AABEIAL4BCgMBIgACEQEDEQH/xAAbAAACAwEBAQAAAAAAAAAAAAAAAQIDBAUGB//EADwQAAEDAgMGAwUGBQQDAAAAAAEAAhEDIQQSMQUTQVFhkXGBoQYUIlKxFTLB0eHwQmKCkvEWM1NyI7LS/8QAGgEBAQADAQEAAAAAAAAAAAAAAAECAwQFBv/EACkRAQACAgEDAgQHAAAAAAAAAAABAgMRIQQxURJBEyJC8AUUFTJxkcH/2gAMAwEAAhEDEQA/AJQiE01URhEKSEEYRClCIQRhEKcIhBGE4UoRCCMIhShEIEAiFKEIIwiFKEQgjCcIQgISITTQRhEKUIhBCEKUIhBGEoU4ShBGEQpQlCCMIhShEIIQiFKEIIQkpQkgsQkmgE0k0AmkmgEIQgaEIQCEIQCaSEDSKEFAkJoQIBNCEDSQhAIQhAJJpIBCEkAhEoQJJNJAQkmhFKU5UUBETlEqKERKU5UUIJSmooRUpRKihBKUpSQgcpyooQSlEqKEEkSkhA5TlRQgcolJEoHKUpSiUQ5SlCSKaEkIBMFJKUEoUU8yjKKaEpQgEITRiEIRKBoSlOUAmlKEU0JJoEmiE0CQhCAQhCAQhV1KAPF3k4hBYhV0KIZwLv8As5x/FV4hlRx+F2Qcg1p+qDQkhhhtwXHmXAegasmWt81Lwyv+ub8ERrSDtbG3Y+HNYnOxHKied3gx2WKp7QVPulgaLw+HR4iTfTkpMxHdnWlrTqsbl20i6NVw6W0wfv1j5U3NHcX7rp08PxDyeoDL+eUqRatu07ZXxXp++swv3nK6JPJR3HMuP9RH0hHu7eQPjf6rJrM1ANSB5hG9HPtf6JtYBoAPAQmUEXPtJ0XDrbTc58Ne5pJytAaCLkakn8Ft2xisrcvE6+H+foVx9i0S6uCTIEnTlp6kLjzXmbxSs6ez0eCtcNs1678dvb+XqAmkiV2PHMFEqICkjESiUAIhAIlBall8EEpRKUeCBPRFSTlVuUS8oLpRmVG8RvUF8olUb1G+QXSjMqd6nmP7CC3MjMqs5SzFEXZkZlVBSLSgsLl5/G7ZxLKjgKTN2DZxOrSYBPxXmOAWHbPtQ5ry2iWw2xcRMu45Z4Bcp2Kq1fidULhPBttBwMRrCxt2bsMRNo329/uXocTtN9amcoyttmMyTfhxiYWKm8vDs9oaA2NZBA8xEmTx7LNSDTAJg7wU48T97XRSYzW+hIt0MLz8nr16rdn0XTfAifh451Mczrf+kW9Vsw21n0abiC0gQcrzfX+EAhY3UuMn99FlxVDMALkTeLdOV1rx21aJiXR1NIvjtWY34eu2Z7RUq8BrsrvkdZ3lwd5LpFy+fUNl0w8ZxVyzeIBHgSIt+4Xt6vsi/IPdsTXJLczMzgWuESADFieC9KuStuz5jL0+TFMer3ac6i+qACTYAEk8gNV45mJqMeXA/HcEkX6zPFTqbZqPBY4yDrAAPPgFr+PHPDrn8PvEx80alqfmxDyQco1vwH8I6m31V+CYaDg4kOY6Gl15YTcSDpz5EDouc3E/BlFviJPXQD6LfUw5FGof4Qxjb8XmoCB4wHnwXNXndveOXfm3WKY/ot8sR7687egzIzLNs7NumZ/vRfn0nrELSvQjmHz9o1Mx4ThEK3co3KrFXCIVm6T3SCuEFqs3Se6QUOpyNVAYfqtW6RuU2Mxw3UptoRxK07pG7Ta6VZUZVbkRkUFWRGRXZEZUFORGVXZUQiKcqMqthEIObj9p0qP+44AkSBcuI8AvK7b9qjUGWgC1vFx+8eg5Bei217MtxDw/OWOgA2zAgTHG2q5Z9hocCKsjiHM9NVR5elhCbvIaORsdJFuS7NbAvpsZ8Ja14BbdpnN8Qm8gR9F3v9PEGwoedFn/AMp1NlVjqaXk1ot5MWi9rT2q7sVMcTzeNceXmBhGuY95JkFxsY0APdX4Foy/ESLEiPiMxYXI1P1XoDset/yNHhI+gWSjsGvvTLyGwDmzn717BszxN/FaJpktGph30y4MVvVF4mZ44if77Sz4nDtn/wAO9eJsXU4JEN4C/wB7Nw4BVe41B95pHj8P/tC7Ff2dLmkb509dPqSrcH7OUGgZ2Nc4alxLhPODb0WP5e1p54bP1GmOkRWZvry4QovfAa2YkEiT3dMdua9nsnajqGFY00zUe3MIzNEAucRLievqk3KBAgDkITzjouimGKc75eb1HW2zR6ZiNb2432IHkvqfecS4tBsC4kkTx1WbD+zvwuFTXeOykETk/h9OC9FnHRGcLZ6K+Gieoyz9U8PLYTZNTOJbAadXAlpjpqQuy7BucAHOENJLWtGVgJ1MSST1JK3bwJbwLGmGtG3P1mTNO51Ht9z3Y/czzR7mea2bwJb0LdtxrN6jerls2q081dXxgaRIN+PBEbt6jerDTxgLZNv3wVY2mI0Pb8UHS3iN4s+8H7CDVAQaN4jerkYjawBAE63twWNu0zmmTHJND0e+VFXaABhcD3p5OjovwPFOpUeT912vIpo29E3FSOHdS3q81NTg13Yq2m6qT90+aaNvQb1G9XCrMrcAdeYVMVr2ddNG3o96omqV5ynvmxZ9p4FKtiasfFmvPA85TRt6IYjqFLOvMMxLxz7Ju2rUI1TSbelzJErzrNrPm94/FWt2wQ+/3cunVNK7iIXCdts8P3ZaqO2J1EeaDp5UZVUK4icwjnZMVAdCgnlRkVTq4GrlIP6oJbtG7QkDKKe7RkThGVBHdo3ZUsiWRBHIUshU8iMn7hByaeyQOJUcZVY34XZj56Lr7oc1U7BMJktk+CMXncTji6ws0aBVMxBGhK9L9m05/wBsdlMbNp/I3sFRw6G0jxJPSeqKuPcRqbyu79mU/kb2T+zafyhB5Zz1KnUgyvT/AGbT+RvZH2fT+VvYJtXFpbZI8OSbtuHMY05fviu17nTH8LewS92Z8rf7R+SDhs2o7MCTYcP8K2rtx02AibeHVdbcM4NH9oXNxmycxJaYnhFlBidtd8HS6iNrvjX0ChV2XUHCfBUnBPGrXdlUSOLJ4lPfnms5pkag9kig0tqdVNrjzWUBEoNTap5qokTqqUF6DQxw4R6/ktIePlGkXMDTkQsQe0QbqwV2kjNMRGvLRBc7EmII421j01VrMZA+HWbdoSa+iYnNyuUw6gNMyKy1MQTcm6nhccWXGvX8Fva6jwjzEx38VY7E02/d3fHgOCgyfa1U2H0WjZ+HqtfJFjrJV7tr028R5CUDblP5vRyDoynK5Y2+ziou2+ybaIrrSkslLaVN2jlaMUz5gguQqhiW/MOSskILoThRvy9UAHp3UROEQoZT0UgOoQSyqO76qUjmE8w5qivcI3CszjmjeDmgqNBLcq01AlvQgh7un7up79v7hMVggpOGS91WjeBLeBQZzg/BYsTsEOM5iLXsNei6u9HNSaQdEHnXezDvnH9p/NR/0u75x2K9ICOCCg81/pc/OP7T+arxHs+1o+KpH9P6rv1sXDg0C5XE9pCZBHK9+So5WKwbWmA8u/pj8VQxlwJi/wCyq6jyVppsLokxE69IQUl3JRzFSLJNlcygSPx7oM73wkJIt19LrQ3Ck2tNvG3JaGbIe6Y1nTy4oOY4lA0W9+zHhxFp4jleVF+zXgH4XaDgdUVjhVumVr91fP3XW6FV1mEH4gZ5FBUx5UxWPEpFscFA6oLhWPNS97PM91QWev8AhSNPqEHp6O18xeINtL3/AHC27OZmbmIgRa+v8xXkm1viMAaD6dV3cLtotYASNLWGiiOq7EsDS6bAwddVbh3te0EaHmvLjaR3bhIu6YgXk84WrBbYc2mGh0Wt0Qd51ZgMHutAYOQ7Ly4x75GY+HP0XQZtOpAl3ZB2cvT0R+9FxjtB/wAx7qPv7vmPdB25Coq4mDAHmbD9VxDtf+Z3cqDdpk8Xd+kq6HWfDyMxFuA0VrQuP72ImbKbMVOjvVNDqGpeBcqRtq4aTZcvenme6g64PVNCWFxWeo6Lg9gOa6OBdlzNJ0PlcfnK85hKZY8wtlCoS4uBPDjyH6oOnhXN3rtbXA0EcTC2YiuGtLjMASvOUnONUmYgLRXc4gjMb9SoNjajalU8QBx/m6eXqo42pTa4NflhxjS4taei47KRDgJj9FDaFIl0i/4IHVoMJNrTAHHQRdXYrCtY4RIkRJ0vHLzXPfi3C3w/2tP1CH4p5iT6BVVuDpjNJEjhFuMWt4L0AwLGiYPd115VmKcHSImeQ+i1Px1R0A9OAHHooOxhaEvcdRaOMDzEdEY/awYIHERPjxC5wx7pIt5CJ7LHV1lzWnSAZ/NUbK9Y5hckOAF+RP8Ajuu2cW1sBxvAtHTgvKVKrvhkWBkCTbzWutiHOIJbMCB8TtEHozXbE8NVxNqUwXAjNB1m0ngOiVDaLw2A0R4z+CzYraBvmbrFrRbpCDLtCxN9OCwGpda9oYrPE8AsTnINdDEtyuBEkgAdDzUZb17fqs9MeAVu8/coEwk6ceS20dlVTfLA6kBXCi/5nAcgT+im3CSZLiR1JKCobOInNUpj+qforaeBZxrN8gSraeEaOCubTHAIi+jg6YvnJ8o/BaYp8z6/ksYTlBp3dK9nGep/NQ3VIaMPc/mqpQgYpUhpTnxcU2ln/EO/6IDTyTFM8j2QSJZH+21ALRoxo8JQKDuR7KQwruRQRL+g9VFXjBO6d1IYB3RBk3Y7psZGi2DAHmpDZ/X0Qc9tK8qxbvcBzKfuQ6oOVUpSZUzTsun7m3r3R7o3l6oacP3CSrKWzh0812PdW8vqj3ZvIIPP4nZW7a5xIgaX7LlHaDuBheuxOCa9sOAjsuVW9m2cC4ec/VFcVuOdmmbrY3agP3mqvGbFc27bjkASfQLnvYRqCPEEIOm7EBzr2tA/Bbve2AazbgvOZipMqkG6D0AxzCCRwXOxVXM4QdRKw0369QoueZHZBuxGD+HNI4LA9l1c+oRY+qbXxeJQQoUpmUzQKhvjNltbjBGnog213kWaCSfNGDzZvja4D/qVKsJCjRpRe6I10qovma6OZt4LR7zTAkgeEz+K4uNqGY8NT1WapVgfvxQerp1WnQMPZTzD5W9l5zAO4q9+JdOuiDvCr0HZSFfoFymbRcRYC3PiintInpoiurvymKjlxqWLJcLnQk+XmuhXrkMmbqDWHOVoK52FxhMaxYmblbg7x9EFkolQnxRpz7lBYkoZh1VTsS0cD6fmg0EpErFU2k0cD2H5qTceDMDTnCDXmSzLn09rg/w+v6KGP2m5kQBz1/RB0TUHMKn3xnMLgHHuqTPC4+ixDEkX5H6yg7+L241ulysT/aETN9LgcSvP1qpVTj9UHYxu1S/Q5RyWEYk81kLrKOZBv98BIm4C0+9USL079IH0XHA/fqp0myVR1KdCk42BE/zcPNaW7FpuEhx7hcvDGHEH/K6WGxnwH4dT9FBJ3s9/N6fqk72f5O9Fowe1bfEDraPx7rpYasH6BB537AfNi31R9j1f5e69Q5sIDAg//9k="/>
          <p:cNvSpPr>
            <a:spLocks noChangeAspect="1" noChangeArrowheads="1"/>
          </p:cNvSpPr>
          <p:nvPr/>
        </p:nvSpPr>
        <p:spPr bwMode="auto">
          <a:xfrm>
            <a:off x="71967" y="-881063"/>
            <a:ext cx="2252133" cy="18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AutoShape 14" descr="data:image/jpg;base64,/9j/4AAQSkZJRgABAQAAAQABAAD/2wCEAAkGBhQSEBUUEBQUFBQVFBQUFBQUFBQUFBQUFBQVFRQUFBQXHCYeFxkkGRQUHy8gJCcpLCwsFR4xNTAqNSYrLCkBCQoKDQwOFA8PFCkYFBgqLSopKTE1KTUqKTU1KyopLTUpLC0sNS0qKTUpLC4pKSksNSkpKSoqKSkpLCkpNSkpKf/AABEIAL4BCgMBIgACEQEDEQH/xAAbAAACAwEBAQAAAAAAAAAAAAAAAQIDBAUGB//EADwQAAEDAgMGAwUGBQQDAAAAAAEAAhEDIQQSMQUTQVFhkXGBoQYUIlKxFTLB0eHwQmKCkvEWM1NyI7LS/8QAGgEBAQADAQEAAAAAAAAAAAAAAAECAwQFBv/EACkRAQACAgEDAgQHAAAAAAAAAAABAgMRIQQxURJBEyJC8AUUFTJxkcH/2gAMAwEAAhEDEQA/AJQiE01URhEKSEEYRClCIQRhEKcIhBGE4UoRCCMIhShEIEAiFKEIIwiFKEQgjCcIQgISITTQRhEKUIhBCEKUIhBGEoU4ShBGEQpQlCCMIhShEIIQiFKEIIQkpQkgsQkmgE0k0AmkmgEIQgaEIQCEIQCaSEDSKEFAkJoQIBNCEDSQhAIQhAJJpIBCEkAhEoQJJNJAQkmhFKU5UUBETlEqKERKU5UUIJSmooRUpRKihBKUpSQgcpyooQSlEqKEEkSkhA5TlRQgcolJEoHKUpSiUQ5SlCSKaEkIBMFJKUEoUU8yjKKaEpQgEITRiEIRKBoSlOUAmlKEU0JJoEmiE0CQhCAQhCAQhV1KAPF3k4hBYhV0KIZwLv8As5x/FV4hlRx+F2Qcg1p+qDQkhhhtwXHmXAegasmWt81Lwyv+ub8ERrSDtbG3Y+HNYnOxHKied3gx2WKp7QVPulgaLw+HR4iTfTkpMxHdnWlrTqsbl20i6NVw6W0wfv1j5U3NHcX7rp08PxDyeoDL+eUqRatu07ZXxXp++swv3nK6JPJR3HMuP9RH0hHu7eQPjf6rJrM1ANSB5hG9HPtf6JtYBoAPAQmUEXPtJ0XDrbTc58Ne5pJytAaCLkakn8Ft2xisrcvE6+H+foVx9i0S6uCTIEnTlp6kLjzXmbxSs6ez0eCtcNs1678dvb+XqAmkiV2PHMFEqICkjESiUAIhAIlBall8EEpRKUeCBPRFSTlVuUS8oLpRmVG8RvUF8olUb1G+QXSjMqd6nmP7CC3MjMqs5SzFEXZkZlVBSLSgsLl5/G7ZxLKjgKTN2DZxOrSYBPxXmOAWHbPtQ5ry2iWw2xcRMu45Z4Bcp2Kq1fidULhPBttBwMRrCxt2bsMRNo329/uXocTtN9amcoyttmMyTfhxiYWKm8vDs9oaA2NZBA8xEmTx7LNSDTAJg7wU48T97XRSYzW+hIt0MLz8nr16rdn0XTfAifh451Mczrf+kW9Vsw21n0abiC0gQcrzfX+EAhY3UuMn99FlxVDMALkTeLdOV1rx21aJiXR1NIvjtWY34eu2Z7RUq8BrsrvkdZ3lwd5LpFy+fUNl0w8ZxVyzeIBHgSIt+4Xt6vsi/IPdsTXJLczMzgWuESADFieC9KuStuz5jL0+TFMer3ac6i+qACTYAEk8gNV45mJqMeXA/HcEkX6zPFTqbZqPBY4yDrAAPPgFr+PHPDrn8PvEx80alqfmxDyQco1vwH8I6m31V+CYaDg4kOY6Gl15YTcSDpz5EDouc3E/BlFviJPXQD6LfUw5FGof4Qxjb8XmoCB4wHnwXNXndveOXfm3WKY/ot8sR7687egzIzLNs7NumZ/vRfn0nrELSvQjmHz9o1Mx4ThEK3co3KrFXCIVm6T3SCuEFqs3Se6QUOpyNVAYfqtW6RuU2Mxw3UptoRxK07pG7Ta6VZUZVbkRkUFWRGRXZEZUFORGVXZUQiKcqMqthEIObj9p0qP+44AkSBcuI8AvK7b9qjUGWgC1vFx+8eg5Bei217MtxDw/OWOgA2zAgTHG2q5Z9hocCKsjiHM9NVR5elhCbvIaORsdJFuS7NbAvpsZ8Ja14BbdpnN8Qm8gR9F3v9PEGwoedFn/AMp1NlVjqaXk1ot5MWi9rT2q7sVMcTzeNceXmBhGuY95JkFxsY0APdX4Foy/ESLEiPiMxYXI1P1XoDset/yNHhI+gWSjsGvvTLyGwDmzn717BszxN/FaJpktGph30y4MVvVF4mZ44if77Sz4nDtn/wAO9eJsXU4JEN4C/wB7Nw4BVe41B95pHj8P/tC7Ff2dLmkb509dPqSrcH7OUGgZ2Nc4alxLhPODb0WP5e1p54bP1GmOkRWZvry4QovfAa2YkEiT3dMdua9nsnajqGFY00zUe3MIzNEAucRLievqk3KBAgDkITzjouimGKc75eb1HW2zR6ZiNb2432IHkvqfecS4tBsC4kkTx1WbD+zvwuFTXeOykETk/h9OC9FnHRGcLZ6K+Gieoyz9U8PLYTZNTOJbAadXAlpjpqQuy7BucAHOENJLWtGVgJ1MSST1JK3bwJbwLGmGtG3P1mTNO51Ht9z3Y/czzR7mea2bwJb0LdtxrN6jerls2q081dXxgaRIN+PBEbt6jerDTxgLZNv3wVY2mI0Pb8UHS3iN4s+8H7CDVAQaN4jerkYjawBAE63twWNu0zmmTHJND0e+VFXaABhcD3p5OjovwPFOpUeT912vIpo29E3FSOHdS3q81NTg13Yq2m6qT90+aaNvQb1G9XCrMrcAdeYVMVr2ddNG3o96omqV5ynvmxZ9p4FKtiasfFmvPA85TRt6IYjqFLOvMMxLxz7Ju2rUI1TSbelzJErzrNrPm94/FWt2wQ+/3cunVNK7iIXCdts8P3ZaqO2J1EeaDp5UZVUK4icwjnZMVAdCgnlRkVTq4GrlIP6oJbtG7QkDKKe7RkThGVBHdo3ZUsiWRBHIUshU8iMn7hByaeyQOJUcZVY34XZj56Lr7oc1U7BMJktk+CMXncTji6ws0aBVMxBGhK9L9m05/wBsdlMbNp/I3sFRw6G0jxJPSeqKuPcRqbyu79mU/kb2T+zafyhB5Zz1KnUgyvT/AGbT+RvZH2fT+VvYJtXFpbZI8OSbtuHMY05fviu17nTH8LewS92Z8rf7R+SDhs2o7MCTYcP8K2rtx02AibeHVdbcM4NH9oXNxmycxJaYnhFlBidtd8HS6iNrvjX0ChV2XUHCfBUnBPGrXdlUSOLJ4lPfnms5pkag9kig0tqdVNrjzWUBEoNTap5qokTqqUF6DQxw4R6/ktIePlGkXMDTkQsQe0QbqwV2kjNMRGvLRBc7EmII421j01VrMZA+HWbdoSa+iYnNyuUw6gNMyKy1MQTcm6nhccWXGvX8Fva6jwjzEx38VY7E02/d3fHgOCgyfa1U2H0WjZ+HqtfJFjrJV7tr028R5CUDblP5vRyDoynK5Y2+ziou2+ybaIrrSkslLaVN2jlaMUz5gguQqhiW/MOSskILoThRvy9UAHp3UROEQoZT0UgOoQSyqO76qUjmE8w5qivcI3CszjmjeDmgqNBLcq01AlvQgh7un7up79v7hMVggpOGS91WjeBLeBQZzg/BYsTsEOM5iLXsNei6u9HNSaQdEHnXezDvnH9p/NR/0u75x2K9ICOCCg81/pc/OP7T+arxHs+1o+KpH9P6rv1sXDg0C5XE9pCZBHK9+So5WKwbWmA8u/pj8VQxlwJi/wCyq6jyVppsLokxE69IQUl3JRzFSLJNlcygSPx7oM73wkJIt19LrQ3Ck2tNvG3JaGbIe6Y1nTy4oOY4lA0W9+zHhxFp4jleVF+zXgH4XaDgdUVjhVumVr91fP3XW6FV1mEH4gZ5FBUx5UxWPEpFscFA6oLhWPNS97PM91QWev8AhSNPqEHp6O18xeINtL3/AHC27OZmbmIgRa+v8xXkm1viMAaD6dV3cLtotYASNLWGiiOq7EsDS6bAwddVbh3te0EaHmvLjaR3bhIu6YgXk84WrBbYc2mGh0Wt0Qd51ZgMHutAYOQ7Ly4x75GY+HP0XQZtOpAl3ZB2cvT0R+9FxjtB/wAx7qPv7vmPdB25Coq4mDAHmbD9VxDtf+Z3cqDdpk8Xd+kq6HWfDyMxFuA0VrQuP72ImbKbMVOjvVNDqGpeBcqRtq4aTZcvenme6g64PVNCWFxWeo6Lg9gOa6OBdlzNJ0PlcfnK85hKZY8wtlCoS4uBPDjyH6oOnhXN3rtbXA0EcTC2YiuGtLjMASvOUnONUmYgLRXc4gjMb9SoNjajalU8QBx/m6eXqo42pTa4NflhxjS4taei47KRDgJj9FDaFIl0i/4IHVoMJNrTAHHQRdXYrCtY4RIkRJ0vHLzXPfi3C3w/2tP1CH4p5iT6BVVuDpjNJEjhFuMWt4L0AwLGiYPd115VmKcHSImeQ+i1Px1R0A9OAHHooOxhaEvcdRaOMDzEdEY/awYIHERPjxC5wx7pIt5CJ7LHV1lzWnSAZ/NUbK9Y5hckOAF+RP8Ajuu2cW1sBxvAtHTgvKVKrvhkWBkCTbzWutiHOIJbMCB8TtEHozXbE8NVxNqUwXAjNB1m0ngOiVDaLw2A0R4z+CzYraBvmbrFrRbpCDLtCxN9OCwGpda9oYrPE8AsTnINdDEtyuBEkgAdDzUZb17fqs9MeAVu8/coEwk6ceS20dlVTfLA6kBXCi/5nAcgT+im3CSZLiR1JKCobOInNUpj+qforaeBZxrN8gSraeEaOCubTHAIi+jg6YvnJ8o/BaYp8z6/ksYTlBp3dK9nGep/NQ3VIaMPc/mqpQgYpUhpTnxcU2ln/EO/6IDTyTFM8j2QSJZH+21ALRoxo8JQKDuR7KQwruRQRL+g9VFXjBO6d1IYB3RBk3Y7psZGi2DAHmpDZ/X0Qc9tK8qxbvcBzKfuQ6oOVUpSZUzTsun7m3r3R7o3l6oacP3CSrKWzh0812PdW8vqj3ZvIIPP4nZW7a5xIgaX7LlHaDuBheuxOCa9sOAjsuVW9m2cC4ec/VFcVuOdmmbrY3agP3mqvGbFc27bjkASfQLnvYRqCPEEIOm7EBzr2tA/Bbve2AazbgvOZipMqkG6D0AxzCCRwXOxVXM4QdRKw0369QoueZHZBuxGD+HNI4LA9l1c+oRY+qbXxeJQQoUpmUzQKhvjNltbjBGnog213kWaCSfNGDzZvja4D/qVKsJCjRpRe6I10qovma6OZt4LR7zTAkgeEz+K4uNqGY8NT1WapVgfvxQerp1WnQMPZTzD5W9l5zAO4q9+JdOuiDvCr0HZSFfoFymbRcRYC3PiintInpoiurvymKjlxqWLJcLnQk+XmuhXrkMmbqDWHOVoK52FxhMaxYmblbg7x9EFkolQnxRpz7lBYkoZh1VTsS0cD6fmg0EpErFU2k0cD2H5qTceDMDTnCDXmSzLn09rg/w+v6KGP2m5kQBz1/RB0TUHMKn3xnMLgHHuqTPC4+ixDEkX5H6yg7+L241ulysT/aETN9LgcSvP1qpVTj9UHYxu1S/Q5RyWEYk81kLrKOZBv98BIm4C0+9USL079IH0XHA/fqp0myVR1KdCk42BE/zcPNaW7FpuEhx7hcvDGHEH/K6WGxnwH4dT9FBJ3s9/N6fqk72f5O9Fowe1bfEDraPx7rpYasH6BB537AfNi31R9j1f5e69Q5sIDAg//9k="/>
          <p:cNvSpPr>
            <a:spLocks noChangeAspect="1" noChangeArrowheads="1"/>
          </p:cNvSpPr>
          <p:nvPr/>
        </p:nvSpPr>
        <p:spPr bwMode="auto">
          <a:xfrm>
            <a:off x="71967" y="-881063"/>
            <a:ext cx="2252133" cy="18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8" name="Picture 18" descr="http://upload.wikimedia.org/wikipedia/commons/e/e8/North_Dakota_flood_respon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628867"/>
            <a:ext cx="2650519" cy="1994693"/>
          </a:xfrm>
          <a:prstGeom prst="rect">
            <a:avLst/>
          </a:prstGeom>
          <a:noFill/>
          <a:ln w="31750">
            <a:solidFill>
              <a:schemeClr val="tx2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5140" name="Picture 20" descr="http://www.getreadyslo.com/images/p_floodprep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600199"/>
            <a:ext cx="1413933" cy="2182813"/>
          </a:xfrm>
          <a:prstGeom prst="rect">
            <a:avLst/>
          </a:prstGeom>
          <a:noFill/>
          <a:ln w="31750">
            <a:solidFill>
              <a:schemeClr val="tx2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868108244"/>
              </p:ext>
            </p:extLst>
          </p:nvPr>
        </p:nvGraphicFramePr>
        <p:xfrm>
          <a:off x="2336800" y="1905000"/>
          <a:ext cx="6197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0319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/>
              <a:t>What is risk? </a:t>
            </a:r>
            <a:endParaRPr lang="en-US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Risk is the probability that an event will occur.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b="0" dirty="0"/>
              <a:t>In epidemiology, it is most often used to express the </a:t>
            </a:r>
            <a:r>
              <a:rPr lang="en-US" b="0" dirty="0" smtClean="0"/>
              <a:t>“probability </a:t>
            </a:r>
            <a:r>
              <a:rPr lang="en-US" b="0" dirty="0"/>
              <a:t>that a particular outcome will occur following a particular </a:t>
            </a:r>
            <a:r>
              <a:rPr lang="en-US" b="0" dirty="0" smtClean="0"/>
              <a:t>exposure” </a:t>
            </a:r>
            <a:endParaRPr lang="en-US" b="0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Last JM, ed. A dictionary of epidemiology. 4th edition. New York: Oxford University Press, 2001. 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2543494" cy="1935166"/>
          </a:xfrm>
          <a:prstGeom prst="rect">
            <a:avLst/>
          </a:prstGeom>
          <a:noFill/>
          <a:ln w="31750">
            <a:solidFill>
              <a:srgbClr val="002060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95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EH_ATSDR_OD_PPT_dark(">
  <a:themeElements>
    <a:clrScheme name="NCEH ATSDR  Dark PPT Colors">
      <a:dk1>
        <a:srgbClr val="0F56DC"/>
      </a:dk1>
      <a:lt1>
        <a:srgbClr val="FFC000"/>
      </a:lt1>
      <a:dk2>
        <a:srgbClr val="FFFFFF"/>
      </a:dk2>
      <a:lt2>
        <a:srgbClr val="7CA295"/>
      </a:lt2>
      <a:accent1>
        <a:srgbClr val="007D57"/>
      </a:accent1>
      <a:accent2>
        <a:srgbClr val="005172"/>
      </a:accent2>
      <a:accent3>
        <a:srgbClr val="59705D"/>
      </a:accent3>
      <a:accent4>
        <a:srgbClr val="452325"/>
      </a:accent4>
      <a:accent5>
        <a:srgbClr val="EAAB00"/>
      </a:accent5>
      <a:accent6>
        <a:srgbClr val="A3A86B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</TotalTime>
  <Words>1056</Words>
  <Application>Microsoft Office PowerPoint</Application>
  <PresentationFormat>On-screen Show (4:3)</PresentationFormat>
  <Paragraphs>203</Paragraphs>
  <Slides>32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SimHei</vt:lpstr>
      <vt:lpstr>Tahoma</vt:lpstr>
      <vt:lpstr>Calibri</vt:lpstr>
      <vt:lpstr>Courier New</vt:lpstr>
      <vt:lpstr>Verdana</vt:lpstr>
      <vt:lpstr>Wingdings</vt:lpstr>
      <vt:lpstr>Times New Roman</vt:lpstr>
      <vt:lpstr>Arial</vt:lpstr>
      <vt:lpstr>Myriad Web Pro</vt:lpstr>
      <vt:lpstr>Symbol</vt:lpstr>
      <vt:lpstr>NCEH_ATSDR_OD_PPT_dark(</vt:lpstr>
      <vt:lpstr>Clip</vt:lpstr>
      <vt:lpstr>Bitmap Image</vt:lpstr>
      <vt:lpstr>Reducing the Risk of  Disaster-related Mortality</vt:lpstr>
      <vt:lpstr>A story of disaster risk reduction…</vt:lpstr>
      <vt:lpstr>15 years later…</vt:lpstr>
      <vt:lpstr>   1982 Memorial Day holiday</vt:lpstr>
      <vt:lpstr>Evacuation path</vt:lpstr>
      <vt:lpstr>All deaths occurred during the impact phase</vt:lpstr>
      <vt:lpstr>61% of injuries occurred during recovery phase</vt:lpstr>
      <vt:lpstr>An evolution in approaches </vt:lpstr>
      <vt:lpstr>What is risk? </vt:lpstr>
      <vt:lpstr>What is  Disaster Risk Management (DRM)?</vt:lpstr>
      <vt:lpstr>Risk reduction vs. risk retention</vt:lpstr>
      <vt:lpstr>Disaster Risk Reduction (DRR) for Health</vt:lpstr>
      <vt:lpstr>Health-related disaster risk occurs as the result of  convergence of 4 key factors:</vt:lpstr>
      <vt:lpstr>Factors affecting disaster risk</vt:lpstr>
      <vt:lpstr>PowerPoint Presentation</vt:lpstr>
      <vt:lpstr>Examples of hazards</vt:lpstr>
      <vt:lpstr>What is exposure?</vt:lpstr>
      <vt:lpstr>What is vulnerability?</vt:lpstr>
      <vt:lpstr>Public health vulnerability </vt:lpstr>
      <vt:lpstr>What is capacity?</vt:lpstr>
      <vt:lpstr>Countering disaster risk</vt:lpstr>
      <vt:lpstr>  Causes                           Effects</vt:lpstr>
      <vt:lpstr>One DRR success story: Tornado death rates are decreasing in the US</vt:lpstr>
      <vt:lpstr>Long term trends in tornado death rates extrapolated to 2020</vt:lpstr>
      <vt:lpstr>PowerPoint Presentation</vt:lpstr>
      <vt:lpstr>How can we reduce  health risk for disasters?</vt:lpstr>
      <vt:lpstr>Disaster risk reduction: reducing exposures</vt:lpstr>
      <vt:lpstr>Disaster risk reduction: reducing vulnerability</vt:lpstr>
      <vt:lpstr>Mapping human vulnerability</vt:lpstr>
      <vt:lpstr>Disaster risk reduction: building capacity</vt:lpstr>
      <vt:lpstr>Modeling risk, vulnerability and capacity</vt:lpstr>
      <vt:lpstr>PowerPoint Presentation</vt:lpstr>
    </vt:vector>
  </TitlesOfParts>
  <Company>CDC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 Presentation</dc:title>
  <dc:creator>Centers for Disease Control and Prevention</dc:creator>
  <cp:lastModifiedBy>Maysaa Mahmood</cp:lastModifiedBy>
  <cp:revision>66</cp:revision>
  <dcterms:created xsi:type="dcterms:W3CDTF">2011-02-11T14:50:47Z</dcterms:created>
  <dcterms:modified xsi:type="dcterms:W3CDTF">2014-08-06T18:23:46Z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</Properties>
</file>