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AAF-F9B2-4419-A3F5-EC718C45F636}" type="datetimeFigureOut">
              <a:rPr lang="es-ES" smtClean="0"/>
              <a:t>01/06/2022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C86B-8CC2-49A0-A655-CADFB9534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903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AAF-F9B2-4419-A3F5-EC718C45F636}" type="datetimeFigureOut">
              <a:rPr lang="es-ES" smtClean="0"/>
              <a:t>01/06/2022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C86B-8CC2-49A0-A655-CADFB9534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323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AAF-F9B2-4419-A3F5-EC718C45F636}" type="datetimeFigureOut">
              <a:rPr lang="es-ES" smtClean="0"/>
              <a:t>01/06/2022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C86B-8CC2-49A0-A655-CADFB9534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774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AAF-F9B2-4419-A3F5-EC718C45F636}" type="datetimeFigureOut">
              <a:rPr lang="es-ES" smtClean="0"/>
              <a:t>01/06/2022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C86B-8CC2-49A0-A655-CADFB9534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634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AAF-F9B2-4419-A3F5-EC718C45F636}" type="datetimeFigureOut">
              <a:rPr lang="es-ES" smtClean="0"/>
              <a:t>01/06/2022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C86B-8CC2-49A0-A655-CADFB9534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54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AAF-F9B2-4419-A3F5-EC718C45F636}" type="datetimeFigureOut">
              <a:rPr lang="es-ES" smtClean="0"/>
              <a:t>01/06/2022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C86B-8CC2-49A0-A655-CADFB9534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24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AAF-F9B2-4419-A3F5-EC718C45F636}" type="datetimeFigureOut">
              <a:rPr lang="es-ES" smtClean="0"/>
              <a:t>01/06/2022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C86B-8CC2-49A0-A655-CADFB9534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526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AAF-F9B2-4419-A3F5-EC718C45F636}" type="datetimeFigureOut">
              <a:rPr lang="es-ES" smtClean="0"/>
              <a:t>01/06/2022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C86B-8CC2-49A0-A655-CADFB9534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7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AAF-F9B2-4419-A3F5-EC718C45F636}" type="datetimeFigureOut">
              <a:rPr lang="es-ES" smtClean="0"/>
              <a:t>01/06/2022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C86B-8CC2-49A0-A655-CADFB9534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076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AAF-F9B2-4419-A3F5-EC718C45F636}" type="datetimeFigureOut">
              <a:rPr lang="es-ES" smtClean="0"/>
              <a:t>01/06/2022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C86B-8CC2-49A0-A655-CADFB9534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71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AAF-F9B2-4419-A3F5-EC718C45F636}" type="datetimeFigureOut">
              <a:rPr lang="es-ES" smtClean="0"/>
              <a:t>01/06/2022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C86B-8CC2-49A0-A655-CADFB9534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03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5DAAF-F9B2-4419-A3F5-EC718C45F636}" type="datetimeFigureOut">
              <a:rPr lang="es-ES" smtClean="0"/>
              <a:t>01/06/2022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6C86B-8CC2-49A0-A655-CADFB9534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63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30350" y="3030140"/>
            <a:ext cx="2082800" cy="906463"/>
          </a:xfrm>
        </p:spPr>
        <p:txBody>
          <a:bodyPr>
            <a:noAutofit/>
          </a:bodyPr>
          <a:lstStyle/>
          <a:p>
            <a:r>
              <a:rPr lang="es-ES" sz="2400" b="1" dirty="0" err="1" smtClean="0">
                <a:latin typeface="+mn-lt"/>
              </a:rPr>
              <a:t>Provegetarian</a:t>
            </a:r>
            <a:r>
              <a:rPr lang="es-ES" sz="2400" b="1" dirty="0" smtClean="0">
                <a:latin typeface="+mn-lt"/>
              </a:rPr>
              <a:t> </a:t>
            </a:r>
            <a:r>
              <a:rPr lang="es-ES" sz="2400" b="1" dirty="0" err="1" smtClean="0">
                <a:latin typeface="+mn-lt"/>
              </a:rPr>
              <a:t>Food</a:t>
            </a:r>
            <a:r>
              <a:rPr lang="es-ES" sz="2400" b="1" dirty="0" smtClean="0">
                <a:latin typeface="+mn-lt"/>
              </a:rPr>
              <a:t> </a:t>
            </a:r>
            <a:r>
              <a:rPr lang="es-ES" sz="2400" b="1" dirty="0" err="1" smtClean="0">
                <a:latin typeface="+mn-lt"/>
              </a:rPr>
              <a:t>Pattern</a:t>
            </a:r>
            <a:endParaRPr lang="es-ES" sz="2400" b="1" dirty="0">
              <a:latin typeface="+mn-lt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569200" y="3148806"/>
            <a:ext cx="2082800" cy="9064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 smtClean="0">
                <a:latin typeface="+mn-lt"/>
              </a:rPr>
              <a:t>Micronutrient</a:t>
            </a:r>
            <a:r>
              <a:rPr lang="es-ES" sz="2400" b="1" dirty="0" smtClean="0">
                <a:latin typeface="+mn-lt"/>
              </a:rPr>
              <a:t> </a:t>
            </a:r>
            <a:r>
              <a:rPr lang="es-ES" sz="2400" b="1" dirty="0" err="1" smtClean="0">
                <a:latin typeface="+mn-lt"/>
              </a:rPr>
              <a:t>Adequacy</a:t>
            </a:r>
            <a:endParaRPr lang="es-ES" sz="2400" b="1" dirty="0">
              <a:latin typeface="+mn-lt"/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3873500" y="3602037"/>
            <a:ext cx="34925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 txBox="1">
            <a:spLocks/>
          </p:cNvSpPr>
          <p:nvPr/>
        </p:nvSpPr>
        <p:spPr>
          <a:xfrm>
            <a:off x="1231900" y="1009451"/>
            <a:ext cx="2082800" cy="9064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 smtClean="0">
                <a:solidFill>
                  <a:srgbClr val="FF0000"/>
                </a:solidFill>
                <a:latin typeface="+mn-lt"/>
              </a:rPr>
              <a:t>Sex</a:t>
            </a:r>
          </a:p>
          <a:p>
            <a:r>
              <a:rPr lang="es-ES" sz="1800" dirty="0" err="1" smtClean="0">
                <a:solidFill>
                  <a:srgbClr val="FF0000"/>
                </a:solidFill>
                <a:latin typeface="+mn-lt"/>
              </a:rPr>
              <a:t>Age</a:t>
            </a:r>
            <a:endParaRPr lang="es-ES" sz="18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2273300" y="1981200"/>
            <a:ext cx="0" cy="11217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ítulo 1"/>
          <p:cNvSpPr txBox="1">
            <a:spLocks/>
          </p:cNvSpPr>
          <p:nvPr/>
        </p:nvSpPr>
        <p:spPr>
          <a:xfrm>
            <a:off x="260350" y="4697412"/>
            <a:ext cx="2540000" cy="9064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 err="1" smtClean="0">
                <a:solidFill>
                  <a:srgbClr val="FF0000"/>
                </a:solidFill>
                <a:latin typeface="+mn-lt"/>
              </a:rPr>
              <a:t>Education</a:t>
            </a:r>
            <a:r>
              <a:rPr lang="es-ES" sz="1800" baseline="30000" dirty="0" smtClean="0">
                <a:solidFill>
                  <a:srgbClr val="FF0000"/>
                </a:solidFill>
                <a:latin typeface="+mn-lt"/>
              </a:rPr>
              <a:t>#</a:t>
            </a:r>
          </a:p>
          <a:p>
            <a:pPr algn="l"/>
            <a:r>
              <a:rPr lang="es-ES" sz="1800" dirty="0" smtClean="0">
                <a:solidFill>
                  <a:srgbClr val="FF0000"/>
                </a:solidFill>
                <a:latin typeface="+mn-lt"/>
              </a:rPr>
              <a:t>Smoking</a:t>
            </a:r>
            <a:r>
              <a:rPr lang="es-ES" sz="1800" baseline="30000" dirty="0" smtClean="0">
                <a:solidFill>
                  <a:srgbClr val="FF0000"/>
                </a:solidFill>
                <a:latin typeface="+mn-lt"/>
              </a:rPr>
              <a:t>#</a:t>
            </a:r>
          </a:p>
          <a:p>
            <a:pPr algn="l"/>
            <a:r>
              <a:rPr lang="es-ES" sz="1800" dirty="0" err="1" smtClean="0">
                <a:solidFill>
                  <a:srgbClr val="FF0000"/>
                </a:solidFill>
                <a:latin typeface="+mn-lt"/>
              </a:rPr>
              <a:t>Physical</a:t>
            </a:r>
            <a:r>
              <a:rPr lang="es-ES" sz="1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latin typeface="+mn-lt"/>
              </a:rPr>
              <a:t>Activity</a:t>
            </a:r>
            <a:r>
              <a:rPr lang="es-ES" sz="1800" baseline="30000" dirty="0" smtClean="0">
                <a:solidFill>
                  <a:srgbClr val="FF0000"/>
                </a:solidFill>
                <a:latin typeface="+mn-lt"/>
              </a:rPr>
              <a:t>#</a:t>
            </a:r>
          </a:p>
          <a:p>
            <a:pPr algn="l"/>
            <a:r>
              <a:rPr lang="es-ES" sz="1800" dirty="0" err="1" smtClean="0">
                <a:solidFill>
                  <a:srgbClr val="FF0000"/>
                </a:solidFill>
                <a:latin typeface="+mn-lt"/>
              </a:rPr>
              <a:t>Previous</a:t>
            </a:r>
            <a:r>
              <a:rPr lang="es-ES" sz="1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latin typeface="+mn-lt"/>
              </a:rPr>
              <a:t>weight</a:t>
            </a:r>
            <a:r>
              <a:rPr lang="es-ES" sz="1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latin typeface="+mn-lt"/>
              </a:rPr>
              <a:t>change</a:t>
            </a:r>
            <a:r>
              <a:rPr lang="es-ES" sz="1800" baseline="30000" dirty="0">
                <a:solidFill>
                  <a:srgbClr val="FF0000"/>
                </a:solidFill>
                <a:latin typeface="+mn-lt"/>
              </a:rPr>
              <a:t>#</a:t>
            </a:r>
          </a:p>
        </p:txBody>
      </p:sp>
      <p:cxnSp>
        <p:nvCxnSpPr>
          <p:cNvPr id="12" name="Conector recto de flecha 11"/>
          <p:cNvCxnSpPr/>
          <p:nvPr/>
        </p:nvCxnSpPr>
        <p:spPr>
          <a:xfrm flipV="1">
            <a:off x="2425700" y="4067174"/>
            <a:ext cx="584200" cy="918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2571750" y="1892300"/>
            <a:ext cx="5861050" cy="1256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ítulo 1"/>
          <p:cNvSpPr txBox="1">
            <a:spLocks/>
          </p:cNvSpPr>
          <p:nvPr/>
        </p:nvSpPr>
        <p:spPr>
          <a:xfrm>
            <a:off x="3851275" y="2242343"/>
            <a:ext cx="3143250" cy="9064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 smtClean="0">
                <a:solidFill>
                  <a:srgbClr val="FF0000"/>
                </a:solidFill>
                <a:latin typeface="+mn-lt"/>
              </a:rPr>
              <a:t>Total </a:t>
            </a:r>
            <a:r>
              <a:rPr lang="es-ES" sz="1800" dirty="0" err="1" smtClean="0">
                <a:solidFill>
                  <a:srgbClr val="FF0000"/>
                </a:solidFill>
                <a:latin typeface="+mn-lt"/>
              </a:rPr>
              <a:t>energy</a:t>
            </a:r>
            <a:r>
              <a:rPr lang="es-ES" sz="1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latin typeface="+mn-lt"/>
              </a:rPr>
              <a:t>intake</a:t>
            </a:r>
            <a:endParaRPr lang="es-ES" sz="18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7" name="Conector recto de flecha 16"/>
          <p:cNvCxnSpPr/>
          <p:nvPr/>
        </p:nvCxnSpPr>
        <p:spPr>
          <a:xfrm flipH="1">
            <a:off x="3613150" y="1981200"/>
            <a:ext cx="1212850" cy="129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5416550" y="1981200"/>
            <a:ext cx="2660650" cy="1353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ítulo 1"/>
          <p:cNvSpPr txBox="1">
            <a:spLocks/>
          </p:cNvSpPr>
          <p:nvPr/>
        </p:nvSpPr>
        <p:spPr>
          <a:xfrm>
            <a:off x="3327400" y="985837"/>
            <a:ext cx="4584699" cy="9064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 err="1" smtClean="0">
                <a:solidFill>
                  <a:srgbClr val="FF0000"/>
                </a:solidFill>
                <a:latin typeface="+mn-lt"/>
              </a:rPr>
              <a:t>Supplement</a:t>
            </a:r>
            <a:r>
              <a:rPr lang="es-ES" sz="1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latin typeface="+mn-lt"/>
              </a:rPr>
              <a:t>consumption</a:t>
            </a:r>
            <a:endParaRPr lang="es-ES" sz="18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2" name="Conector recto de flecha 21"/>
          <p:cNvCxnSpPr>
            <a:endCxn id="2" idx="3"/>
          </p:cNvCxnSpPr>
          <p:nvPr/>
        </p:nvCxnSpPr>
        <p:spPr>
          <a:xfrm flipH="1">
            <a:off x="3613150" y="3148806"/>
            <a:ext cx="1308100" cy="334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>
            <a:off x="5873750" y="3152577"/>
            <a:ext cx="1730375" cy="364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ipse 25"/>
          <p:cNvSpPr/>
          <p:nvPr/>
        </p:nvSpPr>
        <p:spPr>
          <a:xfrm>
            <a:off x="152400" y="4067174"/>
            <a:ext cx="2647950" cy="19145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Elipse 26"/>
          <p:cNvSpPr/>
          <p:nvPr/>
        </p:nvSpPr>
        <p:spPr>
          <a:xfrm>
            <a:off x="1739900" y="1231900"/>
            <a:ext cx="965200" cy="749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5270500" y="5857875"/>
            <a:ext cx="6956425" cy="9064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200" dirty="0" smtClean="0">
                <a:latin typeface="+mn-lt"/>
              </a:rPr>
              <a:t># </a:t>
            </a:r>
            <a:r>
              <a:rPr lang="es-ES" sz="1200" dirty="0" err="1" smtClean="0">
                <a:latin typeface="+mn-lt"/>
              </a:rPr>
              <a:t>There</a:t>
            </a:r>
            <a:r>
              <a:rPr lang="es-ES" sz="1200" dirty="0" smtClean="0">
                <a:latin typeface="+mn-lt"/>
              </a:rPr>
              <a:t> </a:t>
            </a:r>
            <a:r>
              <a:rPr lang="es-ES" sz="1200" dirty="0" err="1" smtClean="0">
                <a:latin typeface="+mn-lt"/>
              </a:rPr>
              <a:t>is</a:t>
            </a:r>
            <a:r>
              <a:rPr lang="es-ES" sz="1200" dirty="0" smtClean="0">
                <a:latin typeface="+mn-lt"/>
              </a:rPr>
              <a:t> </a:t>
            </a:r>
            <a:r>
              <a:rPr lang="es-ES" sz="1200" dirty="0" err="1" smtClean="0">
                <a:latin typeface="+mn-lt"/>
              </a:rPr>
              <a:t>not</a:t>
            </a:r>
            <a:r>
              <a:rPr lang="es-ES" sz="1200" dirty="0" smtClean="0">
                <a:latin typeface="+mn-lt"/>
              </a:rPr>
              <a:t> </a:t>
            </a:r>
            <a:r>
              <a:rPr lang="es-ES" sz="1200" dirty="0" err="1" smtClean="0">
                <a:latin typeface="+mn-lt"/>
              </a:rPr>
              <a:t>convincing</a:t>
            </a:r>
            <a:r>
              <a:rPr lang="es-ES" sz="1200" dirty="0" smtClean="0">
                <a:latin typeface="+mn-lt"/>
              </a:rPr>
              <a:t> </a:t>
            </a:r>
            <a:r>
              <a:rPr lang="es-ES" sz="1200" dirty="0" err="1" smtClean="0">
                <a:latin typeface="+mn-lt"/>
              </a:rPr>
              <a:t>association</a:t>
            </a:r>
            <a:r>
              <a:rPr lang="es-ES" sz="1200" dirty="0" smtClean="0">
                <a:latin typeface="+mn-lt"/>
              </a:rPr>
              <a:t> </a:t>
            </a:r>
            <a:r>
              <a:rPr lang="es-ES" sz="1200" dirty="0" err="1" smtClean="0">
                <a:latin typeface="+mn-lt"/>
              </a:rPr>
              <a:t>with</a:t>
            </a:r>
            <a:r>
              <a:rPr lang="es-ES" sz="1200" dirty="0" smtClean="0">
                <a:latin typeface="+mn-lt"/>
              </a:rPr>
              <a:t> </a:t>
            </a:r>
            <a:r>
              <a:rPr lang="es-ES" sz="1200" dirty="0" err="1" smtClean="0">
                <a:latin typeface="+mn-lt"/>
              </a:rPr>
              <a:t>the</a:t>
            </a:r>
            <a:r>
              <a:rPr lang="es-ES" sz="1200" dirty="0" smtClean="0">
                <a:latin typeface="+mn-lt"/>
              </a:rPr>
              <a:t> </a:t>
            </a:r>
            <a:r>
              <a:rPr lang="es-ES" sz="1200" dirty="0" err="1" smtClean="0">
                <a:latin typeface="+mn-lt"/>
              </a:rPr>
              <a:t>outcome</a:t>
            </a:r>
            <a:r>
              <a:rPr lang="es-ES" sz="1200" dirty="0" smtClean="0">
                <a:latin typeface="+mn-lt"/>
              </a:rPr>
              <a:t>. </a:t>
            </a:r>
            <a:r>
              <a:rPr lang="es-ES" sz="1200" dirty="0" err="1" smtClean="0">
                <a:latin typeface="+mn-lt"/>
              </a:rPr>
              <a:t>There</a:t>
            </a:r>
            <a:r>
              <a:rPr lang="es-ES" sz="1200" dirty="0" smtClean="0">
                <a:latin typeface="+mn-lt"/>
              </a:rPr>
              <a:t> </a:t>
            </a:r>
            <a:r>
              <a:rPr lang="es-ES" sz="1200" dirty="0" err="1" smtClean="0">
                <a:latin typeface="+mn-lt"/>
              </a:rPr>
              <a:t>would</a:t>
            </a:r>
            <a:r>
              <a:rPr lang="es-ES" sz="1200" dirty="0" smtClean="0">
                <a:latin typeface="+mn-lt"/>
              </a:rPr>
              <a:t> be no </a:t>
            </a:r>
            <a:r>
              <a:rPr lang="es-ES" sz="1200" dirty="0" err="1" smtClean="0">
                <a:latin typeface="+mn-lt"/>
              </a:rPr>
              <a:t>need</a:t>
            </a:r>
            <a:r>
              <a:rPr lang="es-ES" sz="1200" dirty="0" smtClean="0">
                <a:latin typeface="+mn-lt"/>
              </a:rPr>
              <a:t> </a:t>
            </a:r>
            <a:r>
              <a:rPr lang="es-ES" sz="1200" dirty="0" smtClean="0">
                <a:latin typeface="+mn-lt"/>
              </a:rPr>
              <a:t>to </a:t>
            </a:r>
            <a:r>
              <a:rPr lang="es-ES" sz="1200" dirty="0" err="1" smtClean="0">
                <a:latin typeface="+mn-lt"/>
              </a:rPr>
              <a:t>adjust</a:t>
            </a:r>
            <a:r>
              <a:rPr lang="es-ES" sz="1200" dirty="0" smtClean="0">
                <a:latin typeface="+mn-lt"/>
              </a:rPr>
              <a:t> </a:t>
            </a:r>
            <a:r>
              <a:rPr lang="es-ES" sz="1200" dirty="0" err="1" smtClean="0">
                <a:latin typeface="+mn-lt"/>
              </a:rPr>
              <a:t>for</a:t>
            </a:r>
            <a:r>
              <a:rPr lang="es-ES" sz="1200" dirty="0" smtClean="0">
                <a:latin typeface="+mn-lt"/>
              </a:rPr>
              <a:t> </a:t>
            </a:r>
            <a:r>
              <a:rPr lang="es-ES" sz="1200" dirty="0" err="1" smtClean="0">
                <a:latin typeface="+mn-lt"/>
              </a:rPr>
              <a:t>these</a:t>
            </a:r>
            <a:r>
              <a:rPr lang="es-ES" sz="1200" dirty="0" smtClean="0">
                <a:latin typeface="+mn-lt"/>
              </a:rPr>
              <a:t> variables</a:t>
            </a:r>
            <a:endParaRPr lang="es-E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4335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43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Provegetarian Food Pattern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Provegetarian Food Pattern</dc:title>
  <dc:creator>Itziar Zazpe Garcia</dc:creator>
  <cp:lastModifiedBy>Itziar Zazpe Garcia</cp:lastModifiedBy>
  <cp:revision>6</cp:revision>
  <dcterms:created xsi:type="dcterms:W3CDTF">2022-05-18T09:13:54Z</dcterms:created>
  <dcterms:modified xsi:type="dcterms:W3CDTF">2022-06-01T07:17:55Z</dcterms:modified>
</cp:coreProperties>
</file>