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fld id="{6D750FE5-B606-4AFC-8199-7C32F6411833}"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E2006426-0D44-4028-9CAA-82B249712B93}" type="slidenum">
              <a:rPr lang="es-MX" altLang="es-MX"/>
              <a:pPr/>
              <a:t>‹#›</a:t>
            </a:fld>
            <a:endParaRPr lang="es-MX" altLang="es-MX"/>
          </a:p>
        </p:txBody>
      </p:sp>
    </p:spTree>
    <p:extLst>
      <p:ext uri="{BB962C8B-B14F-4D97-AF65-F5344CB8AC3E}">
        <p14:creationId xmlns:p14="http://schemas.microsoft.com/office/powerpoint/2010/main" val="352478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EBCB45E8-0A3B-4B8B-BE26-32BA89E4AF6E}"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C6AE2620-A1B4-4F49-AF8A-37D4ED247C48}" type="slidenum">
              <a:rPr lang="es-MX" altLang="es-MX"/>
              <a:pPr/>
              <a:t>‹#›</a:t>
            </a:fld>
            <a:endParaRPr lang="es-MX" altLang="es-MX"/>
          </a:p>
        </p:txBody>
      </p:sp>
    </p:spTree>
    <p:extLst>
      <p:ext uri="{BB962C8B-B14F-4D97-AF65-F5344CB8AC3E}">
        <p14:creationId xmlns:p14="http://schemas.microsoft.com/office/powerpoint/2010/main" val="413423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FFD08C63-3CFA-4AE5-9F22-15E4D93E6317}"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0FF4E53B-01B7-401E-8992-D7BB6F4F5680}" type="slidenum">
              <a:rPr lang="es-MX" altLang="es-MX"/>
              <a:pPr/>
              <a:t>‹#›</a:t>
            </a:fld>
            <a:endParaRPr lang="es-MX" altLang="es-MX"/>
          </a:p>
        </p:txBody>
      </p:sp>
    </p:spTree>
    <p:extLst>
      <p:ext uri="{BB962C8B-B14F-4D97-AF65-F5344CB8AC3E}">
        <p14:creationId xmlns:p14="http://schemas.microsoft.com/office/powerpoint/2010/main" val="137595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fld id="{6D750FE5-B606-4AFC-8199-7C32F6411833}"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E2006426-0D44-4028-9CAA-82B249712B93}" type="slidenum">
              <a:rPr lang="es-MX" altLang="es-MX"/>
              <a:pPr/>
              <a:t>‹#›</a:t>
            </a:fld>
            <a:endParaRPr lang="es-MX" altLang="es-MX"/>
          </a:p>
        </p:txBody>
      </p:sp>
    </p:spTree>
    <p:extLst>
      <p:ext uri="{BB962C8B-B14F-4D97-AF65-F5344CB8AC3E}">
        <p14:creationId xmlns:p14="http://schemas.microsoft.com/office/powerpoint/2010/main" val="459239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F7B088D5-99C5-4E7E-9832-ECE09A5FC5DD}"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35DFFA29-E730-4C00-9496-891ABDF6DC4B}" type="slidenum">
              <a:rPr lang="es-MX" altLang="es-MX"/>
              <a:pPr/>
              <a:t>‹#›</a:t>
            </a:fld>
            <a:endParaRPr lang="es-MX" altLang="es-MX"/>
          </a:p>
        </p:txBody>
      </p:sp>
    </p:spTree>
    <p:extLst>
      <p:ext uri="{BB962C8B-B14F-4D97-AF65-F5344CB8AC3E}">
        <p14:creationId xmlns:p14="http://schemas.microsoft.com/office/powerpoint/2010/main" val="3766464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1A6D78A1-DC95-4B7F-B5B2-B357EFAD3FC2}"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D1402DCB-417D-4E82-83BA-82C9D7FF7F15}" type="slidenum">
              <a:rPr lang="es-MX" altLang="es-MX"/>
              <a:pPr/>
              <a:t>‹#›</a:t>
            </a:fld>
            <a:endParaRPr lang="es-MX" altLang="es-MX"/>
          </a:p>
        </p:txBody>
      </p:sp>
    </p:spTree>
    <p:extLst>
      <p:ext uri="{BB962C8B-B14F-4D97-AF65-F5344CB8AC3E}">
        <p14:creationId xmlns:p14="http://schemas.microsoft.com/office/powerpoint/2010/main" val="28810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fld id="{E890FA78-AC9B-410D-9E7F-BC623AE9D475}"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69732488-C7B3-46A0-81C7-9B45B8A7BEC2}" type="slidenum">
              <a:rPr lang="es-MX" altLang="es-MX"/>
              <a:pPr/>
              <a:t>‹#›</a:t>
            </a:fld>
            <a:endParaRPr lang="es-MX" altLang="es-MX"/>
          </a:p>
        </p:txBody>
      </p:sp>
    </p:spTree>
    <p:extLst>
      <p:ext uri="{BB962C8B-B14F-4D97-AF65-F5344CB8AC3E}">
        <p14:creationId xmlns:p14="http://schemas.microsoft.com/office/powerpoint/2010/main" val="127701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fld id="{5848D1D7-79AF-4092-9606-FB686A35874E}" type="datetimeFigureOut">
              <a:rPr lang="es-MX" altLang="es-MX"/>
              <a:pPr/>
              <a:t>23/04/2019</a:t>
            </a:fld>
            <a:endParaRPr lang="es-MX" altLang="es-MX"/>
          </a:p>
        </p:txBody>
      </p:sp>
      <p:sp>
        <p:nvSpPr>
          <p:cNvPr id="8"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fld id="{56B543D6-C518-47B2-B32E-B5E36775A0A0}" type="slidenum">
              <a:rPr lang="es-MX" altLang="es-MX"/>
              <a:pPr/>
              <a:t>‹#›</a:t>
            </a:fld>
            <a:endParaRPr lang="es-MX" altLang="es-MX"/>
          </a:p>
        </p:txBody>
      </p:sp>
    </p:spTree>
    <p:extLst>
      <p:ext uri="{BB962C8B-B14F-4D97-AF65-F5344CB8AC3E}">
        <p14:creationId xmlns:p14="http://schemas.microsoft.com/office/powerpoint/2010/main" val="3643425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fld id="{7A135B59-E4DA-4EBC-84E5-4586D717DF07}" type="datetimeFigureOut">
              <a:rPr lang="es-MX" altLang="es-MX"/>
              <a:pPr/>
              <a:t>23/04/2019</a:t>
            </a:fld>
            <a:endParaRPr lang="es-MX" altLang="es-MX"/>
          </a:p>
        </p:txBody>
      </p:sp>
      <p:sp>
        <p:nvSpPr>
          <p:cNvPr id="4"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fld id="{F43406C1-533A-449B-87D9-9E957BDE1DE1}" type="slidenum">
              <a:rPr lang="es-MX" altLang="es-MX"/>
              <a:pPr/>
              <a:t>‹#›</a:t>
            </a:fld>
            <a:endParaRPr lang="es-MX" altLang="es-MX"/>
          </a:p>
        </p:txBody>
      </p:sp>
    </p:spTree>
    <p:extLst>
      <p:ext uri="{BB962C8B-B14F-4D97-AF65-F5344CB8AC3E}">
        <p14:creationId xmlns:p14="http://schemas.microsoft.com/office/powerpoint/2010/main" val="3441149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AE12227A-C1B2-42F6-B296-307DAE571294}" type="datetimeFigureOut">
              <a:rPr lang="es-MX" altLang="es-MX"/>
              <a:pPr/>
              <a:t>23/04/2019</a:t>
            </a:fld>
            <a:endParaRPr lang="es-MX" altLang="es-MX"/>
          </a:p>
        </p:txBody>
      </p:sp>
      <p:sp>
        <p:nvSpPr>
          <p:cNvPr id="3"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fld id="{993B4053-2290-489C-893A-3F1373CAD935}" type="slidenum">
              <a:rPr lang="es-MX" altLang="es-MX"/>
              <a:pPr/>
              <a:t>‹#›</a:t>
            </a:fld>
            <a:endParaRPr lang="es-MX" altLang="es-MX"/>
          </a:p>
        </p:txBody>
      </p:sp>
    </p:spTree>
    <p:extLst>
      <p:ext uri="{BB962C8B-B14F-4D97-AF65-F5344CB8AC3E}">
        <p14:creationId xmlns:p14="http://schemas.microsoft.com/office/powerpoint/2010/main" val="60365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FA2EED65-2552-471F-8350-DC1742582EBC}"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B9CBDA3D-D172-4A15-B655-A74CA8063ABD}" type="slidenum">
              <a:rPr lang="es-MX" altLang="es-MX"/>
              <a:pPr/>
              <a:t>‹#›</a:t>
            </a:fld>
            <a:endParaRPr lang="es-MX" altLang="es-MX"/>
          </a:p>
        </p:txBody>
      </p:sp>
    </p:spTree>
    <p:extLst>
      <p:ext uri="{BB962C8B-B14F-4D97-AF65-F5344CB8AC3E}">
        <p14:creationId xmlns:p14="http://schemas.microsoft.com/office/powerpoint/2010/main" val="30471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F7B088D5-99C5-4E7E-9832-ECE09A5FC5DD}"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35DFFA29-E730-4C00-9496-891ABDF6DC4B}" type="slidenum">
              <a:rPr lang="es-MX" altLang="es-MX"/>
              <a:pPr/>
              <a:t>‹#›</a:t>
            </a:fld>
            <a:endParaRPr lang="es-MX" altLang="es-MX"/>
          </a:p>
        </p:txBody>
      </p:sp>
    </p:spTree>
    <p:extLst>
      <p:ext uri="{BB962C8B-B14F-4D97-AF65-F5344CB8AC3E}">
        <p14:creationId xmlns:p14="http://schemas.microsoft.com/office/powerpoint/2010/main" val="2972157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89291C33-097E-42D8-A7E6-146C02C7067D}"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4D31B90A-66A0-4A5E-A347-5EEA0E009A09}" type="slidenum">
              <a:rPr lang="es-MX" altLang="es-MX"/>
              <a:pPr/>
              <a:t>‹#›</a:t>
            </a:fld>
            <a:endParaRPr lang="es-MX" altLang="es-MX"/>
          </a:p>
        </p:txBody>
      </p:sp>
    </p:spTree>
    <p:extLst>
      <p:ext uri="{BB962C8B-B14F-4D97-AF65-F5344CB8AC3E}">
        <p14:creationId xmlns:p14="http://schemas.microsoft.com/office/powerpoint/2010/main" val="3229945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EBCB45E8-0A3B-4B8B-BE26-32BA89E4AF6E}"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C6AE2620-A1B4-4F49-AF8A-37D4ED247C48}" type="slidenum">
              <a:rPr lang="es-MX" altLang="es-MX"/>
              <a:pPr/>
              <a:t>‹#›</a:t>
            </a:fld>
            <a:endParaRPr lang="es-MX" altLang="es-MX"/>
          </a:p>
        </p:txBody>
      </p:sp>
    </p:spTree>
    <p:extLst>
      <p:ext uri="{BB962C8B-B14F-4D97-AF65-F5344CB8AC3E}">
        <p14:creationId xmlns:p14="http://schemas.microsoft.com/office/powerpoint/2010/main" val="1773519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FFD08C63-3CFA-4AE5-9F22-15E4D93E6317}"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0FF4E53B-01B7-401E-8992-D7BB6F4F5680}" type="slidenum">
              <a:rPr lang="es-MX" altLang="es-MX"/>
              <a:pPr/>
              <a:t>‹#›</a:t>
            </a:fld>
            <a:endParaRPr lang="es-MX" altLang="es-MX"/>
          </a:p>
        </p:txBody>
      </p:sp>
    </p:spTree>
    <p:extLst>
      <p:ext uri="{BB962C8B-B14F-4D97-AF65-F5344CB8AC3E}">
        <p14:creationId xmlns:p14="http://schemas.microsoft.com/office/powerpoint/2010/main" val="132796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1A6D78A1-DC95-4B7F-B5B2-B357EFAD3FC2}" type="datetimeFigureOut">
              <a:rPr lang="es-MX" altLang="es-MX"/>
              <a:pPr/>
              <a:t>23/04/2019</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D1402DCB-417D-4E82-83BA-82C9D7FF7F15}" type="slidenum">
              <a:rPr lang="es-MX" altLang="es-MX"/>
              <a:pPr/>
              <a:t>‹#›</a:t>
            </a:fld>
            <a:endParaRPr lang="es-MX" altLang="es-MX"/>
          </a:p>
        </p:txBody>
      </p:sp>
    </p:spTree>
    <p:extLst>
      <p:ext uri="{BB962C8B-B14F-4D97-AF65-F5344CB8AC3E}">
        <p14:creationId xmlns:p14="http://schemas.microsoft.com/office/powerpoint/2010/main" val="206046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fld id="{E890FA78-AC9B-410D-9E7F-BC623AE9D475}"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69732488-C7B3-46A0-81C7-9B45B8A7BEC2}" type="slidenum">
              <a:rPr lang="es-MX" altLang="es-MX"/>
              <a:pPr/>
              <a:t>‹#›</a:t>
            </a:fld>
            <a:endParaRPr lang="es-MX" altLang="es-MX"/>
          </a:p>
        </p:txBody>
      </p:sp>
    </p:spTree>
    <p:extLst>
      <p:ext uri="{BB962C8B-B14F-4D97-AF65-F5344CB8AC3E}">
        <p14:creationId xmlns:p14="http://schemas.microsoft.com/office/powerpoint/2010/main" val="338902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fld id="{5848D1D7-79AF-4092-9606-FB686A35874E}" type="datetimeFigureOut">
              <a:rPr lang="es-MX" altLang="es-MX"/>
              <a:pPr/>
              <a:t>23/04/2019</a:t>
            </a:fld>
            <a:endParaRPr lang="es-MX" altLang="es-MX"/>
          </a:p>
        </p:txBody>
      </p:sp>
      <p:sp>
        <p:nvSpPr>
          <p:cNvPr id="8"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fld id="{56B543D6-C518-47B2-B32E-B5E36775A0A0}" type="slidenum">
              <a:rPr lang="es-MX" altLang="es-MX"/>
              <a:pPr/>
              <a:t>‹#›</a:t>
            </a:fld>
            <a:endParaRPr lang="es-MX" altLang="es-MX"/>
          </a:p>
        </p:txBody>
      </p:sp>
    </p:spTree>
    <p:extLst>
      <p:ext uri="{BB962C8B-B14F-4D97-AF65-F5344CB8AC3E}">
        <p14:creationId xmlns:p14="http://schemas.microsoft.com/office/powerpoint/2010/main" val="383551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fld id="{7A135B59-E4DA-4EBC-84E5-4586D717DF07}" type="datetimeFigureOut">
              <a:rPr lang="es-MX" altLang="es-MX"/>
              <a:pPr/>
              <a:t>23/04/2019</a:t>
            </a:fld>
            <a:endParaRPr lang="es-MX" altLang="es-MX"/>
          </a:p>
        </p:txBody>
      </p:sp>
      <p:sp>
        <p:nvSpPr>
          <p:cNvPr id="4"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fld id="{F43406C1-533A-449B-87D9-9E957BDE1DE1}" type="slidenum">
              <a:rPr lang="es-MX" altLang="es-MX"/>
              <a:pPr/>
              <a:t>‹#›</a:t>
            </a:fld>
            <a:endParaRPr lang="es-MX" altLang="es-MX"/>
          </a:p>
        </p:txBody>
      </p:sp>
    </p:spTree>
    <p:extLst>
      <p:ext uri="{BB962C8B-B14F-4D97-AF65-F5344CB8AC3E}">
        <p14:creationId xmlns:p14="http://schemas.microsoft.com/office/powerpoint/2010/main" val="130034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AE12227A-C1B2-42F6-B296-307DAE571294}" type="datetimeFigureOut">
              <a:rPr lang="es-MX" altLang="es-MX"/>
              <a:pPr/>
              <a:t>23/04/2019</a:t>
            </a:fld>
            <a:endParaRPr lang="es-MX" altLang="es-MX"/>
          </a:p>
        </p:txBody>
      </p:sp>
      <p:sp>
        <p:nvSpPr>
          <p:cNvPr id="3"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fld id="{993B4053-2290-489C-893A-3F1373CAD935}" type="slidenum">
              <a:rPr lang="es-MX" altLang="es-MX"/>
              <a:pPr/>
              <a:t>‹#›</a:t>
            </a:fld>
            <a:endParaRPr lang="es-MX" altLang="es-MX"/>
          </a:p>
        </p:txBody>
      </p:sp>
    </p:spTree>
    <p:extLst>
      <p:ext uri="{BB962C8B-B14F-4D97-AF65-F5344CB8AC3E}">
        <p14:creationId xmlns:p14="http://schemas.microsoft.com/office/powerpoint/2010/main" val="47720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FA2EED65-2552-471F-8350-DC1742582EBC}"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B9CBDA3D-D172-4A15-B655-A74CA8063ABD}" type="slidenum">
              <a:rPr lang="es-MX" altLang="es-MX"/>
              <a:pPr/>
              <a:t>‹#›</a:t>
            </a:fld>
            <a:endParaRPr lang="es-MX" altLang="es-MX"/>
          </a:p>
        </p:txBody>
      </p:sp>
    </p:spTree>
    <p:extLst>
      <p:ext uri="{BB962C8B-B14F-4D97-AF65-F5344CB8AC3E}">
        <p14:creationId xmlns:p14="http://schemas.microsoft.com/office/powerpoint/2010/main" val="178833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89291C33-097E-42D8-A7E6-146C02C7067D}" type="datetimeFigureOut">
              <a:rPr lang="es-MX" altLang="es-MX"/>
              <a:pPr/>
              <a:t>23/04/2019</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4D31B90A-66A0-4A5E-A347-5EEA0E009A09}" type="slidenum">
              <a:rPr lang="es-MX" altLang="es-MX"/>
              <a:pPr/>
              <a:t>‹#›</a:t>
            </a:fld>
            <a:endParaRPr lang="es-MX" altLang="es-MX"/>
          </a:p>
        </p:txBody>
      </p:sp>
    </p:spTree>
    <p:extLst>
      <p:ext uri="{BB962C8B-B14F-4D97-AF65-F5344CB8AC3E}">
        <p14:creationId xmlns:p14="http://schemas.microsoft.com/office/powerpoint/2010/main" val="158211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pPr>
            <a:fld id="{3C8DCB4F-A859-4E29-8D20-66D3E66CBBD2}" type="datetimeFigureOut">
              <a:rPr lang="es-MX" altLang="es-MX">
                <a:ea typeface="MS PGothic" panose="020B0600070205080204" pitchFamily="34" charset="-128"/>
              </a:rPr>
              <a:pPr fontAlgn="base">
                <a:spcBef>
                  <a:spcPct val="0"/>
                </a:spcBef>
                <a:spcAft>
                  <a:spcPct val="0"/>
                </a:spcAft>
              </a:pPr>
              <a:t>23/04/2019</a:t>
            </a:fld>
            <a:endParaRPr lang="es-MX" altLang="es-MX">
              <a:ea typeface="MS PGothic" panose="020B0600070205080204" pitchFamily="34" charset="-128"/>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pPr>
            <a:fld id="{364B93F2-8E09-4C55-8288-13A9E6FE6ED5}" type="slidenum">
              <a:rPr lang="es-MX" altLang="es-MX">
                <a:ea typeface="MS PGothic" panose="020B0600070205080204" pitchFamily="34" charset="-128"/>
              </a:rPr>
              <a:pPr fontAlgn="base">
                <a:spcBef>
                  <a:spcPct val="0"/>
                </a:spcBef>
                <a:spcAft>
                  <a:spcPct val="0"/>
                </a:spcAft>
              </a:pPr>
              <a:t>‹#›</a:t>
            </a:fld>
            <a:endParaRPr lang="es-MX" altLang="es-MX">
              <a:ea typeface="MS PGothic" panose="020B0600070205080204" pitchFamily="34" charset="-128"/>
            </a:endParaRPr>
          </a:p>
        </p:txBody>
      </p:sp>
    </p:spTree>
    <p:extLst>
      <p:ext uri="{BB962C8B-B14F-4D97-AF65-F5344CB8AC3E}">
        <p14:creationId xmlns:p14="http://schemas.microsoft.com/office/powerpoint/2010/main" val="2592413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pPr>
            <a:fld id="{3C8DCB4F-A859-4E29-8D20-66D3E66CBBD2}" type="datetimeFigureOut">
              <a:rPr lang="es-MX" altLang="es-MX">
                <a:ea typeface="MS PGothic" panose="020B0600070205080204" pitchFamily="34" charset="-128"/>
              </a:rPr>
              <a:pPr fontAlgn="base">
                <a:spcBef>
                  <a:spcPct val="0"/>
                </a:spcBef>
                <a:spcAft>
                  <a:spcPct val="0"/>
                </a:spcAft>
              </a:pPr>
              <a:t>23/04/2019</a:t>
            </a:fld>
            <a:endParaRPr lang="es-MX" altLang="es-MX">
              <a:ea typeface="MS PGothic" panose="020B0600070205080204" pitchFamily="34" charset="-128"/>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pPr>
            <a:fld id="{364B93F2-8E09-4C55-8288-13A9E6FE6ED5}" type="slidenum">
              <a:rPr lang="es-MX" altLang="es-MX">
                <a:ea typeface="MS PGothic" panose="020B0600070205080204" pitchFamily="34" charset="-128"/>
              </a:rPr>
              <a:pPr fontAlgn="base">
                <a:spcBef>
                  <a:spcPct val="0"/>
                </a:spcBef>
                <a:spcAft>
                  <a:spcPct val="0"/>
                </a:spcAft>
              </a:pPr>
              <a:t>‹#›</a:t>
            </a:fld>
            <a:endParaRPr lang="es-MX" altLang="es-MX">
              <a:ea typeface="MS PGothic" panose="020B0600070205080204" pitchFamily="34" charset="-128"/>
            </a:endParaRPr>
          </a:p>
        </p:txBody>
      </p:sp>
    </p:spTree>
    <p:extLst>
      <p:ext uri="{BB962C8B-B14F-4D97-AF65-F5344CB8AC3E}">
        <p14:creationId xmlns:p14="http://schemas.microsoft.com/office/powerpoint/2010/main" val="248220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endParaRPr lang="es-MX" dirty="0">
              <a:ea typeface="+mj-ea"/>
            </a:endParaRPr>
          </a:p>
        </p:txBody>
      </p:sp>
      <p:sp>
        <p:nvSpPr>
          <p:cNvPr id="3" name="2 Marcador de texto"/>
          <p:cNvSpPr>
            <a:spLocks noGrp="1"/>
          </p:cNvSpPr>
          <p:nvPr>
            <p:ph type="body" idx="1"/>
          </p:nvPr>
        </p:nvSpPr>
        <p:spPr/>
        <p:txBody>
          <a:bodyPr/>
          <a:lstStyle/>
          <a:p>
            <a:pPr algn="ctr">
              <a:buFont typeface="Arial" charset="0"/>
              <a:buNone/>
              <a:defRPr/>
            </a:pPr>
            <a:r>
              <a:rPr lang="es-MX" sz="3200" b="1" dirty="0">
                <a:solidFill>
                  <a:schemeClr val="tx1"/>
                </a:solidFill>
                <a:latin typeface="Arial" pitchFamily="34" charset="0"/>
                <a:ea typeface="+mn-ea"/>
                <a:cs typeface="Arial" pitchFamily="34" charset="0"/>
              </a:rPr>
              <a:t>S1. Figure</a:t>
            </a:r>
          </a:p>
          <a:p>
            <a:pPr algn="ctr">
              <a:buFont typeface="Arial" charset="0"/>
              <a:buNone/>
              <a:defRPr/>
            </a:pPr>
            <a:r>
              <a:rPr lang="es-MX" sz="3200" b="1" dirty="0" err="1">
                <a:solidFill>
                  <a:schemeClr val="tx1"/>
                </a:solidFill>
                <a:latin typeface="Arial" pitchFamily="34" charset="0"/>
                <a:ea typeface="+mn-ea"/>
                <a:cs typeface="Arial" pitchFamily="34" charset="0"/>
              </a:rPr>
              <a:t>Code</a:t>
            </a:r>
            <a:r>
              <a:rPr lang="es-MX" sz="3200" b="1" dirty="0">
                <a:solidFill>
                  <a:schemeClr val="tx1"/>
                </a:solidFill>
                <a:latin typeface="Arial" pitchFamily="34" charset="0"/>
                <a:ea typeface="+mn-ea"/>
                <a:cs typeface="Arial" pitchFamily="34" charset="0"/>
              </a:rPr>
              <a:t> </a:t>
            </a:r>
            <a:r>
              <a:rPr lang="es-MX" sz="3200" b="1" dirty="0" err="1">
                <a:solidFill>
                  <a:schemeClr val="tx1"/>
                </a:solidFill>
                <a:latin typeface="Arial" pitchFamily="34" charset="0"/>
                <a:ea typeface="+mn-ea"/>
                <a:cs typeface="Arial" pitchFamily="34" charset="0"/>
              </a:rPr>
              <a:t>Tree</a:t>
            </a:r>
            <a:endParaRPr lang="es-MX" sz="3200" b="1" dirty="0">
              <a:solidFill>
                <a:schemeClr val="tx1"/>
              </a:solidFill>
              <a:latin typeface="Arial" pitchFamily="34" charset="0"/>
              <a:ea typeface="+mn-ea"/>
              <a:cs typeface="Arial" pitchFamily="34" charset="0"/>
            </a:endParaRPr>
          </a:p>
          <a:p>
            <a:pPr>
              <a:buFont typeface="Arial" charset="0"/>
              <a:buNone/>
              <a:defRPr/>
            </a:pPr>
            <a:endParaRPr lang="es-MX" dirty="0">
              <a:ea typeface="+mn-ea"/>
            </a:endParaRPr>
          </a:p>
        </p:txBody>
      </p:sp>
    </p:spTree>
    <p:extLst>
      <p:ext uri="{BB962C8B-B14F-4D97-AF65-F5344CB8AC3E}">
        <p14:creationId xmlns:p14="http://schemas.microsoft.com/office/powerpoint/2010/main" val="75050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524000" y="2133600"/>
            <a:ext cx="1042988" cy="1054100"/>
          </a:xfrm>
          <a:prstGeom prst="roundRect">
            <a:avLst/>
          </a:prstGeom>
          <a:solidFill>
            <a:schemeClr val="bg1">
              <a:lumMod val="8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base">
              <a:spcBef>
                <a:spcPct val="0"/>
              </a:spcBef>
              <a:spcAft>
                <a:spcPct val="0"/>
              </a:spcAft>
              <a:defRPr/>
            </a:pPr>
            <a:r>
              <a:rPr lang="es-ES_tradnl" sz="1400" b="1" i="1" dirty="0">
                <a:solidFill>
                  <a:srgbClr val="000000"/>
                </a:solidFill>
                <a:latin typeface="Times"/>
                <a:cs typeface="Times"/>
              </a:rPr>
              <a:t>CODE TREE</a:t>
            </a:r>
          </a:p>
          <a:p>
            <a:pPr fontAlgn="base">
              <a:spcBef>
                <a:spcPct val="0"/>
              </a:spcBef>
              <a:spcAft>
                <a:spcPct val="0"/>
              </a:spcAft>
              <a:defRPr/>
            </a:pPr>
            <a:endParaRPr lang="es-ES_tradnl" sz="1000" b="1" dirty="0">
              <a:solidFill>
                <a:srgbClr val="000000"/>
              </a:solidFill>
              <a:latin typeface="Times"/>
              <a:cs typeface="Times"/>
            </a:endParaRPr>
          </a:p>
          <a:p>
            <a:pPr fontAlgn="base">
              <a:spcBef>
                <a:spcPct val="0"/>
              </a:spcBef>
              <a:spcAft>
                <a:spcPct val="0"/>
              </a:spcAft>
              <a:defRPr/>
            </a:pPr>
            <a:r>
              <a:rPr lang="es-ES_tradnl" sz="900" b="1" dirty="0">
                <a:solidFill>
                  <a:srgbClr val="000000"/>
                </a:solidFill>
                <a:latin typeface="Times"/>
                <a:cs typeface="Times"/>
              </a:rPr>
              <a:t>DIABETES EXPERIENCE</a:t>
            </a:r>
          </a:p>
        </p:txBody>
      </p:sp>
      <p:sp>
        <p:nvSpPr>
          <p:cNvPr id="7" name="Rectángulo redondeado 6"/>
          <p:cNvSpPr/>
          <p:nvPr/>
        </p:nvSpPr>
        <p:spPr>
          <a:xfrm>
            <a:off x="5663952" y="0"/>
            <a:ext cx="5004048" cy="442674"/>
          </a:xfrm>
          <a:prstGeom prst="roundRect">
            <a:avLst/>
          </a:prstGeom>
          <a:noFill/>
          <a:ln w="31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600" b="1" dirty="0">
                <a:solidFill>
                  <a:srgbClr val="000000"/>
                </a:solidFill>
                <a:latin typeface="Times"/>
                <a:cs typeface="Times"/>
              </a:rPr>
              <a:t>Familial relations. </a:t>
            </a:r>
            <a:r>
              <a:rPr lang="en-US" sz="600" dirty="0">
                <a:solidFill>
                  <a:srgbClr val="000000"/>
                </a:solidFill>
                <a:latin typeface="Times"/>
                <a:cs typeface="Times"/>
              </a:rPr>
              <a:t>All mentions by interviewee regarding how he or she related to the people living in the house.</a:t>
            </a:r>
            <a:r>
              <a:rPr lang="en-US" sz="600" b="1" dirty="0">
                <a:solidFill>
                  <a:srgbClr val="000000"/>
                </a:solidFill>
                <a:latin typeface="Times"/>
                <a:cs typeface="Times"/>
              </a:rPr>
              <a:t> </a:t>
            </a:r>
          </a:p>
          <a:p>
            <a:pPr fontAlgn="base">
              <a:spcBef>
                <a:spcPct val="0"/>
              </a:spcBef>
              <a:spcAft>
                <a:spcPct val="0"/>
              </a:spcAft>
              <a:defRPr/>
            </a:pPr>
            <a:r>
              <a:rPr lang="en-US" sz="600" b="1" dirty="0">
                <a:solidFill>
                  <a:srgbClr val="000000"/>
                </a:solidFill>
                <a:latin typeface="Times"/>
                <a:cs typeface="Times"/>
              </a:rPr>
              <a:t>Familial members with diabetes. </a:t>
            </a:r>
            <a:r>
              <a:rPr lang="en-US" sz="600" dirty="0">
                <a:solidFill>
                  <a:prstClr val="black"/>
                </a:solidFill>
                <a:latin typeface="Times"/>
                <a:cs typeface="Times"/>
              </a:rPr>
              <a:t>Any comments made about family members who also have diabetes.</a:t>
            </a:r>
            <a:endParaRPr lang="fr-FR" sz="600" dirty="0">
              <a:solidFill>
                <a:prstClr val="black"/>
              </a:solidFill>
              <a:latin typeface="Times"/>
              <a:cs typeface="Times"/>
            </a:endParaRPr>
          </a:p>
          <a:p>
            <a:pPr fontAlgn="base">
              <a:spcBef>
                <a:spcPct val="0"/>
              </a:spcBef>
              <a:spcAft>
                <a:spcPct val="0"/>
              </a:spcAft>
              <a:defRPr/>
            </a:pPr>
            <a:endParaRPr lang="es-ES_tradnl" sz="800" b="1" dirty="0">
              <a:solidFill>
                <a:srgbClr val="000000"/>
              </a:solidFill>
              <a:latin typeface="Times"/>
              <a:cs typeface="Times"/>
            </a:endParaRPr>
          </a:p>
        </p:txBody>
      </p:sp>
      <p:sp>
        <p:nvSpPr>
          <p:cNvPr id="8" name="Rectángulo redondeado 7"/>
          <p:cNvSpPr/>
          <p:nvPr/>
        </p:nvSpPr>
        <p:spPr>
          <a:xfrm>
            <a:off x="2566989" y="1"/>
            <a:ext cx="2808287" cy="341313"/>
          </a:xfrm>
          <a:prstGeom prst="roundRect">
            <a:avLst/>
          </a:prstGeom>
          <a:solidFill>
            <a:schemeClr val="bg1">
              <a:lumMod val="85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700" b="1" dirty="0">
                <a:solidFill>
                  <a:prstClr val="black"/>
                </a:solidFill>
                <a:latin typeface="Times"/>
                <a:cs typeface="Times"/>
              </a:rPr>
              <a:t>I. SOCIODEMOGRAPHIC DATA</a:t>
            </a:r>
          </a:p>
          <a:p>
            <a:pPr fontAlgn="base">
              <a:spcBef>
                <a:spcPct val="0"/>
              </a:spcBef>
              <a:spcAft>
                <a:spcPct val="0"/>
              </a:spcAft>
              <a:defRPr/>
            </a:pPr>
            <a:r>
              <a:rPr lang="en-US" sz="700" dirty="0">
                <a:solidFill>
                  <a:prstClr val="black"/>
                </a:solidFill>
                <a:latin typeface="Times"/>
                <a:cs typeface="Times"/>
              </a:rPr>
              <a:t>All statements related to socio-demographics</a:t>
            </a:r>
            <a:r>
              <a:rPr lang="fr-FR" sz="700" dirty="0">
                <a:solidFill>
                  <a:prstClr val="black"/>
                </a:solidFill>
                <a:latin typeface="Times"/>
                <a:cs typeface="Times"/>
              </a:rPr>
              <a:t>.</a:t>
            </a:r>
            <a:r>
              <a:rPr lang="en-US" sz="700" b="1" dirty="0">
                <a:solidFill>
                  <a:prstClr val="black"/>
                </a:solidFill>
                <a:cs typeface="Times New Roman"/>
              </a:rPr>
              <a:t> </a:t>
            </a:r>
            <a:endParaRPr lang="es-ES_tradnl" sz="700" dirty="0">
              <a:solidFill>
                <a:prstClr val="black"/>
              </a:solidFill>
              <a:cs typeface="Times New Roman"/>
            </a:endParaRPr>
          </a:p>
        </p:txBody>
      </p:sp>
      <p:sp>
        <p:nvSpPr>
          <p:cNvPr id="10" name="Rectángulo redondeado 9"/>
          <p:cNvSpPr/>
          <p:nvPr/>
        </p:nvSpPr>
        <p:spPr>
          <a:xfrm>
            <a:off x="2566989" y="404814"/>
            <a:ext cx="2808287" cy="460375"/>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700" b="1" dirty="0">
                <a:solidFill>
                  <a:srgbClr val="000000"/>
                </a:solidFill>
                <a:latin typeface="Times" charset="0"/>
                <a:ea typeface="MS PGothic" pitchFamily="34" charset="-128"/>
              </a:rPr>
              <a:t>II. DISEASE ONSET: </a:t>
            </a:r>
            <a:r>
              <a:rPr lang="en-US" sz="700" b="1" i="1" dirty="0">
                <a:solidFill>
                  <a:srgbClr val="000000"/>
                </a:solidFill>
                <a:latin typeface="Times" charset="0"/>
                <a:ea typeface="MS PGothic" pitchFamily="34" charset="-128"/>
              </a:rPr>
              <a:t>EMIC</a:t>
            </a:r>
          </a:p>
          <a:p>
            <a:pPr fontAlgn="base">
              <a:spcBef>
                <a:spcPct val="0"/>
              </a:spcBef>
              <a:spcAft>
                <a:spcPct val="0"/>
              </a:spcAft>
              <a:defRPr/>
            </a:pPr>
            <a:r>
              <a:rPr lang="en-US" sz="700" dirty="0">
                <a:solidFill>
                  <a:srgbClr val="000000"/>
                </a:solidFill>
                <a:latin typeface="Times" charset="0"/>
                <a:ea typeface="MS PGothic" pitchFamily="34" charset="-128"/>
              </a:rPr>
              <a:t>All statements made ​​by the interviewee regarding symptoms, situations and considered diabetes to be a cause.</a:t>
            </a:r>
            <a:endParaRPr lang="es-ES_tradnl" sz="700" dirty="0">
              <a:solidFill>
                <a:srgbClr val="000000"/>
              </a:solidFill>
              <a:latin typeface="Times" charset="0"/>
              <a:ea typeface="MS PGothic" pitchFamily="34" charset="-128"/>
            </a:endParaRPr>
          </a:p>
        </p:txBody>
      </p:sp>
      <p:sp>
        <p:nvSpPr>
          <p:cNvPr id="11" name="Rectángulo redondeado 10"/>
          <p:cNvSpPr/>
          <p:nvPr/>
        </p:nvSpPr>
        <p:spPr>
          <a:xfrm>
            <a:off x="5591175" y="333376"/>
            <a:ext cx="4643438" cy="919163"/>
          </a:xfrm>
          <a:prstGeom prst="roundRect">
            <a:avLst/>
          </a:prstGeom>
          <a:noFill/>
          <a:ln w="3175" cmpd="sng">
            <a:noFill/>
          </a:ln>
        </p:spPr>
        <p:style>
          <a:lnRef idx="2">
            <a:schemeClr val="dk1"/>
          </a:lnRef>
          <a:fillRef idx="1">
            <a:schemeClr val="lt1"/>
          </a:fillRef>
          <a:effectRef idx="0">
            <a:schemeClr val="dk1"/>
          </a:effectRef>
          <a:fontRef idx="minor">
            <a:schemeClr val="dk1"/>
          </a:fontRef>
        </p:style>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s-MX" sz="600" b="1">
                <a:solidFill>
                  <a:srgbClr val="000000"/>
                </a:solidFill>
                <a:latin typeface="Times" panose="02020603050405020304" pitchFamily="18" charset="0"/>
              </a:rPr>
              <a:t>Beliefs about disease origins. </a:t>
            </a:r>
            <a:r>
              <a:rPr lang="en-US" altLang="es-MX" sz="600">
                <a:solidFill>
                  <a:srgbClr val="000000"/>
                </a:solidFill>
                <a:latin typeface="Times" panose="02020603050405020304" pitchFamily="18" charset="0"/>
              </a:rPr>
              <a:t>All statements made by ​​respondents regarding the reasons why he or she believes they became diabetic, from a layman</a:t>
            </a:r>
            <a:r>
              <a:rPr lang="en-US" altLang="es-ES_tradnl" sz="600">
                <a:solidFill>
                  <a:srgbClr val="000000"/>
                </a:solidFill>
                <a:latin typeface="Times" panose="02020603050405020304" pitchFamily="18" charset="0"/>
              </a:rPr>
              <a:t>’</a:t>
            </a:r>
            <a:r>
              <a:rPr lang="en-US" altLang="es-MX" sz="600">
                <a:solidFill>
                  <a:srgbClr val="000000"/>
                </a:solidFill>
                <a:latin typeface="Times" panose="02020603050405020304" pitchFamily="18" charset="0"/>
              </a:rPr>
              <a:t>s point of view. </a:t>
            </a:r>
          </a:p>
          <a:p>
            <a:pPr fontAlgn="base">
              <a:spcBef>
                <a:spcPct val="0"/>
              </a:spcBef>
              <a:spcAft>
                <a:spcPct val="0"/>
              </a:spcAft>
            </a:pPr>
            <a:r>
              <a:rPr lang="en-US" altLang="es-MX" sz="600" b="1">
                <a:solidFill>
                  <a:srgbClr val="000000"/>
                </a:solidFill>
                <a:latin typeface="Times" panose="02020603050405020304" pitchFamily="18" charset="0"/>
              </a:rPr>
              <a:t>Initial symptoms. </a:t>
            </a:r>
            <a:r>
              <a:rPr lang="en-US" altLang="es-MX" sz="600">
                <a:solidFill>
                  <a:srgbClr val="000000"/>
                </a:solidFill>
                <a:latin typeface="Times" panose="02020603050405020304" pitchFamily="18" charset="0"/>
              </a:rPr>
              <a:t>Mentions about the first symptoms and ailments they felt in relation to the lay beliefs on the origin of the disease.</a:t>
            </a:r>
            <a:r>
              <a:rPr lang="en-US" altLang="es-MX" sz="600" b="1">
                <a:solidFill>
                  <a:srgbClr val="000000"/>
                </a:solidFill>
                <a:latin typeface="Times" panose="02020603050405020304" pitchFamily="18" charset="0"/>
              </a:rPr>
              <a:t> </a:t>
            </a:r>
          </a:p>
          <a:p>
            <a:pPr fontAlgn="base">
              <a:spcBef>
                <a:spcPct val="0"/>
              </a:spcBef>
              <a:spcAft>
                <a:spcPct val="0"/>
              </a:spcAft>
            </a:pPr>
            <a:r>
              <a:rPr lang="en-US" altLang="es-MX" sz="600" b="1">
                <a:solidFill>
                  <a:srgbClr val="000000"/>
                </a:solidFill>
                <a:latin typeface="Times" panose="02020603050405020304" pitchFamily="18" charset="0"/>
              </a:rPr>
              <a:t>Diabetes related complications. </a:t>
            </a:r>
            <a:r>
              <a:rPr lang="en-US" altLang="es-MX" sz="600">
                <a:solidFill>
                  <a:srgbClr val="000000"/>
                </a:solidFill>
                <a:latin typeface="Times" panose="02020603050405020304" pitchFamily="18" charset="0"/>
              </a:rPr>
              <a:t>When the respondent refers to complications he or she currently has as a result of the disease</a:t>
            </a:r>
            <a:r>
              <a:rPr lang="fr-FR" altLang="es-MX" sz="600">
                <a:solidFill>
                  <a:srgbClr val="000000"/>
                </a:solidFill>
                <a:latin typeface="Times" panose="02020603050405020304" pitchFamily="18" charset="0"/>
              </a:rPr>
              <a:t>.</a:t>
            </a:r>
            <a:endParaRPr lang="es-ES_tradnl" altLang="es-MX" sz="600">
              <a:solidFill>
                <a:srgbClr val="000000"/>
              </a:solidFill>
              <a:latin typeface="Times" panose="02020603050405020304" pitchFamily="18" charset="0"/>
            </a:endParaRPr>
          </a:p>
          <a:p>
            <a:pPr fontAlgn="base">
              <a:spcBef>
                <a:spcPct val="0"/>
              </a:spcBef>
              <a:spcAft>
                <a:spcPct val="0"/>
              </a:spcAft>
            </a:pPr>
            <a:endParaRPr lang="fr-FR" altLang="es-MX" sz="600">
              <a:solidFill>
                <a:srgbClr val="000000"/>
              </a:solidFill>
              <a:latin typeface="Times" panose="02020603050405020304" pitchFamily="18" charset="0"/>
            </a:endParaRPr>
          </a:p>
          <a:p>
            <a:pPr fontAlgn="base">
              <a:spcBef>
                <a:spcPct val="0"/>
              </a:spcBef>
              <a:spcAft>
                <a:spcPct val="0"/>
              </a:spcAft>
            </a:pPr>
            <a:endParaRPr lang="en-US" altLang="es-MX" sz="600">
              <a:solidFill>
                <a:srgbClr val="000000"/>
              </a:solidFill>
              <a:latin typeface="Times" panose="02020603050405020304" pitchFamily="18" charset="0"/>
            </a:endParaRPr>
          </a:p>
          <a:p>
            <a:pPr fontAlgn="base">
              <a:spcBef>
                <a:spcPct val="0"/>
              </a:spcBef>
              <a:spcAft>
                <a:spcPct val="0"/>
              </a:spcAft>
            </a:pPr>
            <a:endParaRPr lang="en-US" altLang="es-MX" sz="600">
              <a:solidFill>
                <a:srgbClr val="000000"/>
              </a:solidFill>
              <a:latin typeface="Times" panose="02020603050405020304" pitchFamily="18" charset="0"/>
            </a:endParaRPr>
          </a:p>
          <a:p>
            <a:pPr fontAlgn="base">
              <a:spcBef>
                <a:spcPct val="0"/>
              </a:spcBef>
              <a:spcAft>
                <a:spcPct val="0"/>
              </a:spcAft>
            </a:pPr>
            <a:endParaRPr lang="es-ES_tradnl" altLang="es-MX" sz="600">
              <a:solidFill>
                <a:srgbClr val="000000"/>
              </a:solidFill>
              <a:latin typeface="Times" panose="02020603050405020304" pitchFamily="18" charset="0"/>
            </a:endParaRPr>
          </a:p>
        </p:txBody>
      </p:sp>
      <p:sp>
        <p:nvSpPr>
          <p:cNvPr id="14" name="Rectángulo redondeado 13"/>
          <p:cNvSpPr/>
          <p:nvPr/>
        </p:nvSpPr>
        <p:spPr>
          <a:xfrm>
            <a:off x="2566989" y="981076"/>
            <a:ext cx="2808287" cy="460375"/>
          </a:xfrm>
          <a:prstGeom prst="roundRect">
            <a:avLst/>
          </a:prstGeom>
          <a:solidFill>
            <a:schemeClr val="bg1">
              <a:lumMod val="85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700" b="1" dirty="0">
                <a:solidFill>
                  <a:srgbClr val="000000"/>
                </a:solidFill>
                <a:latin typeface="Times" charset="0"/>
                <a:ea typeface="MS PGothic" pitchFamily="34" charset="-128"/>
              </a:rPr>
              <a:t>III. KNOWLEDGE OF DIABETES: </a:t>
            </a:r>
            <a:r>
              <a:rPr lang="en-US" sz="700" b="1" i="1" dirty="0">
                <a:solidFill>
                  <a:srgbClr val="000000"/>
                </a:solidFill>
                <a:latin typeface="Times" charset="0"/>
                <a:ea typeface="MS PGothic" pitchFamily="34" charset="-128"/>
              </a:rPr>
              <a:t>ETIC</a:t>
            </a:r>
          </a:p>
          <a:p>
            <a:pPr fontAlgn="base">
              <a:spcBef>
                <a:spcPct val="0"/>
              </a:spcBef>
              <a:spcAft>
                <a:spcPct val="0"/>
              </a:spcAft>
              <a:defRPr/>
            </a:pPr>
            <a:r>
              <a:rPr lang="en-US" sz="700" dirty="0">
                <a:solidFill>
                  <a:srgbClr val="000000"/>
                </a:solidFill>
                <a:latin typeface="Times" charset="0"/>
                <a:ea typeface="MS PGothic" pitchFamily="34" charset="-128"/>
              </a:rPr>
              <a:t>All statements made ​​by the interviewee regarding symptoms, situations and possibilities that occurred before being diagnosed with diabetes.</a:t>
            </a:r>
            <a:r>
              <a:rPr lang="fr-FR" sz="700" dirty="0">
                <a:solidFill>
                  <a:srgbClr val="000000"/>
                </a:solidFill>
                <a:latin typeface="Times" charset="0"/>
                <a:ea typeface="MS PGothic" pitchFamily="34" charset="-128"/>
              </a:rPr>
              <a:t> </a:t>
            </a:r>
            <a:endParaRPr lang="es-ES_tradnl" sz="700" dirty="0">
              <a:solidFill>
                <a:srgbClr val="000000"/>
              </a:solidFill>
              <a:latin typeface="Times" charset="0"/>
              <a:ea typeface="MS PGothic" pitchFamily="34" charset="-128"/>
            </a:endParaRPr>
          </a:p>
        </p:txBody>
      </p:sp>
      <p:sp>
        <p:nvSpPr>
          <p:cNvPr id="16" name="Rectángulo redondeado 15"/>
          <p:cNvSpPr/>
          <p:nvPr/>
        </p:nvSpPr>
        <p:spPr>
          <a:xfrm>
            <a:off x="5591176" y="908051"/>
            <a:ext cx="4608513" cy="936625"/>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600" b="1" dirty="0">
                <a:solidFill>
                  <a:srgbClr val="000000"/>
                </a:solidFill>
                <a:latin typeface="Times"/>
                <a:cs typeface="Times"/>
              </a:rPr>
              <a:t>Causes of diabetes. </a:t>
            </a:r>
            <a:r>
              <a:rPr lang="en-US" sz="600" dirty="0">
                <a:solidFill>
                  <a:prstClr val="black"/>
                </a:solidFill>
                <a:latin typeface="Times"/>
                <a:cs typeface="Times"/>
              </a:rPr>
              <a:t>Reasons why the interviewee thinks they developed the disease from a biomedical point of view. </a:t>
            </a:r>
          </a:p>
          <a:p>
            <a:pPr fontAlgn="base">
              <a:spcBef>
                <a:spcPct val="0"/>
              </a:spcBef>
              <a:spcAft>
                <a:spcPct val="0"/>
              </a:spcAft>
              <a:defRPr/>
            </a:pPr>
            <a:r>
              <a:rPr lang="en-US" sz="600" b="1" dirty="0">
                <a:solidFill>
                  <a:srgbClr val="000000"/>
                </a:solidFill>
                <a:latin typeface="Times"/>
                <a:cs typeface="Times"/>
              </a:rPr>
              <a:t>Measures of diabetes management. </a:t>
            </a:r>
            <a:r>
              <a:rPr lang="en-US" sz="600" dirty="0">
                <a:solidFill>
                  <a:prstClr val="black"/>
                </a:solidFill>
                <a:latin typeface="Times"/>
                <a:cs typeface="Times"/>
              </a:rPr>
              <a:t>Statements the interviewee makes concerning measures patient has taken to manage their disease based on medical recommendations.</a:t>
            </a:r>
            <a:r>
              <a:rPr lang="en-US" sz="700" b="1" dirty="0">
                <a:solidFill>
                  <a:srgbClr val="000000"/>
                </a:solidFill>
                <a:latin typeface="Times"/>
                <a:cs typeface="Times"/>
              </a:rPr>
              <a:t> </a:t>
            </a:r>
          </a:p>
          <a:p>
            <a:pPr fontAlgn="base">
              <a:spcBef>
                <a:spcPct val="0"/>
              </a:spcBef>
              <a:spcAft>
                <a:spcPct val="0"/>
              </a:spcAft>
              <a:defRPr/>
            </a:pPr>
            <a:r>
              <a:rPr lang="en-US" sz="600" b="1" dirty="0">
                <a:solidFill>
                  <a:srgbClr val="000000"/>
                </a:solidFill>
                <a:latin typeface="Times"/>
                <a:cs typeface="Times"/>
              </a:rPr>
              <a:t>Complications. </a:t>
            </a:r>
            <a:r>
              <a:rPr lang="en-US" sz="600" dirty="0">
                <a:solidFill>
                  <a:prstClr val="black"/>
                </a:solidFill>
                <a:latin typeface="Times"/>
                <a:cs typeface="Times"/>
              </a:rPr>
              <a:t>All references interviewee makes to his knowledge of the biomedical complications that diabetes can involve.</a:t>
            </a:r>
            <a:endParaRPr lang="fr-FR" sz="600" dirty="0">
              <a:solidFill>
                <a:prstClr val="black"/>
              </a:solidFill>
              <a:latin typeface="Times"/>
              <a:cs typeface="Times"/>
            </a:endParaRPr>
          </a:p>
          <a:p>
            <a:pPr fontAlgn="base">
              <a:spcBef>
                <a:spcPct val="0"/>
              </a:spcBef>
              <a:spcAft>
                <a:spcPct val="0"/>
              </a:spcAft>
              <a:defRPr/>
            </a:pPr>
            <a:endParaRPr lang="fr-FR" sz="600" dirty="0">
              <a:solidFill>
                <a:prstClr val="black"/>
              </a:solidFill>
              <a:latin typeface="Times"/>
              <a:cs typeface="Times"/>
            </a:endParaRPr>
          </a:p>
          <a:p>
            <a:pPr fontAlgn="base">
              <a:spcBef>
                <a:spcPct val="0"/>
              </a:spcBef>
              <a:spcAft>
                <a:spcPct val="0"/>
              </a:spcAft>
              <a:defRPr/>
            </a:pPr>
            <a:r>
              <a:rPr lang="en-US" sz="600" dirty="0">
                <a:solidFill>
                  <a:prstClr val="black"/>
                </a:solidFill>
                <a:latin typeface="Times"/>
                <a:cs typeface="Times"/>
              </a:rPr>
              <a:t>   </a:t>
            </a:r>
          </a:p>
          <a:p>
            <a:pPr fontAlgn="base">
              <a:spcBef>
                <a:spcPct val="0"/>
              </a:spcBef>
              <a:spcAft>
                <a:spcPct val="0"/>
              </a:spcAft>
              <a:defRPr/>
            </a:pPr>
            <a:endParaRPr lang="en-US" sz="600" dirty="0">
              <a:solidFill>
                <a:prstClr val="black"/>
              </a:solidFill>
              <a:latin typeface="Times"/>
              <a:cs typeface="Times"/>
            </a:endParaRPr>
          </a:p>
          <a:p>
            <a:pPr fontAlgn="base">
              <a:spcBef>
                <a:spcPct val="0"/>
              </a:spcBef>
              <a:spcAft>
                <a:spcPct val="0"/>
              </a:spcAft>
              <a:defRPr/>
            </a:pPr>
            <a:r>
              <a:rPr lang="en-US" sz="600" dirty="0">
                <a:solidFill>
                  <a:prstClr val="black"/>
                </a:solidFill>
                <a:latin typeface="Times"/>
                <a:cs typeface="Times"/>
              </a:rPr>
              <a:t> </a:t>
            </a:r>
            <a:r>
              <a:rPr lang="fr-FR" sz="600" dirty="0">
                <a:solidFill>
                  <a:prstClr val="black"/>
                </a:solidFill>
                <a:latin typeface="Times"/>
                <a:cs typeface="Times"/>
              </a:rPr>
              <a:t> </a:t>
            </a:r>
            <a:endParaRPr lang="es-ES_tradnl" sz="600" dirty="0">
              <a:solidFill>
                <a:prstClr val="black"/>
              </a:solidFill>
              <a:latin typeface="Times"/>
              <a:cs typeface="Times"/>
            </a:endParaRPr>
          </a:p>
        </p:txBody>
      </p:sp>
      <p:sp>
        <p:nvSpPr>
          <p:cNvPr id="18" name="Rectángulo redondeado 17"/>
          <p:cNvSpPr/>
          <p:nvPr/>
        </p:nvSpPr>
        <p:spPr>
          <a:xfrm>
            <a:off x="2566989" y="1557338"/>
            <a:ext cx="2808287" cy="341312"/>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700" b="1" dirty="0">
                <a:solidFill>
                  <a:srgbClr val="000000"/>
                </a:solidFill>
                <a:latin typeface="Times"/>
                <a:cs typeface="Times"/>
              </a:rPr>
              <a:t>IV. ACTIONS TAKEN PRE-DIAGNOSIS </a:t>
            </a:r>
          </a:p>
          <a:p>
            <a:pPr fontAlgn="base">
              <a:spcBef>
                <a:spcPct val="0"/>
              </a:spcBef>
              <a:spcAft>
                <a:spcPct val="0"/>
              </a:spcAft>
              <a:defRPr/>
            </a:pPr>
            <a:r>
              <a:rPr lang="en-US" sz="700" dirty="0">
                <a:solidFill>
                  <a:srgbClr val="000000"/>
                </a:solidFill>
                <a:latin typeface="Times"/>
                <a:cs typeface="Times"/>
              </a:rPr>
              <a:t>All actions actions taken prior to diagnosis made by the interviewee.</a:t>
            </a:r>
          </a:p>
        </p:txBody>
      </p:sp>
      <p:sp>
        <p:nvSpPr>
          <p:cNvPr id="19" name="Rectángulo redondeado 18"/>
          <p:cNvSpPr/>
          <p:nvPr/>
        </p:nvSpPr>
        <p:spPr>
          <a:xfrm>
            <a:off x="5664200" y="1557339"/>
            <a:ext cx="4656138" cy="30638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600" b="1" dirty="0">
                <a:solidFill>
                  <a:srgbClr val="000000"/>
                </a:solidFill>
                <a:latin typeface="Times"/>
                <a:cs typeface="Times"/>
              </a:rPr>
              <a:t>Preemptive actions. </a:t>
            </a:r>
            <a:r>
              <a:rPr lang="en-US" sz="600" dirty="0">
                <a:solidFill>
                  <a:prstClr val="black"/>
                </a:solidFill>
                <a:latin typeface="Times"/>
                <a:cs typeface="Times"/>
              </a:rPr>
              <a:t>Includes</a:t>
            </a:r>
            <a:r>
              <a:rPr lang="en-US" sz="600" dirty="0">
                <a:solidFill>
                  <a:prstClr val="white"/>
                </a:solidFill>
              </a:rPr>
              <a:t> </a:t>
            </a:r>
            <a:r>
              <a:rPr lang="en-US" sz="600" dirty="0">
                <a:solidFill>
                  <a:prstClr val="black"/>
                </a:solidFill>
                <a:latin typeface="Times"/>
                <a:cs typeface="Times"/>
              </a:rPr>
              <a:t>all actions taken and treatments followed when the interviewee suspected he or she was sick, but before receiving a diagnosis</a:t>
            </a:r>
            <a:r>
              <a:rPr lang="en-US" sz="550" dirty="0">
                <a:solidFill>
                  <a:prstClr val="black"/>
                </a:solidFill>
                <a:latin typeface="Times"/>
                <a:cs typeface="Times"/>
              </a:rPr>
              <a:t>.</a:t>
            </a:r>
            <a:endParaRPr lang="es-ES_tradnl" sz="550" dirty="0">
              <a:solidFill>
                <a:prstClr val="black"/>
              </a:solidFill>
              <a:latin typeface="Times"/>
              <a:cs typeface="Times"/>
            </a:endParaRPr>
          </a:p>
        </p:txBody>
      </p:sp>
      <p:sp>
        <p:nvSpPr>
          <p:cNvPr id="21" name="Rectángulo redondeado 20"/>
          <p:cNvSpPr/>
          <p:nvPr/>
        </p:nvSpPr>
        <p:spPr>
          <a:xfrm>
            <a:off x="2640014" y="2033589"/>
            <a:ext cx="2808287" cy="714375"/>
          </a:xfrm>
          <a:prstGeom prst="roundRect">
            <a:avLst/>
          </a:prstGeom>
          <a:solidFill>
            <a:schemeClr val="bg1">
              <a:lumMod val="85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fr-FR" sz="700" b="1" dirty="0">
                <a:solidFill>
                  <a:prstClr val="black"/>
                </a:solidFill>
                <a:latin typeface="Times"/>
                <a:cs typeface="Times"/>
              </a:rPr>
              <a:t>V. </a:t>
            </a:r>
            <a:r>
              <a:rPr lang="en-US" sz="700" b="1" dirty="0">
                <a:solidFill>
                  <a:prstClr val="black"/>
                </a:solidFill>
                <a:latin typeface="Times"/>
                <a:cs typeface="Times"/>
              </a:rPr>
              <a:t>UTILIZATION </a:t>
            </a:r>
            <a:r>
              <a:rPr lang="en-US" sz="700" b="1" dirty="0">
                <a:solidFill>
                  <a:srgbClr val="000000"/>
                </a:solidFill>
                <a:latin typeface="Times"/>
                <a:cs typeface="Times"/>
              </a:rPr>
              <a:t>OF TRADITIONAL MEDICINE RESOURCES</a:t>
            </a:r>
            <a:r>
              <a:rPr lang="fr-FR" sz="700" dirty="0">
                <a:solidFill>
                  <a:srgbClr val="000000"/>
                </a:solidFill>
                <a:latin typeface="Times"/>
                <a:cs typeface="Times"/>
              </a:rPr>
              <a:t> </a:t>
            </a:r>
          </a:p>
          <a:p>
            <a:pPr fontAlgn="base">
              <a:spcBef>
                <a:spcPct val="0"/>
              </a:spcBef>
              <a:spcAft>
                <a:spcPct val="0"/>
              </a:spcAft>
              <a:defRPr/>
            </a:pPr>
            <a:r>
              <a:rPr lang="en-US" sz="700" dirty="0">
                <a:solidFill>
                  <a:srgbClr val="000000"/>
                </a:solidFill>
                <a:latin typeface="Times"/>
                <a:cs typeface="Times"/>
              </a:rPr>
              <a:t>All respondent mentions regarding traditional medicine, including exams, treatments, opinion regarding traditional medicine, etc..</a:t>
            </a:r>
            <a:endParaRPr lang="fr-FR" sz="700" dirty="0">
              <a:solidFill>
                <a:srgbClr val="000000"/>
              </a:solidFill>
              <a:latin typeface="Times"/>
              <a:cs typeface="Times"/>
            </a:endParaRPr>
          </a:p>
          <a:p>
            <a:pPr algn="ctr" fontAlgn="base">
              <a:spcBef>
                <a:spcPct val="0"/>
              </a:spcBef>
              <a:spcAft>
                <a:spcPct val="0"/>
              </a:spcAft>
              <a:defRPr/>
            </a:pPr>
            <a:endParaRPr lang="es-ES_tradnl" sz="800" dirty="0">
              <a:solidFill>
                <a:srgbClr val="000000"/>
              </a:solidFill>
              <a:latin typeface="Times"/>
              <a:cs typeface="Times"/>
            </a:endParaRPr>
          </a:p>
        </p:txBody>
      </p:sp>
      <p:sp>
        <p:nvSpPr>
          <p:cNvPr id="23" name="Rectángulo redondeado 22"/>
          <p:cNvSpPr/>
          <p:nvPr/>
        </p:nvSpPr>
        <p:spPr>
          <a:xfrm>
            <a:off x="5662614" y="2085976"/>
            <a:ext cx="4645025" cy="612775"/>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600" b="1" dirty="0">
                <a:solidFill>
                  <a:srgbClr val="000000"/>
                </a:solidFill>
                <a:latin typeface="Times"/>
                <a:cs typeface="Times"/>
              </a:rPr>
              <a:t>Traditional provider. </a:t>
            </a:r>
            <a:r>
              <a:rPr lang="en-US" sz="600" dirty="0">
                <a:solidFill>
                  <a:prstClr val="black"/>
                </a:solidFill>
                <a:latin typeface="Times"/>
                <a:cs typeface="Times"/>
              </a:rPr>
              <a:t>Any reference to the type of traditional provider the interviewee saw and any descriptions given about how the traditional doctor examined and/or attempted to cure him or her. </a:t>
            </a:r>
          </a:p>
          <a:p>
            <a:pPr fontAlgn="base">
              <a:spcBef>
                <a:spcPct val="0"/>
              </a:spcBef>
              <a:spcAft>
                <a:spcPct val="0"/>
              </a:spcAft>
              <a:defRPr/>
            </a:pPr>
            <a:r>
              <a:rPr lang="en-US" sz="600" b="1" dirty="0">
                <a:solidFill>
                  <a:srgbClr val="000000"/>
                </a:solidFill>
                <a:latin typeface="Times"/>
                <a:cs typeface="Times"/>
              </a:rPr>
              <a:t>Symptoms. </a:t>
            </a:r>
            <a:r>
              <a:rPr lang="en-US" sz="600" dirty="0">
                <a:solidFill>
                  <a:prstClr val="black"/>
                </a:solidFill>
                <a:latin typeface="Times"/>
                <a:cs typeface="Times"/>
              </a:rPr>
              <a:t>All mentions of symptoms prior to seeing the allopathic doctor. </a:t>
            </a:r>
            <a:endParaRPr lang="es-ES_tradnl" sz="600" b="1" dirty="0">
              <a:solidFill>
                <a:srgbClr val="000000"/>
              </a:solidFill>
              <a:latin typeface="Times"/>
              <a:cs typeface="Times"/>
            </a:endParaRPr>
          </a:p>
          <a:p>
            <a:pPr fontAlgn="base">
              <a:spcBef>
                <a:spcPct val="0"/>
              </a:spcBef>
              <a:spcAft>
                <a:spcPct val="0"/>
              </a:spcAft>
              <a:defRPr/>
            </a:pPr>
            <a:endParaRPr lang="en-US" sz="600" dirty="0">
              <a:solidFill>
                <a:prstClr val="black"/>
              </a:solidFill>
              <a:latin typeface="Times"/>
              <a:cs typeface="Times"/>
            </a:endParaRPr>
          </a:p>
          <a:p>
            <a:pPr fontAlgn="base">
              <a:spcBef>
                <a:spcPct val="0"/>
              </a:spcBef>
              <a:spcAft>
                <a:spcPct val="0"/>
              </a:spcAft>
              <a:defRPr/>
            </a:pPr>
            <a:endParaRPr lang="fr-FR" sz="600" dirty="0">
              <a:solidFill>
                <a:prstClr val="black"/>
              </a:solidFill>
              <a:latin typeface="Times"/>
              <a:cs typeface="Times"/>
            </a:endParaRPr>
          </a:p>
        </p:txBody>
      </p:sp>
      <p:sp>
        <p:nvSpPr>
          <p:cNvPr id="24" name="Rectángulo redondeado 23"/>
          <p:cNvSpPr/>
          <p:nvPr/>
        </p:nvSpPr>
        <p:spPr>
          <a:xfrm>
            <a:off x="2640014" y="2886076"/>
            <a:ext cx="2808287" cy="936625"/>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s-MX" sz="700" b="1">
                <a:solidFill>
                  <a:srgbClr val="000000"/>
                </a:solidFill>
                <a:latin typeface="Times" panose="02020603050405020304" pitchFamily="18" charset="0"/>
              </a:rPr>
              <a:t>VI. QUALITY OF CARE</a:t>
            </a:r>
            <a:r>
              <a:rPr lang="fr-FR" altLang="es-MX" sz="700">
                <a:solidFill>
                  <a:srgbClr val="000000"/>
                </a:solidFill>
                <a:latin typeface="Times" panose="02020603050405020304" pitchFamily="18" charset="0"/>
              </a:rPr>
              <a:t> </a:t>
            </a:r>
          </a:p>
          <a:p>
            <a:pPr fontAlgn="base">
              <a:spcBef>
                <a:spcPct val="0"/>
              </a:spcBef>
              <a:spcAft>
                <a:spcPct val="0"/>
              </a:spcAft>
            </a:pPr>
            <a:r>
              <a:rPr lang="en-US" altLang="es-MX" sz="700">
                <a:solidFill>
                  <a:srgbClr val="000000"/>
                </a:solidFill>
                <a:latin typeface="Times" panose="02020603050405020304" pitchFamily="18" charset="0"/>
              </a:rPr>
              <a:t>Refers to the entire context expressed by interviewee regarding care received in health care institutions, including: doctor-patient relationship, diagnosis, treatment, supply of medicines, laboratory studies, and information about the disease; as well as issues regarding the understanding of technical language, waiting time, treatment by staff, etc..</a:t>
            </a:r>
            <a:endParaRPr lang="fr-FR" altLang="es-MX" sz="700">
              <a:solidFill>
                <a:srgbClr val="000000"/>
              </a:solidFill>
              <a:latin typeface="Times" panose="02020603050405020304" pitchFamily="18" charset="0"/>
            </a:endParaRPr>
          </a:p>
        </p:txBody>
      </p:sp>
      <p:sp>
        <p:nvSpPr>
          <p:cNvPr id="26" name="Rectángulo redondeado 25"/>
          <p:cNvSpPr/>
          <p:nvPr/>
        </p:nvSpPr>
        <p:spPr>
          <a:xfrm>
            <a:off x="5662613" y="2844801"/>
            <a:ext cx="4464050" cy="919401"/>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600" b="1" dirty="0">
                <a:solidFill>
                  <a:srgbClr val="000000"/>
                </a:solidFill>
                <a:latin typeface="Times"/>
                <a:cs typeface="Times"/>
              </a:rPr>
              <a:t>Care/provider. </a:t>
            </a:r>
            <a:r>
              <a:rPr lang="en-US" sz="600" dirty="0">
                <a:solidFill>
                  <a:prstClr val="black"/>
                </a:solidFill>
                <a:latin typeface="Times"/>
                <a:cs typeface="Times"/>
              </a:rPr>
              <a:t>Description of the treatment and care provided by health personnel, as well as any mentions of the provider seen in the health center</a:t>
            </a:r>
            <a:r>
              <a:rPr lang="fr-FR" sz="600" dirty="0">
                <a:solidFill>
                  <a:prstClr val="black"/>
                </a:solidFill>
                <a:latin typeface="Times"/>
                <a:cs typeface="Times"/>
              </a:rPr>
              <a:t>. </a:t>
            </a:r>
          </a:p>
          <a:p>
            <a:pPr fontAlgn="base">
              <a:spcBef>
                <a:spcPct val="0"/>
              </a:spcBef>
              <a:spcAft>
                <a:spcPct val="0"/>
              </a:spcAft>
              <a:defRPr/>
            </a:pPr>
            <a:r>
              <a:rPr lang="en-US" sz="600" b="1" dirty="0">
                <a:solidFill>
                  <a:srgbClr val="000000"/>
                </a:solidFill>
                <a:latin typeface="Times"/>
                <a:cs typeface="Times"/>
              </a:rPr>
              <a:t>Information. </a:t>
            </a:r>
            <a:r>
              <a:rPr lang="en-US" sz="600" dirty="0">
                <a:solidFill>
                  <a:prstClr val="black"/>
                </a:solidFill>
                <a:latin typeface="Times"/>
                <a:cs typeface="Times"/>
              </a:rPr>
              <a:t>All information the interviewee received from health personnel regarding his or her condition. </a:t>
            </a:r>
          </a:p>
          <a:p>
            <a:pPr fontAlgn="base">
              <a:spcBef>
                <a:spcPct val="0"/>
              </a:spcBef>
              <a:spcAft>
                <a:spcPct val="0"/>
              </a:spcAft>
              <a:defRPr/>
            </a:pPr>
            <a:r>
              <a:rPr lang="en-US" sz="600" b="1" dirty="0">
                <a:solidFill>
                  <a:srgbClr val="000000"/>
                </a:solidFill>
                <a:latin typeface="Times"/>
                <a:cs typeface="Times"/>
              </a:rPr>
              <a:t>Recommendation/treatment. </a:t>
            </a:r>
            <a:r>
              <a:rPr lang="en-US" sz="600" dirty="0">
                <a:solidFill>
                  <a:prstClr val="black"/>
                </a:solidFill>
                <a:latin typeface="Times"/>
                <a:cs typeface="Times"/>
              </a:rPr>
              <a:t>All recommendations and treatments received by the interviewee for his or her condition.</a:t>
            </a:r>
            <a:r>
              <a:rPr lang="en-US" sz="600" b="1" dirty="0">
                <a:solidFill>
                  <a:srgbClr val="000000"/>
                </a:solidFill>
                <a:latin typeface="Times"/>
                <a:cs typeface="Times"/>
              </a:rPr>
              <a:t> </a:t>
            </a:r>
          </a:p>
          <a:p>
            <a:pPr fontAlgn="base">
              <a:spcBef>
                <a:spcPct val="0"/>
              </a:spcBef>
              <a:spcAft>
                <a:spcPct val="0"/>
              </a:spcAft>
              <a:defRPr/>
            </a:pPr>
            <a:r>
              <a:rPr lang="en-US" sz="600" b="1" dirty="0">
                <a:solidFill>
                  <a:srgbClr val="000000"/>
                </a:solidFill>
                <a:latin typeface="Times"/>
                <a:cs typeface="Times"/>
              </a:rPr>
              <a:t>Instructions. </a:t>
            </a:r>
            <a:r>
              <a:rPr lang="en-US" sz="600" dirty="0">
                <a:solidFill>
                  <a:prstClr val="black"/>
                </a:solidFill>
                <a:latin typeface="Times"/>
                <a:cs typeface="Times"/>
              </a:rPr>
              <a:t>Answers given by respondent regarding the clarity with which he or she understood the instructions given by medical staff</a:t>
            </a:r>
            <a:r>
              <a:rPr lang="fr-FR" sz="600" dirty="0">
                <a:solidFill>
                  <a:prstClr val="black"/>
                </a:solidFill>
                <a:latin typeface="Times"/>
                <a:cs typeface="Times"/>
              </a:rPr>
              <a:t>.</a:t>
            </a:r>
            <a:r>
              <a:rPr lang="en-US" sz="600" b="1" dirty="0">
                <a:solidFill>
                  <a:srgbClr val="000000"/>
                </a:solidFill>
                <a:latin typeface="Times"/>
                <a:cs typeface="Times"/>
              </a:rPr>
              <a:t> </a:t>
            </a:r>
          </a:p>
          <a:p>
            <a:pPr fontAlgn="base">
              <a:spcBef>
                <a:spcPct val="0"/>
              </a:spcBef>
              <a:spcAft>
                <a:spcPct val="0"/>
              </a:spcAft>
              <a:defRPr/>
            </a:pPr>
            <a:r>
              <a:rPr lang="en-US" sz="600" b="1" dirty="0">
                <a:solidFill>
                  <a:srgbClr val="000000"/>
                </a:solidFill>
                <a:latin typeface="Times"/>
                <a:cs typeface="Times"/>
              </a:rPr>
              <a:t>Medication supply. </a:t>
            </a:r>
            <a:r>
              <a:rPr lang="en-US" sz="600" dirty="0">
                <a:solidFill>
                  <a:prstClr val="black"/>
                </a:solidFill>
                <a:latin typeface="Times"/>
                <a:cs typeface="Times"/>
              </a:rPr>
              <a:t>Refers to the drug supply at the institution, whether there was a shortage, and if the interviewee was given the drug at the consult.</a:t>
            </a:r>
          </a:p>
          <a:p>
            <a:pPr fontAlgn="base">
              <a:spcBef>
                <a:spcPct val="0"/>
              </a:spcBef>
              <a:spcAft>
                <a:spcPct val="0"/>
              </a:spcAft>
              <a:defRPr/>
            </a:pPr>
            <a:r>
              <a:rPr lang="en-US" sz="600" b="1" dirty="0">
                <a:solidFill>
                  <a:srgbClr val="000000"/>
                </a:solidFill>
                <a:latin typeface="Times"/>
                <a:cs typeface="Times"/>
              </a:rPr>
              <a:t>Language. </a:t>
            </a:r>
            <a:r>
              <a:rPr lang="en-US" sz="600" dirty="0">
                <a:solidFill>
                  <a:prstClr val="black"/>
                </a:solidFill>
                <a:latin typeface="Times"/>
                <a:cs typeface="Times"/>
              </a:rPr>
              <a:t>The language in which the doctor communicated and whether it was necessary to use a translator. </a:t>
            </a:r>
            <a:endParaRPr lang="es-ES_tradnl" sz="600" b="1" dirty="0">
              <a:solidFill>
                <a:srgbClr val="000000"/>
              </a:solidFill>
              <a:latin typeface="Times"/>
              <a:cs typeface="Times"/>
            </a:endParaRPr>
          </a:p>
        </p:txBody>
      </p:sp>
      <p:sp>
        <p:nvSpPr>
          <p:cNvPr id="33" name="Rectángulo redondeado 32"/>
          <p:cNvSpPr/>
          <p:nvPr/>
        </p:nvSpPr>
        <p:spPr>
          <a:xfrm>
            <a:off x="2674939" y="3990975"/>
            <a:ext cx="2808287" cy="222250"/>
          </a:xfrm>
          <a:prstGeom prst="roundRect">
            <a:avLst/>
          </a:prstGeom>
          <a:solidFill>
            <a:schemeClr val="bg1">
              <a:lumMod val="85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n-US" sz="700" b="1" dirty="0">
                <a:solidFill>
                  <a:srgbClr val="000000"/>
                </a:solidFill>
                <a:latin typeface="Times"/>
                <a:cs typeface="Times"/>
              </a:rPr>
              <a:t>VII. DISEASE MANAGEMENT</a:t>
            </a:r>
            <a:r>
              <a:rPr lang="fr-FR" sz="700" dirty="0">
                <a:solidFill>
                  <a:srgbClr val="000000"/>
                </a:solidFill>
                <a:latin typeface="Times"/>
                <a:cs typeface="Times"/>
              </a:rPr>
              <a:t> </a:t>
            </a:r>
          </a:p>
        </p:txBody>
      </p:sp>
      <p:sp>
        <p:nvSpPr>
          <p:cNvPr id="35" name="Rectángulo redondeado 34"/>
          <p:cNvSpPr/>
          <p:nvPr/>
        </p:nvSpPr>
        <p:spPr>
          <a:xfrm>
            <a:off x="2640014" y="4425951"/>
            <a:ext cx="2808287" cy="815975"/>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s-ES_tradnl" altLang="es-MX" sz="700" b="1">
                <a:solidFill>
                  <a:srgbClr val="000000"/>
                </a:solidFill>
                <a:latin typeface="Times" panose="02020603050405020304" pitchFamily="18" charset="0"/>
              </a:rPr>
              <a:t>VIII. HEALTH SERVICES UTILIZATION</a:t>
            </a:r>
          </a:p>
          <a:p>
            <a:pPr fontAlgn="base">
              <a:spcBef>
                <a:spcPct val="0"/>
              </a:spcBef>
              <a:spcAft>
                <a:spcPct val="0"/>
              </a:spcAft>
            </a:pPr>
            <a:r>
              <a:rPr lang="en-US" altLang="es-MX" sz="700">
                <a:solidFill>
                  <a:srgbClr val="000000"/>
                </a:solidFill>
                <a:latin typeface="Times" panose="02020603050405020304" pitchFamily="18" charset="0"/>
              </a:rPr>
              <a:t>All statements made about the care the interviewee is seeking from either allopathic doctors or traditional medicine providers, in relation to the conditions he or she is undergoing and the reasons for going to one or the other, including the distance between their home and the health center.</a:t>
            </a:r>
            <a:endParaRPr lang="fr-FR" altLang="es-MX" sz="700">
              <a:solidFill>
                <a:srgbClr val="000000"/>
              </a:solidFill>
              <a:latin typeface="Times" panose="02020603050405020304" pitchFamily="18" charset="0"/>
            </a:endParaRPr>
          </a:p>
        </p:txBody>
      </p:sp>
      <p:sp>
        <p:nvSpPr>
          <p:cNvPr id="36" name="Rectángulo redondeado 35"/>
          <p:cNvSpPr/>
          <p:nvPr/>
        </p:nvSpPr>
        <p:spPr>
          <a:xfrm>
            <a:off x="5526089" y="4425951"/>
            <a:ext cx="4643437" cy="2911475"/>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s-MX" sz="600" b="1">
                <a:solidFill>
                  <a:srgbClr val="000000"/>
                </a:solidFill>
                <a:latin typeface="Times" panose="02020603050405020304" pitchFamily="18" charset="0"/>
              </a:rPr>
              <a:t>Referrals. </a:t>
            </a:r>
            <a:r>
              <a:rPr lang="en-US" altLang="es-MX" sz="600">
                <a:solidFill>
                  <a:srgbClr val="000000"/>
                </a:solidFill>
                <a:latin typeface="Times" panose="02020603050405020304" pitchFamily="18" charset="0"/>
              </a:rPr>
              <a:t>All statements made ​​by the respondent regarding referrals to another clinic or hospital due to disease complications</a:t>
            </a:r>
          </a:p>
          <a:p>
            <a:pPr fontAlgn="base">
              <a:spcBef>
                <a:spcPct val="0"/>
              </a:spcBef>
              <a:spcAft>
                <a:spcPct val="0"/>
              </a:spcAft>
            </a:pPr>
            <a:r>
              <a:rPr lang="en-US" altLang="es-MX" sz="600" b="1">
                <a:solidFill>
                  <a:srgbClr val="000000"/>
                </a:solidFill>
                <a:latin typeface="Times" panose="02020603050405020304" pitchFamily="18" charset="0"/>
              </a:rPr>
              <a:t>Reasons for traditional medicine. </a:t>
            </a:r>
            <a:r>
              <a:rPr lang="en-US" altLang="es-MX" sz="600">
                <a:solidFill>
                  <a:srgbClr val="000000"/>
                </a:solidFill>
                <a:latin typeface="Times" panose="02020603050405020304" pitchFamily="18" charset="0"/>
              </a:rPr>
              <a:t>Reasons brought up by interviewee for why he or she decided to go to a traditional doctor, healer, midwife, or herbalist.</a:t>
            </a:r>
            <a:r>
              <a:rPr lang="en-US" altLang="es-MX" sz="600" b="1">
                <a:solidFill>
                  <a:srgbClr val="000000"/>
                </a:solidFill>
                <a:latin typeface="Times" panose="02020603050405020304" pitchFamily="18" charset="0"/>
              </a:rPr>
              <a:t> </a:t>
            </a:r>
          </a:p>
          <a:p>
            <a:pPr fontAlgn="base">
              <a:spcBef>
                <a:spcPct val="0"/>
              </a:spcBef>
              <a:spcAft>
                <a:spcPct val="0"/>
              </a:spcAft>
            </a:pPr>
            <a:r>
              <a:rPr lang="en-US" altLang="es-MX" sz="600" b="1">
                <a:solidFill>
                  <a:srgbClr val="000000"/>
                </a:solidFill>
                <a:latin typeface="Times" panose="02020603050405020304" pitchFamily="18" charset="0"/>
              </a:rPr>
              <a:t>Doctor preference. </a:t>
            </a:r>
            <a:r>
              <a:rPr lang="en-US" altLang="es-MX" sz="600">
                <a:solidFill>
                  <a:srgbClr val="000000"/>
                </a:solidFill>
                <a:latin typeface="Times" panose="02020603050405020304" pitchFamily="18" charset="0"/>
              </a:rPr>
              <a:t>Reasons mentioned by respondent for which he or she prefers to go to a traditional doctor or an allopathic physician.</a:t>
            </a:r>
            <a:r>
              <a:rPr lang="en-US" altLang="es-MX" sz="600" b="1">
                <a:solidFill>
                  <a:srgbClr val="000000"/>
                </a:solidFill>
                <a:latin typeface="Times" panose="02020603050405020304" pitchFamily="18" charset="0"/>
              </a:rPr>
              <a:t> </a:t>
            </a:r>
          </a:p>
          <a:p>
            <a:pPr fontAlgn="base">
              <a:spcBef>
                <a:spcPct val="0"/>
              </a:spcBef>
              <a:spcAft>
                <a:spcPct val="0"/>
              </a:spcAft>
            </a:pPr>
            <a:r>
              <a:rPr lang="en-US" altLang="es-MX" sz="600" b="1">
                <a:solidFill>
                  <a:srgbClr val="000000"/>
                </a:solidFill>
                <a:latin typeface="Times" panose="02020603050405020304" pitchFamily="18" charset="0"/>
              </a:rPr>
              <a:t>Perception of improvement. </a:t>
            </a:r>
            <a:r>
              <a:rPr lang="en-US" altLang="es-MX" sz="600">
                <a:solidFill>
                  <a:srgbClr val="000000"/>
                </a:solidFill>
                <a:latin typeface="Times" panose="02020603050405020304" pitchFamily="18" charset="0"/>
              </a:rPr>
              <a:t>Respondent opinions regarding which kind of doctor has healed him or her faster and/or better and why.</a:t>
            </a:r>
            <a:r>
              <a:rPr lang="en-US" altLang="es-MX" sz="600" b="1">
                <a:solidFill>
                  <a:srgbClr val="000000"/>
                </a:solidFill>
                <a:latin typeface="Times" panose="02020603050405020304" pitchFamily="18" charset="0"/>
              </a:rPr>
              <a:t> </a:t>
            </a:r>
          </a:p>
          <a:p>
            <a:pPr fontAlgn="base">
              <a:spcBef>
                <a:spcPct val="0"/>
              </a:spcBef>
              <a:spcAft>
                <a:spcPct val="0"/>
              </a:spcAft>
            </a:pPr>
            <a:r>
              <a:rPr lang="en-US" altLang="es-MX" sz="600" b="1">
                <a:solidFill>
                  <a:srgbClr val="000000"/>
                </a:solidFill>
                <a:latin typeface="Times" panose="02020603050405020304" pitchFamily="18" charset="0"/>
              </a:rPr>
              <a:t>Barriers to access. </a:t>
            </a:r>
            <a:r>
              <a:rPr lang="en-US" altLang="es-MX" sz="600">
                <a:solidFill>
                  <a:srgbClr val="000000"/>
                </a:solidFill>
                <a:latin typeface="Times" panose="02020603050405020304" pitchFamily="18" charset="0"/>
              </a:rPr>
              <a:t>Statements made about reasons why not to go to the health center for further treatment</a:t>
            </a:r>
            <a:r>
              <a:rPr lang="fr-FR" altLang="es-MX" sz="600">
                <a:solidFill>
                  <a:srgbClr val="000000"/>
                </a:solidFill>
                <a:latin typeface="Times" panose="02020603050405020304" pitchFamily="18" charset="0"/>
              </a:rPr>
              <a:t>.</a:t>
            </a:r>
            <a:endParaRPr lang="es-ES_tradnl" altLang="es-MX" sz="600" b="1">
              <a:solidFill>
                <a:srgbClr val="000000"/>
              </a:solidFill>
              <a:latin typeface="Times" panose="02020603050405020304" pitchFamily="18" charset="0"/>
            </a:endParaRPr>
          </a:p>
          <a:p>
            <a:pPr fontAlgn="base">
              <a:spcBef>
                <a:spcPct val="0"/>
              </a:spcBef>
              <a:spcAft>
                <a:spcPct val="0"/>
              </a:spcAft>
            </a:pPr>
            <a:endParaRPr lang="fr-FR" altLang="es-MX" sz="700">
              <a:solidFill>
                <a:srgbClr val="000000"/>
              </a:solidFill>
              <a:latin typeface="Times" panose="02020603050405020304" pitchFamily="18" charset="0"/>
            </a:endParaRPr>
          </a:p>
          <a:p>
            <a:pPr fontAlgn="base">
              <a:spcBef>
                <a:spcPct val="0"/>
              </a:spcBef>
              <a:spcAft>
                <a:spcPct val="0"/>
              </a:spcAft>
            </a:pPr>
            <a:endParaRPr lang="fr-FR" altLang="es-MX" sz="700" b="1">
              <a:solidFill>
                <a:srgbClr val="000000"/>
              </a:solidFill>
              <a:latin typeface="Times" panose="02020603050405020304" pitchFamily="18" charset="0"/>
            </a:endParaRPr>
          </a:p>
          <a:p>
            <a:pPr fontAlgn="base">
              <a:spcBef>
                <a:spcPct val="0"/>
              </a:spcBef>
              <a:spcAft>
                <a:spcPct val="0"/>
              </a:spcAft>
            </a:pPr>
            <a:r>
              <a:rPr lang="fr-FR" altLang="es-MX" sz="700" b="1">
                <a:solidFill>
                  <a:srgbClr val="000000"/>
                </a:solidFill>
                <a:latin typeface="Times" panose="02020603050405020304" pitchFamily="18" charset="0"/>
              </a:rPr>
              <a:t>Type of support</a:t>
            </a:r>
            <a:r>
              <a:rPr lang="fr-FR" altLang="es-MX" sz="700">
                <a:solidFill>
                  <a:srgbClr val="000000"/>
                </a:solidFill>
                <a:latin typeface="Times" panose="02020603050405020304" pitchFamily="18" charset="0"/>
              </a:rPr>
              <a:t>. </a:t>
            </a:r>
            <a:r>
              <a:rPr lang="en-US" altLang="es-MX" sz="700">
                <a:solidFill>
                  <a:srgbClr val="000000"/>
                </a:solidFill>
                <a:latin typeface="Times" panose="02020603050405020304" pitchFamily="18" charset="0"/>
              </a:rPr>
              <a:t>Specific statements about support received to help interviewee with illness related circumstances.</a:t>
            </a:r>
          </a:p>
          <a:p>
            <a:pPr fontAlgn="base">
              <a:spcBef>
                <a:spcPct val="0"/>
              </a:spcBef>
              <a:spcAft>
                <a:spcPct val="0"/>
              </a:spcAft>
            </a:pPr>
            <a:r>
              <a:rPr lang="fr-FR" altLang="es-MX" sz="700" b="1">
                <a:solidFill>
                  <a:srgbClr val="000000"/>
                </a:solidFill>
                <a:latin typeface="Times" panose="02020603050405020304" pitchFamily="18" charset="0"/>
              </a:rPr>
              <a:t>Perception of support/supporter</a:t>
            </a:r>
            <a:r>
              <a:rPr lang="fr-FR" altLang="es-MX" sz="700">
                <a:solidFill>
                  <a:srgbClr val="000000"/>
                </a:solidFill>
                <a:latin typeface="Times" panose="02020603050405020304" pitchFamily="18" charset="0"/>
              </a:rPr>
              <a:t>. </a:t>
            </a:r>
            <a:r>
              <a:rPr lang="en-US" altLang="es-MX" sz="700">
                <a:solidFill>
                  <a:srgbClr val="000000"/>
                </a:solidFill>
                <a:latin typeface="Times" panose="02020603050405020304" pitchFamily="18" charset="0"/>
              </a:rPr>
              <a:t>Opinions on support received and significance for the patient; and the person or persons the respondent recognized as most supportive with his or her illness.</a:t>
            </a:r>
          </a:p>
          <a:p>
            <a:pPr fontAlgn="base">
              <a:spcBef>
                <a:spcPct val="0"/>
              </a:spcBef>
              <a:spcAft>
                <a:spcPct val="0"/>
              </a:spcAft>
            </a:pPr>
            <a:r>
              <a:rPr lang="fr-FR" altLang="es-MX" sz="700" b="1">
                <a:solidFill>
                  <a:srgbClr val="000000"/>
                </a:solidFill>
                <a:latin typeface="Times" panose="02020603050405020304" pitchFamily="18" charset="0"/>
              </a:rPr>
              <a:t>Disability</a:t>
            </a:r>
            <a:r>
              <a:rPr lang="fr-FR" altLang="es-MX" sz="700">
                <a:solidFill>
                  <a:srgbClr val="000000"/>
                </a:solidFill>
                <a:latin typeface="Times" panose="02020603050405020304" pitchFamily="18" charset="0"/>
              </a:rPr>
              <a:t>. </a:t>
            </a:r>
            <a:r>
              <a:rPr lang="en-US" altLang="es-MX" sz="700">
                <a:solidFill>
                  <a:srgbClr val="000000"/>
                </a:solidFill>
                <a:latin typeface="Times" panose="02020603050405020304" pitchFamily="18" charset="0"/>
              </a:rPr>
              <a:t>Statements made by the respondent about specific help received regarding changes brought about by the disease that have caused disability or impediments to performing daily activities. </a:t>
            </a:r>
          </a:p>
          <a:p>
            <a:pPr fontAlgn="base">
              <a:spcBef>
                <a:spcPct val="0"/>
              </a:spcBef>
              <a:spcAft>
                <a:spcPct val="0"/>
              </a:spcAft>
            </a:pPr>
            <a:r>
              <a:rPr lang="en-US" altLang="es-MX" sz="700" b="1">
                <a:solidFill>
                  <a:srgbClr val="000000"/>
                </a:solidFill>
                <a:latin typeface="Times" panose="02020603050405020304" pitchFamily="18" charset="0"/>
              </a:rPr>
              <a:t>Need for support</a:t>
            </a:r>
            <a:r>
              <a:rPr lang="en-US" altLang="es-MX" sz="700">
                <a:solidFill>
                  <a:srgbClr val="000000"/>
                </a:solidFill>
                <a:latin typeface="Times" panose="02020603050405020304" pitchFamily="18" charset="0"/>
              </a:rPr>
              <a:t>. Mentions of need for support to attend to one</a:t>
            </a:r>
            <a:r>
              <a:rPr lang="en-US" altLang="es-ES_tradnl" sz="700">
                <a:solidFill>
                  <a:srgbClr val="000000"/>
                </a:solidFill>
                <a:latin typeface="Times" panose="02020603050405020304" pitchFamily="18" charset="0"/>
              </a:rPr>
              <a:t>’</a:t>
            </a:r>
            <a:r>
              <a:rPr lang="en-US" altLang="es-MX" sz="700">
                <a:solidFill>
                  <a:srgbClr val="000000"/>
                </a:solidFill>
                <a:latin typeface="Times" panose="02020603050405020304" pitchFamily="18" charset="0"/>
              </a:rPr>
              <a:t>s illness. Defined as a lack or scarcity of social or material resources to deal with the disease.</a:t>
            </a:r>
          </a:p>
          <a:p>
            <a:pPr fontAlgn="base">
              <a:spcBef>
                <a:spcPct val="0"/>
              </a:spcBef>
              <a:spcAft>
                <a:spcPct val="0"/>
              </a:spcAft>
            </a:pPr>
            <a:endParaRPr lang="en-US" altLang="es-MX" sz="700">
              <a:solidFill>
                <a:srgbClr val="000000"/>
              </a:solidFill>
              <a:latin typeface="Times" panose="02020603050405020304" pitchFamily="18" charset="0"/>
            </a:endParaRPr>
          </a:p>
          <a:p>
            <a:pPr fontAlgn="base">
              <a:spcBef>
                <a:spcPct val="0"/>
              </a:spcBef>
              <a:spcAft>
                <a:spcPct val="0"/>
              </a:spcAft>
            </a:pPr>
            <a:endParaRPr lang="en-US" altLang="es-MX" sz="700">
              <a:solidFill>
                <a:srgbClr val="000000"/>
              </a:solidFill>
              <a:latin typeface="Times" panose="02020603050405020304" pitchFamily="18" charset="0"/>
            </a:endParaRPr>
          </a:p>
          <a:p>
            <a:pPr fontAlgn="base">
              <a:spcBef>
                <a:spcPct val="0"/>
              </a:spcBef>
              <a:spcAft>
                <a:spcPct val="0"/>
              </a:spcAft>
            </a:pPr>
            <a:endParaRPr lang="en-US" altLang="es-MX" sz="700">
              <a:solidFill>
                <a:srgbClr val="000000"/>
              </a:solidFill>
              <a:latin typeface="Times" panose="02020603050405020304" pitchFamily="18" charset="0"/>
            </a:endParaRPr>
          </a:p>
          <a:p>
            <a:pPr fontAlgn="base">
              <a:spcBef>
                <a:spcPct val="0"/>
              </a:spcBef>
              <a:spcAft>
                <a:spcPct val="0"/>
              </a:spcAft>
            </a:pPr>
            <a:endParaRPr lang="fr-FR" altLang="es-MX" sz="700">
              <a:solidFill>
                <a:srgbClr val="000000"/>
              </a:solidFill>
              <a:latin typeface="Times" panose="02020603050405020304" pitchFamily="18" charset="0"/>
            </a:endParaRPr>
          </a:p>
          <a:p>
            <a:pPr fontAlgn="base">
              <a:spcBef>
                <a:spcPct val="0"/>
              </a:spcBef>
              <a:spcAft>
                <a:spcPct val="0"/>
              </a:spcAft>
            </a:pPr>
            <a:endParaRPr lang="fr-FR" altLang="es-MX" sz="700">
              <a:solidFill>
                <a:srgbClr val="000000"/>
              </a:solidFill>
              <a:latin typeface="Times" panose="02020603050405020304" pitchFamily="18" charset="0"/>
            </a:endParaRPr>
          </a:p>
          <a:p>
            <a:pPr fontAlgn="base">
              <a:spcBef>
                <a:spcPct val="0"/>
              </a:spcBef>
              <a:spcAft>
                <a:spcPct val="0"/>
              </a:spcAft>
            </a:pPr>
            <a:endParaRPr lang="fr-FR" altLang="es-MX" sz="700">
              <a:solidFill>
                <a:srgbClr val="000000"/>
              </a:solidFill>
              <a:latin typeface="Times" panose="02020603050405020304" pitchFamily="18" charset="0"/>
            </a:endParaRPr>
          </a:p>
          <a:p>
            <a:pPr fontAlgn="base">
              <a:spcBef>
                <a:spcPct val="0"/>
              </a:spcBef>
              <a:spcAft>
                <a:spcPct val="0"/>
              </a:spcAft>
            </a:pPr>
            <a:endParaRPr lang="en-US" altLang="es-MX" sz="600">
              <a:solidFill>
                <a:srgbClr val="000000"/>
              </a:solidFill>
              <a:latin typeface="Times" panose="02020603050405020304" pitchFamily="18" charset="0"/>
            </a:endParaRPr>
          </a:p>
          <a:p>
            <a:pPr fontAlgn="base">
              <a:spcBef>
                <a:spcPct val="0"/>
              </a:spcBef>
              <a:spcAft>
                <a:spcPct val="0"/>
              </a:spcAft>
            </a:pPr>
            <a:endParaRPr lang="en-US" altLang="es-MX" sz="600">
              <a:solidFill>
                <a:srgbClr val="000000"/>
              </a:solidFill>
              <a:latin typeface="Times" panose="02020603050405020304" pitchFamily="18" charset="0"/>
            </a:endParaRPr>
          </a:p>
          <a:p>
            <a:pPr fontAlgn="base">
              <a:spcBef>
                <a:spcPct val="0"/>
              </a:spcBef>
              <a:spcAft>
                <a:spcPct val="0"/>
              </a:spcAft>
            </a:pPr>
            <a:r>
              <a:rPr lang="en-US" altLang="es-MX" sz="600">
                <a:solidFill>
                  <a:srgbClr val="000000"/>
                </a:solidFill>
                <a:latin typeface="Times" panose="02020603050405020304" pitchFamily="18" charset="0"/>
              </a:rPr>
              <a:t>.    </a:t>
            </a:r>
          </a:p>
          <a:p>
            <a:pPr fontAlgn="base">
              <a:spcBef>
                <a:spcPct val="0"/>
              </a:spcBef>
              <a:spcAft>
                <a:spcPct val="0"/>
              </a:spcAft>
            </a:pPr>
            <a:r>
              <a:rPr lang="fr-FR" altLang="es-MX" sz="600">
                <a:solidFill>
                  <a:srgbClr val="000000"/>
                </a:solidFill>
                <a:latin typeface="Times" panose="02020603050405020304" pitchFamily="18" charset="0"/>
              </a:rPr>
              <a:t> </a:t>
            </a:r>
            <a:endParaRPr lang="es-ES_tradnl" altLang="es-MX" sz="600" b="1">
              <a:solidFill>
                <a:srgbClr val="000000"/>
              </a:solidFill>
              <a:latin typeface="Times" panose="02020603050405020304" pitchFamily="18" charset="0"/>
            </a:endParaRPr>
          </a:p>
        </p:txBody>
      </p:sp>
      <p:sp>
        <p:nvSpPr>
          <p:cNvPr id="40" name="Rectángulo redondeado 39"/>
          <p:cNvSpPr/>
          <p:nvPr/>
        </p:nvSpPr>
        <p:spPr>
          <a:xfrm>
            <a:off x="6018213" y="4941888"/>
            <a:ext cx="4654550" cy="195262"/>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550" dirty="0">
                <a:solidFill>
                  <a:prstClr val="black"/>
                </a:solidFill>
                <a:latin typeface="Times"/>
                <a:cs typeface="Times"/>
              </a:rPr>
              <a:t>.</a:t>
            </a:r>
            <a:endParaRPr lang="fr-FR" sz="550" dirty="0">
              <a:solidFill>
                <a:prstClr val="black"/>
              </a:solidFill>
              <a:latin typeface="Times"/>
              <a:cs typeface="Times"/>
            </a:endParaRPr>
          </a:p>
        </p:txBody>
      </p:sp>
      <p:sp>
        <p:nvSpPr>
          <p:cNvPr id="45" name="Rectángulo redondeado 44"/>
          <p:cNvSpPr/>
          <p:nvPr/>
        </p:nvSpPr>
        <p:spPr>
          <a:xfrm>
            <a:off x="2611439" y="5399089"/>
            <a:ext cx="2808287" cy="579437"/>
          </a:xfrm>
          <a:prstGeom prst="roundRect">
            <a:avLst/>
          </a:prstGeom>
          <a:solidFill>
            <a:schemeClr val="bg1">
              <a:lumMod val="85000"/>
            </a:schemeClr>
          </a:solidFill>
          <a:ln>
            <a:solidFill>
              <a:srgbClr val="7F7F7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s-MX" sz="700" b="1">
                <a:solidFill>
                  <a:srgbClr val="000000"/>
                </a:solidFill>
                <a:latin typeface="Times" panose="02020603050405020304" pitchFamily="18" charset="0"/>
              </a:rPr>
              <a:t>IX. FAMILY, MSG AND SOCIAL SUPPORT NETWORK</a:t>
            </a:r>
          </a:p>
          <a:p>
            <a:pPr fontAlgn="base">
              <a:spcBef>
                <a:spcPct val="0"/>
              </a:spcBef>
              <a:spcAft>
                <a:spcPct val="0"/>
              </a:spcAft>
            </a:pPr>
            <a:r>
              <a:rPr lang="en-US" altLang="es-MX" sz="700">
                <a:solidFill>
                  <a:srgbClr val="000000"/>
                </a:solidFill>
                <a:latin typeface="Times" panose="02020603050405020304" pitchFamily="18" charset="0"/>
              </a:rPr>
              <a:t>Individual</a:t>
            </a:r>
            <a:r>
              <a:rPr lang="en-US" altLang="es-ES_tradnl" sz="700">
                <a:solidFill>
                  <a:srgbClr val="000000"/>
                </a:solidFill>
                <a:latin typeface="Times" panose="02020603050405020304" pitchFamily="18" charset="0"/>
              </a:rPr>
              <a:t>’</a:t>
            </a:r>
            <a:r>
              <a:rPr lang="en-US" altLang="es-MX" sz="700">
                <a:solidFill>
                  <a:srgbClr val="000000"/>
                </a:solidFill>
                <a:latin typeface="Times" panose="02020603050405020304" pitchFamily="18" charset="0"/>
              </a:rPr>
              <a:t>s hypothetical perception of his or her social resources available. </a:t>
            </a:r>
          </a:p>
          <a:p>
            <a:pPr fontAlgn="base">
              <a:spcBef>
                <a:spcPct val="0"/>
              </a:spcBef>
              <a:spcAft>
                <a:spcPct val="0"/>
              </a:spcAft>
            </a:pPr>
            <a:endParaRPr lang="es-ES_tradnl" altLang="es-MX" sz="700" b="1">
              <a:solidFill>
                <a:srgbClr val="000000"/>
              </a:solidFill>
              <a:latin typeface="Times" panose="02020603050405020304" pitchFamily="18" charset="0"/>
            </a:endParaRPr>
          </a:p>
        </p:txBody>
      </p:sp>
      <p:sp>
        <p:nvSpPr>
          <p:cNvPr id="47" name="Rectángulo redondeado 46"/>
          <p:cNvSpPr/>
          <p:nvPr/>
        </p:nvSpPr>
        <p:spPr>
          <a:xfrm>
            <a:off x="2611439" y="6162676"/>
            <a:ext cx="2808287" cy="460375"/>
          </a:xfrm>
          <a:prstGeom prst="round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base">
              <a:spcBef>
                <a:spcPct val="0"/>
              </a:spcBef>
              <a:spcAft>
                <a:spcPct val="0"/>
              </a:spcAft>
              <a:defRPr/>
            </a:pPr>
            <a:r>
              <a:rPr lang="es-ES_tradnl" sz="700" b="1" dirty="0">
                <a:solidFill>
                  <a:srgbClr val="000000"/>
                </a:solidFill>
                <a:latin typeface="Times"/>
                <a:cs typeface="Times"/>
              </a:rPr>
              <a:t>X. EMOTIONAL STATE</a:t>
            </a:r>
          </a:p>
          <a:p>
            <a:pPr fontAlgn="base">
              <a:spcBef>
                <a:spcPct val="0"/>
              </a:spcBef>
              <a:spcAft>
                <a:spcPct val="0"/>
              </a:spcAft>
              <a:defRPr/>
            </a:pPr>
            <a:r>
              <a:rPr lang="en-US" sz="700" dirty="0">
                <a:solidFill>
                  <a:srgbClr val="000000"/>
                </a:solidFill>
                <a:latin typeface="Times"/>
                <a:cs typeface="Times"/>
              </a:rPr>
              <a:t>Mentions by interviewee about their emotional state resulting from the disease. </a:t>
            </a:r>
            <a:endParaRPr lang="fr-FR" sz="700" dirty="0">
              <a:solidFill>
                <a:srgbClr val="000000"/>
              </a:solidFill>
              <a:latin typeface="Times"/>
              <a:cs typeface="Times"/>
            </a:endParaRPr>
          </a:p>
        </p:txBody>
      </p:sp>
      <p:sp>
        <p:nvSpPr>
          <p:cNvPr id="48" name="Rectángulo redondeado 47"/>
          <p:cNvSpPr/>
          <p:nvPr/>
        </p:nvSpPr>
        <p:spPr>
          <a:xfrm>
            <a:off x="5656264" y="6215064"/>
            <a:ext cx="4643437" cy="409575"/>
          </a:xfrm>
          <a:prstGeom prst="roundRect">
            <a:avLst/>
          </a:prstGeom>
          <a:noFill/>
          <a:ln w="0">
            <a:noFill/>
          </a:ln>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sz="600" b="1" dirty="0">
                <a:solidFill>
                  <a:srgbClr val="000000"/>
                </a:solidFill>
                <a:latin typeface="Times"/>
                <a:cs typeface="Times"/>
              </a:rPr>
              <a:t>Emotional distress. </a:t>
            </a:r>
            <a:r>
              <a:rPr lang="en-US" sz="600" dirty="0">
                <a:solidFill>
                  <a:prstClr val="black"/>
                </a:solidFill>
                <a:latin typeface="Times"/>
                <a:cs typeface="Times"/>
              </a:rPr>
              <a:t>Narratives about sadness, suffering, worries, change of perspective about life before and after the disease</a:t>
            </a:r>
            <a:r>
              <a:rPr lang="fr-FR" sz="600" dirty="0">
                <a:solidFill>
                  <a:prstClr val="black"/>
                </a:solidFill>
                <a:latin typeface="Times"/>
                <a:cs typeface="Times"/>
              </a:rPr>
              <a:t> </a:t>
            </a:r>
            <a:endParaRPr lang="en-US" sz="600" b="1" dirty="0">
              <a:solidFill>
                <a:srgbClr val="000000"/>
              </a:solidFill>
              <a:latin typeface="Times"/>
              <a:cs typeface="Times"/>
            </a:endParaRPr>
          </a:p>
          <a:p>
            <a:pPr fontAlgn="base">
              <a:spcBef>
                <a:spcPct val="0"/>
              </a:spcBef>
              <a:spcAft>
                <a:spcPct val="0"/>
              </a:spcAft>
              <a:defRPr/>
            </a:pPr>
            <a:r>
              <a:rPr lang="en-US" sz="600" b="1" dirty="0">
                <a:solidFill>
                  <a:srgbClr val="000000"/>
                </a:solidFill>
                <a:latin typeface="Times"/>
                <a:cs typeface="Times"/>
              </a:rPr>
              <a:t>Social vulnerability</a:t>
            </a:r>
            <a:r>
              <a:rPr lang="fr-FR" sz="600" b="1" dirty="0">
                <a:solidFill>
                  <a:srgbClr val="000000"/>
                </a:solidFill>
                <a:latin typeface="Times"/>
                <a:cs typeface="Times"/>
              </a:rPr>
              <a:t>. </a:t>
            </a:r>
            <a:r>
              <a:rPr lang="en-US" sz="600" dirty="0">
                <a:solidFill>
                  <a:prstClr val="black"/>
                </a:solidFill>
                <a:latin typeface="Times"/>
                <a:cs typeface="Times"/>
              </a:rPr>
              <a:t>Narratives about family, work, community, and/or social security situations resulting from the disease that cause hopelessness or place interviewee in a position of greater social vulnerability. </a:t>
            </a:r>
            <a:endParaRPr lang="fr-FR" sz="600" dirty="0">
              <a:solidFill>
                <a:prstClr val="black"/>
              </a:solidFill>
              <a:latin typeface="Times"/>
              <a:cs typeface="Times"/>
            </a:endParaRPr>
          </a:p>
        </p:txBody>
      </p:sp>
      <p:sp>
        <p:nvSpPr>
          <p:cNvPr id="51" name="50 Cerrar llave"/>
          <p:cNvSpPr/>
          <p:nvPr/>
        </p:nvSpPr>
        <p:spPr>
          <a:xfrm>
            <a:off x="5519738" y="1"/>
            <a:ext cx="144462" cy="333375"/>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52" name="51 Cerrar llave"/>
          <p:cNvSpPr/>
          <p:nvPr/>
        </p:nvSpPr>
        <p:spPr>
          <a:xfrm>
            <a:off x="5519738" y="476251"/>
            <a:ext cx="144462" cy="333375"/>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53" name="52 Cerrar llave"/>
          <p:cNvSpPr/>
          <p:nvPr/>
        </p:nvSpPr>
        <p:spPr>
          <a:xfrm>
            <a:off x="5519738" y="1052514"/>
            <a:ext cx="144462" cy="333375"/>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56" name="55 Cerrar llave"/>
          <p:cNvSpPr/>
          <p:nvPr/>
        </p:nvSpPr>
        <p:spPr>
          <a:xfrm>
            <a:off x="5519738" y="1557339"/>
            <a:ext cx="144462" cy="331787"/>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57" name="56 Cerrar llave"/>
          <p:cNvSpPr/>
          <p:nvPr/>
        </p:nvSpPr>
        <p:spPr>
          <a:xfrm>
            <a:off x="5519739" y="2060575"/>
            <a:ext cx="136525" cy="628650"/>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58" name="57 Cerrar llave"/>
          <p:cNvSpPr/>
          <p:nvPr/>
        </p:nvSpPr>
        <p:spPr>
          <a:xfrm>
            <a:off x="5489575" y="2895601"/>
            <a:ext cx="236538" cy="893763"/>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62" name="61 Cerrar llave"/>
          <p:cNvSpPr/>
          <p:nvPr/>
        </p:nvSpPr>
        <p:spPr>
          <a:xfrm>
            <a:off x="5527676" y="3903664"/>
            <a:ext cx="136525" cy="365125"/>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63" name="62 Cerrar llave"/>
          <p:cNvSpPr/>
          <p:nvPr/>
        </p:nvSpPr>
        <p:spPr>
          <a:xfrm>
            <a:off x="5503864" y="4425950"/>
            <a:ext cx="122237" cy="782638"/>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67" name="66 Cerrar llave"/>
          <p:cNvSpPr/>
          <p:nvPr/>
        </p:nvSpPr>
        <p:spPr>
          <a:xfrm>
            <a:off x="5462588" y="5434014"/>
            <a:ext cx="201612" cy="522287"/>
          </a:xfrm>
          <a:prstGeom prst="rightBrace">
            <a:avLst>
              <a:gd name="adj1" fmla="val 8333"/>
              <a:gd name="adj2" fmla="val 48333"/>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sp>
        <p:nvSpPr>
          <p:cNvPr id="68" name="67 Cerrar llave"/>
          <p:cNvSpPr/>
          <p:nvPr/>
        </p:nvSpPr>
        <p:spPr>
          <a:xfrm>
            <a:off x="5462589" y="6162676"/>
            <a:ext cx="128587" cy="415925"/>
          </a:xfrm>
          <a:prstGeom prst="rightBrac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s-MX">
              <a:solidFill>
                <a:prstClr val="black"/>
              </a:solidFill>
            </a:endParaRPr>
          </a:p>
        </p:txBody>
      </p:sp>
      <p:cxnSp>
        <p:nvCxnSpPr>
          <p:cNvPr id="70" name="69 Conector recto de flecha"/>
          <p:cNvCxnSpPr>
            <a:endCxn id="8" idx="1"/>
          </p:cNvCxnSpPr>
          <p:nvPr/>
        </p:nvCxnSpPr>
        <p:spPr>
          <a:xfrm flipV="1">
            <a:off x="1774826" y="171450"/>
            <a:ext cx="792163" cy="196215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a:stCxn id="5" idx="0"/>
            <a:endCxn id="10" idx="1"/>
          </p:cNvCxnSpPr>
          <p:nvPr/>
        </p:nvCxnSpPr>
        <p:spPr>
          <a:xfrm flipV="1">
            <a:off x="2046288" y="635000"/>
            <a:ext cx="520700" cy="14986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flipV="1">
            <a:off x="2208214" y="1341438"/>
            <a:ext cx="358775" cy="792162"/>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79 Conector recto de flecha"/>
          <p:cNvCxnSpPr/>
          <p:nvPr/>
        </p:nvCxnSpPr>
        <p:spPr>
          <a:xfrm flipV="1">
            <a:off x="2424114" y="1844676"/>
            <a:ext cx="142875" cy="288925"/>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81 Conector recto de flecha"/>
          <p:cNvCxnSpPr/>
          <p:nvPr/>
        </p:nvCxnSpPr>
        <p:spPr>
          <a:xfrm flipV="1">
            <a:off x="2532064" y="2276475"/>
            <a:ext cx="179387" cy="84138"/>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86 Conector recto de flecha"/>
          <p:cNvCxnSpPr/>
          <p:nvPr/>
        </p:nvCxnSpPr>
        <p:spPr>
          <a:xfrm>
            <a:off x="2555876" y="2827339"/>
            <a:ext cx="155575" cy="96837"/>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89 Conector recto de flecha"/>
          <p:cNvCxnSpPr/>
          <p:nvPr/>
        </p:nvCxnSpPr>
        <p:spPr>
          <a:xfrm>
            <a:off x="2295526" y="3225801"/>
            <a:ext cx="371475" cy="754063"/>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92 Conector recto de flecha"/>
          <p:cNvCxnSpPr>
            <a:stCxn id="5" idx="2"/>
            <a:endCxn id="35" idx="1"/>
          </p:cNvCxnSpPr>
          <p:nvPr/>
        </p:nvCxnSpPr>
        <p:spPr>
          <a:xfrm>
            <a:off x="2046289" y="3187700"/>
            <a:ext cx="593725" cy="1646238"/>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a:endCxn id="45" idx="1"/>
          </p:cNvCxnSpPr>
          <p:nvPr/>
        </p:nvCxnSpPr>
        <p:spPr>
          <a:xfrm>
            <a:off x="1901826" y="3225800"/>
            <a:ext cx="709613" cy="246380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99 Conector recto de flecha"/>
          <p:cNvCxnSpPr/>
          <p:nvPr/>
        </p:nvCxnSpPr>
        <p:spPr>
          <a:xfrm>
            <a:off x="1668463" y="3213101"/>
            <a:ext cx="927100" cy="3001963"/>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Rectángulo redondeado 53"/>
          <p:cNvSpPr/>
          <p:nvPr/>
        </p:nvSpPr>
        <p:spPr>
          <a:xfrm>
            <a:off x="5808663" y="3973513"/>
            <a:ext cx="2952750" cy="239712"/>
          </a:xfrm>
          <a:prstGeom prst="roundRect">
            <a:avLst/>
          </a:prstGeom>
          <a:solidFill>
            <a:schemeClr val="bg1">
              <a:lumMod val="85000"/>
            </a:schemeClr>
          </a:solidFill>
          <a:ln w="3175">
            <a:solidFill>
              <a:schemeClr val="tx1"/>
            </a:solidFill>
            <a:prstDash val="solid"/>
          </a:ln>
        </p:spPr>
        <p:style>
          <a:lnRef idx="2">
            <a:schemeClr val="dk1"/>
          </a:lnRef>
          <a:fillRef idx="1">
            <a:schemeClr val="lt1"/>
          </a:fillRef>
          <a:effectRef idx="0">
            <a:schemeClr val="dk1"/>
          </a:effectRef>
          <a:fontRef idx="minor">
            <a:schemeClr val="dk1"/>
          </a:fontRef>
        </p:style>
        <p:txBody>
          <a:bodyPr>
            <a:spAutoFit/>
          </a:bodyPr>
          <a:lstStyle/>
          <a:p>
            <a:pPr eaLnBrk="0" fontAlgn="base" hangingPunct="0">
              <a:spcBef>
                <a:spcPct val="0"/>
              </a:spcBef>
              <a:spcAft>
                <a:spcPct val="0"/>
              </a:spcAft>
              <a:defRPr/>
            </a:pPr>
            <a:r>
              <a:rPr lang="en-US" sz="800" b="1" dirty="0">
                <a:solidFill>
                  <a:srgbClr val="000000"/>
                </a:solidFill>
                <a:latin typeface="Times"/>
                <a:cs typeface="Times"/>
              </a:rPr>
              <a:t>DETAILS CATEGORY VII, NEXT FIGURE, CODE TREE   </a:t>
            </a:r>
            <a:endParaRPr lang="es-ES_tradnl" sz="800" b="1" dirty="0">
              <a:solidFill>
                <a:srgbClr val="000000"/>
              </a:solidFill>
              <a:latin typeface="Times"/>
              <a:cs typeface="Times"/>
            </a:endParaRPr>
          </a:p>
        </p:txBody>
      </p:sp>
    </p:spTree>
    <p:extLst>
      <p:ext uri="{BB962C8B-B14F-4D97-AF65-F5344CB8AC3E}">
        <p14:creationId xmlns:p14="http://schemas.microsoft.com/office/powerpoint/2010/main" val="2377840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943</Words>
  <Application>Microsoft Office PowerPoint</Application>
  <PresentationFormat>Widescreen</PresentationFormat>
  <Paragraphs>72</Paragraphs>
  <Slides>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MS PGothic</vt:lpstr>
      <vt:lpstr>Arial</vt:lpstr>
      <vt:lpstr>Calibri</vt:lpstr>
      <vt:lpstr>Times</vt:lpstr>
      <vt:lpstr>Times New Roman</vt:lpstr>
      <vt:lpstr>Tema de Office</vt:lpstr>
      <vt:lpstr>1_Tema de Office</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 Juarez</dc:creator>
  <cp:lastModifiedBy>Clara Juarez</cp:lastModifiedBy>
  <cp:revision>1</cp:revision>
  <dcterms:created xsi:type="dcterms:W3CDTF">2019-04-23T18:53:31Z</dcterms:created>
  <dcterms:modified xsi:type="dcterms:W3CDTF">2019-04-23T18:54:29Z</dcterms:modified>
</cp:coreProperties>
</file>