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750FE5-B606-4AFC-8199-7C32F6411833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06426-0D44-4028-9CAA-82B249712B93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89849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CB45E8-0A3B-4B8B-BE26-32BA89E4AF6E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E2620-A1B4-4F49-AF8A-37D4ED247C48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40814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08C63-3CFA-4AE5-9F22-15E4D93E6317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4E53B-01B7-401E-8992-D7BB6F4F5680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747539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750FE5-B606-4AFC-8199-7C32F6411833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06426-0D44-4028-9CAA-82B249712B93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354986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B088D5-99C5-4E7E-9832-ECE09A5FC5DD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FFA29-E730-4C00-9496-891ABDF6DC4B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845924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6D78A1-DC95-4B7F-B5B2-B357EFAD3FC2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02DCB-417D-4E82-83BA-82C9D7FF7F15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100135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90FA78-AC9B-410D-9E7F-BC623AE9D475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2488-C7B3-46A0-81C7-9B45B8A7BEC2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823024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48D1D7-79AF-4092-9606-FB686A35874E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543D6-C518-47B2-B32E-B5E36775A0A0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311238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135B59-E4DA-4EBC-84E5-4586D717DF07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406C1-533A-449B-87D9-9E957BDE1DE1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956846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12227A-C1B2-42F6-B296-307DAE571294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B4053-2290-489C-893A-3F1373CAD935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892545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EED65-2552-471F-8350-DC1742582EBC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BDA3D-D172-4A15-B655-A74CA8063ABD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67343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B088D5-99C5-4E7E-9832-ECE09A5FC5DD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FFA29-E730-4C00-9496-891ABDF6DC4B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99767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291C33-097E-42D8-A7E6-146C02C7067D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1B90A-66A0-4A5E-A347-5EEA0E009A09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548693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CB45E8-0A3B-4B8B-BE26-32BA89E4AF6E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E2620-A1B4-4F49-AF8A-37D4ED247C48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948080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08C63-3CFA-4AE5-9F22-15E4D93E6317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4E53B-01B7-401E-8992-D7BB6F4F5680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39476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6D78A1-DC95-4B7F-B5B2-B357EFAD3FC2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02DCB-417D-4E82-83BA-82C9D7FF7F15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43253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90FA78-AC9B-410D-9E7F-BC623AE9D475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2488-C7B3-46A0-81C7-9B45B8A7BEC2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0877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48D1D7-79AF-4092-9606-FB686A35874E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543D6-C518-47B2-B32E-B5E36775A0A0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70743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135B59-E4DA-4EBC-84E5-4586D717DF07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406C1-533A-449B-87D9-9E957BDE1DE1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24225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12227A-C1B2-42F6-B296-307DAE571294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B4053-2290-489C-893A-3F1373CAD935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03176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EED65-2552-471F-8350-DC1742582EBC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BDA3D-D172-4A15-B655-A74CA8063ABD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82506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291C33-097E-42D8-A7E6-146C02C7067D}" type="datetimeFigureOut">
              <a:rPr lang="es-MX" altLang="es-MX"/>
              <a:pPr/>
              <a:t>23/04/2019</a:t>
            </a:fld>
            <a:endParaRPr lang="es-MX" alt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1B90A-66A0-4A5E-A347-5EEA0E009A09}" type="slidenum">
              <a:rPr lang="es-MX" altLang="es-MX"/>
              <a:pPr/>
              <a:t>‹#›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31973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s-MX" alt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s-MX" alt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8DCB4F-A859-4E29-8D20-66D3E66CBBD2}" type="datetimeFigureOut">
              <a:rPr lang="es-MX" altLang="es-MX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23/04/2019</a:t>
            </a:fld>
            <a:endParaRPr lang="es-MX" altLang="es-MX">
              <a:ea typeface="MS PGothic" panose="020B0600070205080204" pitchFamily="34" charset="-128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4B93F2-8E09-4C55-8288-13A9E6FE6ED5}" type="slidenum">
              <a:rPr lang="es-MX" altLang="es-MX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MX" altLang="es-MX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959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s-MX" alt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s-MX" alt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8DCB4F-A859-4E29-8D20-66D3E66CBBD2}" type="datetimeFigureOut">
              <a:rPr lang="es-MX" altLang="es-MX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23/04/2019</a:t>
            </a:fld>
            <a:endParaRPr lang="es-MX" altLang="es-MX">
              <a:ea typeface="MS PGothic" panose="020B0600070205080204" pitchFamily="34" charset="-128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4B93F2-8E09-4C55-8288-13A9E6FE6ED5}" type="slidenum">
              <a:rPr lang="es-MX" altLang="es-MX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MX" altLang="es-MX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360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MX" altLang="es-MX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S2. Figure</a:t>
            </a:r>
          </a:p>
          <a:p>
            <a:pPr algn="ctr">
              <a:spcBef>
                <a:spcPct val="0"/>
              </a:spcBef>
            </a:pPr>
            <a:r>
              <a:rPr lang="es-ES" altLang="es-MX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es-ES" altLang="es-MX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MX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</a:t>
            </a:r>
            <a:r>
              <a:rPr lang="es-ES" altLang="es-MX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altLang="es-MX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Category</a:t>
            </a:r>
            <a:r>
              <a:rPr lang="es-ES" altLang="es-MX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VII</a:t>
            </a:r>
            <a:endParaRPr lang="es-MX" altLang="es-MX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0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dondear rectángulo de esquina diagonal"/>
          <p:cNvSpPr/>
          <p:nvPr/>
        </p:nvSpPr>
        <p:spPr>
          <a:xfrm>
            <a:off x="3241675" y="996942"/>
            <a:ext cx="1192212" cy="720725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CODE 7.1 </a:t>
            </a:r>
          </a:p>
          <a:p>
            <a:pPr>
              <a:defRPr/>
            </a:pPr>
            <a:r>
              <a:rPr lang="en-US" sz="1000" b="1" i="1" dirty="0">
                <a:solidFill>
                  <a:srgbClr val="000000"/>
                </a:solidFill>
                <a:latin typeface="Times" charset="0"/>
                <a:ea typeface="MS PGothic" pitchFamily="34" charset="-128"/>
              </a:rPr>
              <a:t>Effect on diet</a:t>
            </a:r>
          </a:p>
          <a:p>
            <a:pPr>
              <a:defRPr/>
            </a:pPr>
            <a:endParaRPr lang="es-E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s-E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{126 </a:t>
            </a:r>
            <a:r>
              <a:rPr lang="es-ES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instances</a:t>
            </a:r>
            <a:r>
              <a:rPr lang="es-E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s-MX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Redondear rectángulo de esquina diagonal"/>
          <p:cNvSpPr/>
          <p:nvPr/>
        </p:nvSpPr>
        <p:spPr>
          <a:xfrm>
            <a:off x="3210878" y="2584451"/>
            <a:ext cx="1295400" cy="936625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s-ES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CODE 7.2 </a:t>
            </a:r>
          </a:p>
          <a:p>
            <a:pPr>
              <a:defRPr/>
            </a:pPr>
            <a:r>
              <a:rPr lang="es-ES" sz="1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Medications</a:t>
            </a:r>
            <a:endParaRPr lang="es-ES" sz="1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sz="1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s-E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{65 </a:t>
            </a:r>
            <a:r>
              <a:rPr lang="es-ES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instances</a:t>
            </a:r>
            <a:r>
              <a:rPr lang="es-E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s-MX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21 Redondear rectángulo de esquina diagonal"/>
          <p:cNvSpPr/>
          <p:nvPr/>
        </p:nvSpPr>
        <p:spPr>
          <a:xfrm>
            <a:off x="3074037" y="4791092"/>
            <a:ext cx="1392237" cy="836613"/>
          </a:xfrm>
          <a:prstGeom prst="round2Diag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es-E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7.3 </a:t>
            </a:r>
            <a:endParaRPr lang="es-ES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s-ES" sz="10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Lifestyle</a:t>
            </a:r>
            <a:endParaRPr lang="es-ES" sz="1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s-ES" sz="1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s-E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{78 </a:t>
            </a:r>
            <a:r>
              <a:rPr lang="es-ES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instances</a:t>
            </a:r>
            <a:r>
              <a:rPr lang="es-E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s-MX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8035714" y="82139"/>
            <a:ext cx="2455863" cy="82867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MX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s-MX" sz="105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THREE ANALYSIS LEVEL</a:t>
            </a:r>
            <a:r>
              <a:rPr lang="es-MX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s-MX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§"/>
              <a:defRPr/>
            </a:pPr>
            <a:r>
              <a:rPr lang="es-MX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Context</a:t>
            </a:r>
            <a:endParaRPr lang="es-MX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§"/>
              <a:defRPr/>
            </a:pPr>
            <a:r>
              <a:rPr lang="es-MX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Practices</a:t>
            </a:r>
            <a:endParaRPr lang="es-MX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8650" lvl="1" indent="-171450">
              <a:buFont typeface="Wingdings" panose="05000000000000000000" pitchFamily="2" charset="2"/>
              <a:buChar char="§"/>
              <a:defRPr/>
            </a:pPr>
            <a:r>
              <a:rPr lang="es-MX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Symbolic</a:t>
            </a:r>
            <a:r>
              <a:rPr lang="es-MX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Dimension</a:t>
            </a:r>
            <a:endParaRPr lang="es-MX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MX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524001" y="1412876"/>
            <a:ext cx="1370013" cy="309562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sz="1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CODE TREE</a:t>
            </a:r>
          </a:p>
          <a:p>
            <a:pPr>
              <a:defRPr/>
            </a:pPr>
            <a:endParaRPr lang="es-ES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s-ES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s-ES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CATEGORY VII: </a:t>
            </a:r>
            <a:r>
              <a:rPr lang="en-US" sz="1000" b="1" i="1" dirty="0">
                <a:solidFill>
                  <a:srgbClr val="000000"/>
                </a:solidFill>
                <a:latin typeface="Times"/>
                <a:cs typeface="Times"/>
              </a:rPr>
              <a:t>DISEASE MANAGEMENT</a:t>
            </a:r>
            <a:r>
              <a:rPr lang="fr-FR" sz="1000" i="1" dirty="0">
                <a:solidFill>
                  <a:srgbClr val="000000"/>
                </a:solidFill>
                <a:latin typeface="Times"/>
                <a:cs typeface="Times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Times"/>
                <a:cs typeface="Times"/>
              </a:rPr>
              <a:t>Any mentions of activities and changes made since diagnosis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Times"/>
                <a:cs typeface="Times"/>
              </a:rPr>
              <a:t>(food, exercise, medication, etc.) to manage the disease.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 sz="9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s-MX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{394 </a:t>
            </a:r>
            <a:r>
              <a:rPr lang="es-MX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branches</a:t>
            </a:r>
            <a:r>
              <a:rPr lang="es-MX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35" name="34 Rectángulo redondeado"/>
          <p:cNvSpPr/>
          <p:nvPr/>
        </p:nvSpPr>
        <p:spPr>
          <a:xfrm>
            <a:off x="5057753" y="963615"/>
            <a:ext cx="1944688" cy="9366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s-MX" sz="1000" dirty="0">
                <a:solidFill>
                  <a:prstClr val="black"/>
                </a:solidFill>
                <a:latin typeface="Times" panose="02020603050405020304" pitchFamily="18" charset="0"/>
              </a:rPr>
              <a:t>Any mentions or reasons given by respondent in relation to how he or she has changed their diet, how it has affected them, and eating habits that haven</a:t>
            </a:r>
            <a:r>
              <a:rPr lang="en-US" altLang="es-ES_tradnl" sz="1000" dirty="0">
                <a:solidFill>
                  <a:prstClr val="black"/>
                </a:solidFill>
                <a:latin typeface="Times" panose="02020603050405020304" pitchFamily="18" charset="0"/>
              </a:rPr>
              <a:t>’</a:t>
            </a:r>
            <a:r>
              <a:rPr lang="en-US" altLang="es-MX" sz="1000" dirty="0">
                <a:solidFill>
                  <a:prstClr val="black"/>
                </a:solidFill>
                <a:latin typeface="Times" panose="02020603050405020304" pitchFamily="18" charset="0"/>
              </a:rPr>
              <a:t>t changed.</a:t>
            </a:r>
            <a:r>
              <a:rPr lang="en-US" altLang="es-MX" sz="1000" b="1" dirty="0">
                <a:solidFill>
                  <a:prstClr val="black"/>
                </a:solidFill>
                <a:latin typeface="Times" panose="02020603050405020304" pitchFamily="18" charset="0"/>
              </a:rPr>
              <a:t> </a:t>
            </a:r>
          </a:p>
        </p:txBody>
      </p:sp>
      <p:sp>
        <p:nvSpPr>
          <p:cNvPr id="36" name="35 Flecha derecha"/>
          <p:cNvSpPr/>
          <p:nvPr/>
        </p:nvSpPr>
        <p:spPr>
          <a:xfrm>
            <a:off x="4480741" y="1263855"/>
            <a:ext cx="431800" cy="2159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5039502" y="2520278"/>
            <a:ext cx="1637064" cy="93414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Any references the interviewee makes to actions taken to adhere to medication regimen or not take them as prescribed. </a:t>
            </a:r>
          </a:p>
          <a:p>
            <a:pPr>
              <a:defRPr/>
            </a:pPr>
            <a:endParaRPr lang="es-ES" sz="9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5057753" y="4764104"/>
            <a:ext cx="1873250" cy="863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perception of the interviewee about how he or she changed their lifestyle after diagnosis: affectations, reasons</a:t>
            </a:r>
            <a:endParaRPr lang="es-MX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39 Flecha derecha"/>
          <p:cNvSpPr/>
          <p:nvPr/>
        </p:nvSpPr>
        <p:spPr>
          <a:xfrm>
            <a:off x="4530725" y="5062537"/>
            <a:ext cx="431800" cy="2159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42" name="41 Flecha derecha"/>
          <p:cNvSpPr/>
          <p:nvPr/>
        </p:nvSpPr>
        <p:spPr>
          <a:xfrm>
            <a:off x="4530726" y="2979942"/>
            <a:ext cx="455613" cy="2159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>
              <a:solidFill>
                <a:prstClr val="white"/>
              </a:solidFill>
            </a:endParaRPr>
          </a:p>
        </p:txBody>
      </p:sp>
      <p:cxnSp>
        <p:nvCxnSpPr>
          <p:cNvPr id="57" name="56 Conector recto"/>
          <p:cNvCxnSpPr>
            <a:stCxn id="28" idx="0"/>
          </p:cNvCxnSpPr>
          <p:nvPr/>
        </p:nvCxnSpPr>
        <p:spPr>
          <a:xfrm flipH="1" flipV="1">
            <a:off x="2208213" y="188913"/>
            <a:ext cx="0" cy="12239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 de flecha"/>
          <p:cNvCxnSpPr/>
          <p:nvPr/>
        </p:nvCxnSpPr>
        <p:spPr>
          <a:xfrm>
            <a:off x="2208213" y="188913"/>
            <a:ext cx="580866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 de flecha"/>
          <p:cNvCxnSpPr>
            <a:endCxn id="17" idx="2"/>
          </p:cNvCxnSpPr>
          <p:nvPr/>
        </p:nvCxnSpPr>
        <p:spPr>
          <a:xfrm flipV="1">
            <a:off x="2900363" y="1357304"/>
            <a:ext cx="341312" cy="498104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 de flecha"/>
          <p:cNvCxnSpPr/>
          <p:nvPr/>
        </p:nvCxnSpPr>
        <p:spPr>
          <a:xfrm flipV="1">
            <a:off x="2803516" y="3159126"/>
            <a:ext cx="484172" cy="83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 de flecha"/>
          <p:cNvCxnSpPr/>
          <p:nvPr/>
        </p:nvCxnSpPr>
        <p:spPr>
          <a:xfrm>
            <a:off x="2797176" y="4406900"/>
            <a:ext cx="277813" cy="444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 de flecha"/>
          <p:cNvCxnSpPr/>
          <p:nvPr/>
        </p:nvCxnSpPr>
        <p:spPr>
          <a:xfrm flipH="1">
            <a:off x="3811249" y="1757967"/>
            <a:ext cx="3174" cy="72904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 de flecha"/>
          <p:cNvCxnSpPr/>
          <p:nvPr/>
        </p:nvCxnSpPr>
        <p:spPr>
          <a:xfrm flipH="1">
            <a:off x="3719736" y="3754438"/>
            <a:ext cx="12432" cy="89455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58 Rectángulo"/>
          <p:cNvSpPr/>
          <p:nvPr/>
        </p:nvSpPr>
        <p:spPr>
          <a:xfrm>
            <a:off x="7694336" y="6024312"/>
            <a:ext cx="2578129" cy="75882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MX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INTERPRETATION</a:t>
            </a:r>
            <a:r>
              <a:rPr lang="es-MX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Food practices, culture and their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interrelation.</a:t>
            </a:r>
            <a:endParaRPr 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political dimension of illness. </a:t>
            </a: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importance of culture in health behaviors. </a:t>
            </a:r>
          </a:p>
        </p:txBody>
      </p:sp>
      <p:cxnSp>
        <p:nvCxnSpPr>
          <p:cNvPr id="97" name="56 Conector recto"/>
          <p:cNvCxnSpPr/>
          <p:nvPr/>
        </p:nvCxnSpPr>
        <p:spPr>
          <a:xfrm flipH="1" flipV="1">
            <a:off x="2082801" y="4508501"/>
            <a:ext cx="4763" cy="2016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62 Conector recto de flecha"/>
          <p:cNvCxnSpPr/>
          <p:nvPr/>
        </p:nvCxnSpPr>
        <p:spPr>
          <a:xfrm flipV="1">
            <a:off x="2082800" y="6491286"/>
            <a:ext cx="5597376" cy="333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58 Rectángulo"/>
          <p:cNvSpPr/>
          <p:nvPr/>
        </p:nvSpPr>
        <p:spPr>
          <a:xfrm>
            <a:off x="7236741" y="1429956"/>
            <a:ext cx="2890837" cy="106997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s-MX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 adjustments in a socially vulnerable context: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s-MX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who adhered to recommendations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s-MX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who </a:t>
            </a:r>
            <a:r>
              <a:rPr lang="en-US" altLang="es-ES_tradnl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s-MX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accommodated</a:t>
            </a:r>
            <a:r>
              <a:rPr lang="en-US" altLang="es-ES_tradnl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es-MX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dietary  recommendations.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s-MX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who did not follow dietary recommendations. </a:t>
            </a:r>
          </a:p>
        </p:txBody>
      </p:sp>
      <p:sp>
        <p:nvSpPr>
          <p:cNvPr id="117" name="58 Rectángulo"/>
          <p:cNvSpPr/>
          <p:nvPr/>
        </p:nvSpPr>
        <p:spPr>
          <a:xfrm>
            <a:off x="7229615" y="4536280"/>
            <a:ext cx="2890837" cy="487363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Natives misunderstood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cultural practices: meaningless health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talk. </a:t>
            </a:r>
            <a:endParaRPr 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en-US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58 Rectángulo"/>
          <p:cNvSpPr/>
          <p:nvPr/>
        </p:nvSpPr>
        <p:spPr>
          <a:xfrm>
            <a:off x="7286093" y="2984910"/>
            <a:ext cx="2890837" cy="70807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Natives</a:t>
            </a:r>
            <a:endParaRPr 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Poverty based food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cultural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beliefs of diabetes origin and its relation with food practices and low adherence to dietary treatment</a:t>
            </a:r>
          </a:p>
          <a:p>
            <a:pPr>
              <a:defRPr/>
            </a:pPr>
            <a:endParaRPr 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en-US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Cerrar llave 45"/>
          <p:cNvSpPr/>
          <p:nvPr/>
        </p:nvSpPr>
        <p:spPr>
          <a:xfrm>
            <a:off x="6983075" y="977085"/>
            <a:ext cx="249879" cy="466409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3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Arial</vt:lpstr>
      <vt:lpstr>Calibri</vt:lpstr>
      <vt:lpstr>Times</vt:lpstr>
      <vt:lpstr>Times New Roman</vt:lpstr>
      <vt:lpstr>Wingdings</vt:lpstr>
      <vt:lpstr>Tema de Office</vt:lpstr>
      <vt:lpstr>1_Tema de Office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Clara Juarez</dc:creator>
  <cp:lastModifiedBy>Clara Juarez</cp:lastModifiedBy>
  <cp:revision>1</cp:revision>
  <dcterms:created xsi:type="dcterms:W3CDTF">2019-04-23T18:56:48Z</dcterms:created>
  <dcterms:modified xsi:type="dcterms:W3CDTF">2019-04-23T18:57:21Z</dcterms:modified>
</cp:coreProperties>
</file>