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1"/>
  </p:notesMasterIdLst>
  <p:sldIdLst>
    <p:sldId id="279" r:id="rId2"/>
    <p:sldId id="280" r:id="rId3"/>
    <p:sldId id="287" r:id="rId4"/>
    <p:sldId id="288" r:id="rId5"/>
    <p:sldId id="257" r:id="rId6"/>
    <p:sldId id="258" r:id="rId7"/>
    <p:sldId id="259" r:id="rId8"/>
    <p:sldId id="260" r:id="rId9"/>
    <p:sldId id="261" r:id="rId10"/>
    <p:sldId id="262" r:id="rId11"/>
    <p:sldId id="263" r:id="rId12"/>
    <p:sldId id="264" r:id="rId13"/>
    <p:sldId id="265" r:id="rId14"/>
    <p:sldId id="266" r:id="rId15"/>
    <p:sldId id="268" r:id="rId16"/>
    <p:sldId id="284" r:id="rId17"/>
    <p:sldId id="285" r:id="rId18"/>
    <p:sldId id="283" r:id="rId19"/>
    <p:sldId id="286" r:id="rId20"/>
    <p:sldId id="270" r:id="rId21"/>
    <p:sldId id="271" r:id="rId22"/>
    <p:sldId id="272" r:id="rId23"/>
    <p:sldId id="273" r:id="rId24"/>
    <p:sldId id="274" r:id="rId25"/>
    <p:sldId id="275" r:id="rId26"/>
    <p:sldId id="276" r:id="rId27"/>
    <p:sldId id="277" r:id="rId28"/>
    <p:sldId id="282" r:id="rId29"/>
    <p:sldId id="28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6"/>
    <p:restoredTop sz="96327"/>
  </p:normalViewPr>
  <p:slideViewPr>
    <p:cSldViewPr snapToGrid="0" snapToObjects="1">
      <p:cViewPr varScale="1">
        <p:scale>
          <a:sx n="91" d="100"/>
          <a:sy n="91" d="100"/>
        </p:scale>
        <p:origin x="216" y="1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EF6CBB-BCBF-584C-B875-33D1448D80F6}" type="datetimeFigureOut">
              <a:rPr lang="en-US" smtClean="0"/>
              <a:t>7/15/22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CC1CAE-818C-3C49-AB04-2B7FF496F106}" type="slidenum">
              <a:rPr lang="en-US" smtClean="0"/>
              <a:t>‹#›</a:t>
            </a:fld>
            <a:endParaRPr lang="en-US"/>
          </a:p>
        </p:txBody>
      </p:sp>
    </p:spTree>
    <p:extLst>
      <p:ext uri="{BB962C8B-B14F-4D97-AF65-F5344CB8AC3E}">
        <p14:creationId xmlns:p14="http://schemas.microsoft.com/office/powerpoint/2010/main" val="1404569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3ca28fd95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3ca28fd95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AB04A0A-E642-CF4B-A054-0CCD09F95F3C}" type="datetimeFigureOut">
              <a:rPr lang="en-US" smtClean="0"/>
              <a:t>7/15/22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EC436B-CA7E-804C-A1A0-B969AC25D1CE}" type="slidenum">
              <a:rPr lang="en-US" smtClean="0"/>
              <a:t>‹#›</a:t>
            </a:fld>
            <a:endParaRPr lang="en-US"/>
          </a:p>
        </p:txBody>
      </p:sp>
    </p:spTree>
    <p:extLst>
      <p:ext uri="{BB962C8B-B14F-4D97-AF65-F5344CB8AC3E}">
        <p14:creationId xmlns:p14="http://schemas.microsoft.com/office/powerpoint/2010/main" val="1821325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04A0A-E642-CF4B-A054-0CCD09F95F3C}" type="datetimeFigureOut">
              <a:rPr lang="en-US" smtClean="0"/>
              <a:t>7/15/22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C436B-CA7E-804C-A1A0-B969AC25D1CE}" type="slidenum">
              <a:rPr lang="en-US" smtClean="0"/>
              <a:t>‹#›</a:t>
            </a:fld>
            <a:endParaRPr lang="en-US"/>
          </a:p>
        </p:txBody>
      </p:sp>
    </p:spTree>
    <p:extLst>
      <p:ext uri="{BB962C8B-B14F-4D97-AF65-F5344CB8AC3E}">
        <p14:creationId xmlns:p14="http://schemas.microsoft.com/office/powerpoint/2010/main" val="1589501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04A0A-E642-CF4B-A054-0CCD09F95F3C}" type="datetimeFigureOut">
              <a:rPr lang="en-US" smtClean="0"/>
              <a:t>7/15/22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C436B-CA7E-804C-A1A0-B969AC25D1CE}" type="slidenum">
              <a:rPr lang="en-US" smtClean="0"/>
              <a:t>‹#›</a:t>
            </a:fld>
            <a:endParaRPr lang="en-US"/>
          </a:p>
        </p:txBody>
      </p:sp>
    </p:spTree>
    <p:extLst>
      <p:ext uri="{BB962C8B-B14F-4D97-AF65-F5344CB8AC3E}">
        <p14:creationId xmlns:p14="http://schemas.microsoft.com/office/powerpoint/2010/main" val="63455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B04A0A-E642-CF4B-A054-0CCD09F95F3C}" type="datetimeFigureOut">
              <a:rPr lang="en-US" smtClean="0"/>
              <a:t>7/15/22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EC436B-CA7E-804C-A1A0-B969AC25D1CE}" type="slidenum">
              <a:rPr lang="en-US" smtClean="0"/>
              <a:t>‹#›</a:t>
            </a:fld>
            <a:endParaRPr lang="en-US"/>
          </a:p>
        </p:txBody>
      </p:sp>
    </p:spTree>
    <p:extLst>
      <p:ext uri="{BB962C8B-B14F-4D97-AF65-F5344CB8AC3E}">
        <p14:creationId xmlns:p14="http://schemas.microsoft.com/office/powerpoint/2010/main" val="384022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AB04A0A-E642-CF4B-A054-0CCD09F95F3C}" type="datetimeFigureOut">
              <a:rPr lang="en-US" smtClean="0"/>
              <a:t>7/15/22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EC436B-CA7E-804C-A1A0-B969AC25D1CE}" type="slidenum">
              <a:rPr lang="en-US" smtClean="0"/>
              <a:t>‹#›</a:t>
            </a:fld>
            <a:endParaRPr lang="en-US"/>
          </a:p>
        </p:txBody>
      </p:sp>
    </p:spTree>
    <p:extLst>
      <p:ext uri="{BB962C8B-B14F-4D97-AF65-F5344CB8AC3E}">
        <p14:creationId xmlns:p14="http://schemas.microsoft.com/office/powerpoint/2010/main" val="186363393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AB04A0A-E642-CF4B-A054-0CCD09F95F3C}" type="datetimeFigureOut">
              <a:rPr lang="en-US" smtClean="0"/>
              <a:t>7/15/22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CEC436B-CA7E-804C-A1A0-B969AC25D1CE}" type="slidenum">
              <a:rPr lang="en-US" smtClean="0"/>
              <a:t>‹#›</a:t>
            </a:fld>
            <a:endParaRPr lang="en-US"/>
          </a:p>
        </p:txBody>
      </p:sp>
    </p:spTree>
    <p:extLst>
      <p:ext uri="{BB962C8B-B14F-4D97-AF65-F5344CB8AC3E}">
        <p14:creationId xmlns:p14="http://schemas.microsoft.com/office/powerpoint/2010/main" val="630917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AB04A0A-E642-CF4B-A054-0CCD09F95F3C}" type="datetimeFigureOut">
              <a:rPr lang="en-US" smtClean="0"/>
              <a:t>7/15/22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EC436B-CA7E-804C-A1A0-B969AC25D1CE}"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45526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B04A0A-E642-CF4B-A054-0CCD09F95F3C}" type="datetimeFigureOut">
              <a:rPr lang="en-US" smtClean="0"/>
              <a:t>7/15/22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EC436B-CA7E-804C-A1A0-B969AC25D1CE}" type="slidenum">
              <a:rPr lang="en-US" smtClean="0"/>
              <a:t>‹#›</a:t>
            </a:fld>
            <a:endParaRPr lang="en-US"/>
          </a:p>
        </p:txBody>
      </p:sp>
    </p:spTree>
    <p:extLst>
      <p:ext uri="{BB962C8B-B14F-4D97-AF65-F5344CB8AC3E}">
        <p14:creationId xmlns:p14="http://schemas.microsoft.com/office/powerpoint/2010/main" val="3253691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04A0A-E642-CF4B-A054-0CCD09F95F3C}" type="datetimeFigureOut">
              <a:rPr lang="en-US" smtClean="0"/>
              <a:t>7/15/22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EC436B-CA7E-804C-A1A0-B969AC25D1CE}" type="slidenum">
              <a:rPr lang="en-US" smtClean="0"/>
              <a:t>‹#›</a:t>
            </a:fld>
            <a:endParaRPr lang="en-US"/>
          </a:p>
        </p:txBody>
      </p:sp>
    </p:spTree>
    <p:extLst>
      <p:ext uri="{BB962C8B-B14F-4D97-AF65-F5344CB8AC3E}">
        <p14:creationId xmlns:p14="http://schemas.microsoft.com/office/powerpoint/2010/main" val="3639204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AB04A0A-E642-CF4B-A054-0CCD09F95F3C}" type="datetimeFigureOut">
              <a:rPr lang="en-US" smtClean="0"/>
              <a:t>7/15/22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4CEC436B-CA7E-804C-A1A0-B969AC25D1CE}" type="slidenum">
              <a:rPr lang="en-US" smtClean="0"/>
              <a:t>‹#›</a:t>
            </a:fld>
            <a:endParaRPr lang="en-US"/>
          </a:p>
        </p:txBody>
      </p:sp>
    </p:spTree>
    <p:extLst>
      <p:ext uri="{BB962C8B-B14F-4D97-AF65-F5344CB8AC3E}">
        <p14:creationId xmlns:p14="http://schemas.microsoft.com/office/powerpoint/2010/main" val="162188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AB04A0A-E642-CF4B-A054-0CCD09F95F3C}" type="datetimeFigureOut">
              <a:rPr lang="en-US" smtClean="0"/>
              <a:t>7/15/22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4CEC436B-CA7E-804C-A1A0-B969AC25D1CE}" type="slidenum">
              <a:rPr lang="en-US" smtClean="0"/>
              <a:t>‹#›</a:t>
            </a:fld>
            <a:endParaRPr lang="en-US"/>
          </a:p>
        </p:txBody>
      </p:sp>
    </p:spTree>
    <p:extLst>
      <p:ext uri="{BB962C8B-B14F-4D97-AF65-F5344CB8AC3E}">
        <p14:creationId xmlns:p14="http://schemas.microsoft.com/office/powerpoint/2010/main" val="129313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AB04A0A-E642-CF4B-A054-0CCD09F95F3C}" type="datetimeFigureOut">
              <a:rPr lang="en-US" smtClean="0"/>
              <a:t>7/15/22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CEC436B-CA7E-804C-A1A0-B969AC25D1CE}" type="slidenum">
              <a:rPr lang="en-US" smtClean="0"/>
              <a:t>‹#›</a:t>
            </a:fld>
            <a:endParaRPr lang="en-US"/>
          </a:p>
        </p:txBody>
      </p:sp>
    </p:spTree>
    <p:extLst>
      <p:ext uri="{BB962C8B-B14F-4D97-AF65-F5344CB8AC3E}">
        <p14:creationId xmlns:p14="http://schemas.microsoft.com/office/powerpoint/2010/main" val="434781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riting.colostate.edu/guides/guide.cfm?guideid=6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psrc.princeton.edu/sites/g/files/toruqf1971/files/media/what_is_a_survey.pdf" TargetMode="External"/><Relationship Id="rId4" Type="http://schemas.openxmlformats.org/officeDocument/2006/relationships/hyperlink" Target="http://scholarcommons.usf.edu/oa_textbooks/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841C8-B9D6-1144-9908-ADF44B48F564}"/>
              </a:ext>
            </a:extLst>
          </p:cNvPr>
          <p:cNvSpPr>
            <a:spLocks noGrp="1"/>
          </p:cNvSpPr>
          <p:nvPr>
            <p:ph type="ctrTitle"/>
          </p:nvPr>
        </p:nvSpPr>
        <p:spPr/>
        <p:txBody>
          <a:bodyPr/>
          <a:lstStyle/>
          <a:p>
            <a:r>
              <a:rPr lang="en-US" dirty="0">
                <a:latin typeface="Gill Sans MT" panose="020B0502020104020203" pitchFamily="34" charset="77"/>
              </a:rPr>
              <a:t>RESEARCH WITH HUMAN SUBJECTS</a:t>
            </a:r>
          </a:p>
        </p:txBody>
      </p:sp>
      <p:sp>
        <p:nvSpPr>
          <p:cNvPr id="3" name="Subtitle 2">
            <a:extLst>
              <a:ext uri="{FF2B5EF4-FFF2-40B4-BE49-F238E27FC236}">
                <a16:creationId xmlns:a16="http://schemas.microsoft.com/office/drawing/2014/main" id="{B7A324E5-040F-7F48-AEA0-4B7B8661FD6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69347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7"/>
          <p:cNvSpPr txBox="1">
            <a:spLocks noGrp="1"/>
          </p:cNvSpPr>
          <p:nvPr>
            <p:ph type="title"/>
          </p:nvPr>
        </p:nvSpPr>
        <p:spPr>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dirty="0"/>
              <a:t>QUESTION DESIGN</a:t>
            </a:r>
            <a:endParaRPr dirty="0"/>
          </a:p>
        </p:txBody>
      </p:sp>
      <p:sp>
        <p:nvSpPr>
          <p:cNvPr id="135" name="Google Shape;135;p7"/>
          <p:cNvSpPr txBox="1">
            <a:spLocks noGrp="1"/>
          </p:cNvSpPr>
          <p:nvPr>
            <p:ph type="body" idx="1"/>
          </p:nvPr>
        </p:nvSpPr>
        <p:spPr>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00000"/>
              </a:lnSpc>
              <a:spcBef>
                <a:spcPts val="0"/>
              </a:spcBef>
              <a:spcAft>
                <a:spcPts val="0"/>
              </a:spcAft>
              <a:buSzPct val="100000"/>
              <a:buChar char="•"/>
            </a:pPr>
            <a:r>
              <a:rPr lang="en-US" sz="2800" dirty="0"/>
              <a:t>Don’t reinvent the wheel—see how other studies have measured the concept you are interested in</a:t>
            </a:r>
            <a:endParaRPr dirty="0"/>
          </a:p>
          <a:p>
            <a:pPr marL="228600" lvl="0" indent="-228600" algn="l" rtl="0">
              <a:lnSpc>
                <a:spcPct val="100000"/>
              </a:lnSpc>
              <a:spcBef>
                <a:spcPts val="1000"/>
              </a:spcBef>
              <a:spcAft>
                <a:spcPts val="0"/>
              </a:spcAft>
              <a:buSzPct val="100000"/>
              <a:buChar char="•"/>
            </a:pPr>
            <a:r>
              <a:rPr lang="en-US" sz="2800" dirty="0"/>
              <a:t>Be as precise as possible</a:t>
            </a:r>
            <a:endParaRPr dirty="0"/>
          </a:p>
          <a:p>
            <a:pPr marL="228600" lvl="0" indent="-228600" algn="l" rtl="0">
              <a:lnSpc>
                <a:spcPct val="100000"/>
              </a:lnSpc>
              <a:spcBef>
                <a:spcPts val="1000"/>
              </a:spcBef>
              <a:spcAft>
                <a:spcPts val="0"/>
              </a:spcAft>
              <a:buSzPct val="100000"/>
              <a:buChar char="•"/>
            </a:pPr>
            <a:r>
              <a:rPr lang="en-US" sz="2800" dirty="0"/>
              <a:t>Provide reference frames</a:t>
            </a:r>
            <a:endParaRPr dirty="0"/>
          </a:p>
          <a:p>
            <a:pPr marL="228600" lvl="0" indent="-228600" algn="l" rtl="0">
              <a:lnSpc>
                <a:spcPct val="100000"/>
              </a:lnSpc>
              <a:spcBef>
                <a:spcPts val="1000"/>
              </a:spcBef>
              <a:spcAft>
                <a:spcPts val="0"/>
              </a:spcAft>
              <a:buSzPct val="100000"/>
              <a:buChar char="•"/>
            </a:pPr>
            <a:r>
              <a:rPr lang="en-US" sz="2800" dirty="0"/>
              <a:t>Avoid jargon</a:t>
            </a:r>
            <a:endParaRPr dirty="0"/>
          </a:p>
          <a:p>
            <a:pPr marL="228600" lvl="0" indent="-228600" algn="l" rtl="0">
              <a:lnSpc>
                <a:spcPct val="100000"/>
              </a:lnSpc>
              <a:spcBef>
                <a:spcPts val="1000"/>
              </a:spcBef>
              <a:spcAft>
                <a:spcPts val="0"/>
              </a:spcAft>
              <a:buSzPct val="100000"/>
              <a:buChar char="•"/>
            </a:pPr>
            <a:r>
              <a:rPr lang="en-US" sz="2800" dirty="0"/>
              <a:t>Pre-test your survey (ask your friends)</a:t>
            </a:r>
            <a:endParaRPr dirty="0"/>
          </a:p>
          <a:p>
            <a:pPr marL="228600" lvl="0" indent="-228600" algn="l" rtl="0">
              <a:lnSpc>
                <a:spcPct val="100000"/>
              </a:lnSpc>
              <a:spcBef>
                <a:spcPts val="1000"/>
              </a:spcBef>
              <a:spcAft>
                <a:spcPts val="0"/>
              </a:spcAft>
              <a:buSzPct val="100000"/>
              <a:buChar char="•"/>
            </a:pPr>
            <a:r>
              <a:rPr lang="en-US" sz="2800" dirty="0"/>
              <a:t>Keep question order in mind (or randomly vary)</a:t>
            </a:r>
            <a:endParaRPr dirty="0"/>
          </a:p>
          <a:p>
            <a:pPr marL="0" lvl="0" indent="0" algn="l" rtl="0">
              <a:lnSpc>
                <a:spcPct val="100000"/>
              </a:lnSpc>
              <a:spcBef>
                <a:spcPts val="1000"/>
              </a:spcBef>
              <a:spcAft>
                <a:spcPts val="0"/>
              </a:spcAft>
              <a:buSzPct val="100000"/>
              <a:buNone/>
            </a:pP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8"/>
          <p:cNvSpPr txBox="1">
            <a:spLocks noGrp="1"/>
          </p:cNvSpPr>
          <p:nvPr>
            <p:ph type="title"/>
          </p:nvPr>
        </p:nvSpPr>
        <p:spPr>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dirty="0"/>
              <a:t>MOST COMMON RESPONSE FORMATS</a:t>
            </a:r>
            <a:endParaRPr dirty="0"/>
          </a:p>
        </p:txBody>
      </p:sp>
      <p:sp>
        <p:nvSpPr>
          <p:cNvPr id="141" name="Google Shape;141;p8"/>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SzPts val="2800"/>
              <a:buChar char="•"/>
            </a:pPr>
            <a:r>
              <a:rPr lang="en-US" sz="2800" dirty="0"/>
              <a:t>Dichotomous response (yes/no, agree/disagree)</a:t>
            </a:r>
            <a:endParaRPr dirty="0"/>
          </a:p>
          <a:p>
            <a:pPr marL="228600" lvl="0" indent="-228600" algn="l" rtl="0">
              <a:lnSpc>
                <a:spcPct val="100000"/>
              </a:lnSpc>
              <a:spcBef>
                <a:spcPts val="1000"/>
              </a:spcBef>
              <a:spcAft>
                <a:spcPts val="0"/>
              </a:spcAft>
              <a:buSzPts val="2800"/>
              <a:buChar char="•"/>
            </a:pPr>
            <a:r>
              <a:rPr lang="en-US" sz="2800" dirty="0"/>
              <a:t>Rating scales (usually 5-point or 7-point scale) </a:t>
            </a:r>
            <a:endParaRPr sz="2800" dirty="0"/>
          </a:p>
          <a:p>
            <a:pPr marL="457200" lvl="1" indent="-127000" algn="l" rtl="0">
              <a:lnSpc>
                <a:spcPct val="100000"/>
              </a:lnSpc>
              <a:spcBef>
                <a:spcPts val="1000"/>
              </a:spcBef>
              <a:spcAft>
                <a:spcPts val="0"/>
              </a:spcAft>
              <a:buSzPts val="1600"/>
              <a:buNone/>
            </a:pPr>
            <a:endParaRPr dirty="0">
              <a:latin typeface="Gill Sans MT" panose="020B0502020104020203" pitchFamily="34" charset="77"/>
            </a:endParaRPr>
          </a:p>
          <a:p>
            <a:pPr marL="457200" lvl="1" indent="-127000" algn="l" rtl="0">
              <a:lnSpc>
                <a:spcPct val="100000"/>
              </a:lnSpc>
              <a:spcBef>
                <a:spcPts val="1000"/>
              </a:spcBef>
              <a:spcAft>
                <a:spcPts val="0"/>
              </a:spcAft>
              <a:buSzPts val="1600"/>
              <a:buNone/>
            </a:pPr>
            <a:endParaRPr dirty="0">
              <a:latin typeface="Gill Sans MT" panose="020B0502020104020203" pitchFamily="34" charset="77"/>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a:spLocks noGrp="1"/>
          </p:cNvSpPr>
          <p:nvPr>
            <p:ph type="title"/>
          </p:nvPr>
        </p:nvSpPr>
        <p:spPr>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dirty="0"/>
              <a:t>WHAT TO AVOID</a:t>
            </a:r>
            <a:endParaRPr dirty="0"/>
          </a:p>
        </p:txBody>
      </p:sp>
      <p:sp>
        <p:nvSpPr>
          <p:cNvPr id="147" name="Google Shape;147;p9"/>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SzPts val="2800"/>
              <a:buChar char="•"/>
            </a:pPr>
            <a:r>
              <a:rPr lang="en-US" sz="2800" dirty="0"/>
              <a:t>Complex sentences</a:t>
            </a:r>
            <a:endParaRPr dirty="0"/>
          </a:p>
          <a:p>
            <a:pPr marL="228600" lvl="0" indent="-228600" algn="l" rtl="0">
              <a:lnSpc>
                <a:spcPct val="100000"/>
              </a:lnSpc>
              <a:spcBef>
                <a:spcPts val="1000"/>
              </a:spcBef>
              <a:spcAft>
                <a:spcPts val="0"/>
              </a:spcAft>
              <a:buSzPts val="2800"/>
              <a:buChar char="•"/>
            </a:pPr>
            <a:r>
              <a:rPr lang="en-US" sz="2800" dirty="0"/>
              <a:t>Double barreled questions</a:t>
            </a:r>
            <a:endParaRPr dirty="0"/>
          </a:p>
          <a:p>
            <a:pPr marL="228600" lvl="0" indent="-228600" algn="l" rtl="0">
              <a:lnSpc>
                <a:spcPct val="100000"/>
              </a:lnSpc>
              <a:spcBef>
                <a:spcPts val="1000"/>
              </a:spcBef>
              <a:spcAft>
                <a:spcPts val="0"/>
              </a:spcAft>
              <a:buSzPts val="2800"/>
              <a:buChar char="•"/>
            </a:pPr>
            <a:r>
              <a:rPr lang="en-US" sz="2800" dirty="0"/>
              <a:t>Leading, emotional, or evocative language</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0"/>
          <p:cNvSpPr txBox="1">
            <a:spLocks noGrp="1"/>
          </p:cNvSpPr>
          <p:nvPr>
            <p:ph type="title"/>
          </p:nvPr>
        </p:nvSpPr>
        <p:spPr>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dirty="0"/>
              <a:t>QUESTION ORDER</a:t>
            </a:r>
            <a:endParaRPr dirty="0"/>
          </a:p>
        </p:txBody>
      </p:sp>
      <p:sp>
        <p:nvSpPr>
          <p:cNvPr id="153" name="Google Shape;153;p10"/>
          <p:cNvSpPr txBox="1">
            <a:spLocks noGrp="1"/>
          </p:cNvSpPr>
          <p:nvPr>
            <p:ph type="body" idx="1"/>
          </p:nvPr>
        </p:nvSpPr>
        <p:spPr>
          <a:xfrm>
            <a:off x="2231136" y="2638044"/>
            <a:ext cx="7729728" cy="3478551"/>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2800"/>
              <a:buChar char="•"/>
            </a:pPr>
            <a:r>
              <a:rPr lang="en-US" sz="2800" dirty="0"/>
              <a:t>Start with questions that will be easy for the respondent to answer</a:t>
            </a:r>
            <a:endParaRPr dirty="0"/>
          </a:p>
          <a:p>
            <a:pPr marL="228600" lvl="0" indent="-228600" algn="l" rtl="0">
              <a:lnSpc>
                <a:spcPct val="100000"/>
              </a:lnSpc>
              <a:spcBef>
                <a:spcPts val="1000"/>
              </a:spcBef>
              <a:spcAft>
                <a:spcPts val="0"/>
              </a:spcAft>
              <a:buSzPts val="2800"/>
              <a:buChar char="•"/>
            </a:pPr>
            <a:r>
              <a:rPr lang="en-US" sz="2800" dirty="0"/>
              <a:t>Things mentioned earlier in the survey can impact answers later</a:t>
            </a:r>
            <a:endParaRPr dirty="0"/>
          </a:p>
          <a:p>
            <a:pPr marL="228600" lvl="0" indent="-228600" algn="l" rtl="0">
              <a:lnSpc>
                <a:spcPct val="100000"/>
              </a:lnSpc>
              <a:spcBef>
                <a:spcPts val="1000"/>
              </a:spcBef>
              <a:spcAft>
                <a:spcPts val="0"/>
              </a:spcAft>
              <a:buSzPts val="2800"/>
              <a:buChar char="•"/>
            </a:pPr>
            <a:r>
              <a:rPr lang="en-US" sz="2800" dirty="0"/>
              <a:t>It’s usually best to ask more sensitive questions (including demographics) at the end</a:t>
            </a:r>
            <a:endParaRPr dirty="0"/>
          </a:p>
          <a:p>
            <a:pPr marL="228600" lvl="0" indent="-228600" algn="l" rtl="0">
              <a:lnSpc>
                <a:spcPct val="100000"/>
              </a:lnSpc>
              <a:spcBef>
                <a:spcPts val="1000"/>
              </a:spcBef>
              <a:spcAft>
                <a:spcPts val="0"/>
              </a:spcAft>
              <a:buSzPts val="2800"/>
              <a:buChar char="•"/>
            </a:pPr>
            <a:r>
              <a:rPr lang="en-US" sz="2800" dirty="0"/>
              <a:t>You can randomize question order</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13ca28fd959_0_0"/>
          <p:cNvSpPr txBox="1">
            <a:spLocks noGrp="1"/>
          </p:cNvSpPr>
          <p:nvPr>
            <p:ph type="title"/>
          </p:nvPr>
        </p:nvSpPr>
        <p:spPr>
          <a:prstGeom prst="rect">
            <a:avLst/>
          </a:prstGeom>
        </p:spPr>
        <p:txBody>
          <a:bodyPr spcFirstLastPara="1" wrap="square" lIns="182875" tIns="182875" rIns="182875" bIns="182875" anchor="ctr" anchorCtr="0">
            <a:normAutofit/>
          </a:bodyPr>
          <a:lstStyle/>
          <a:p>
            <a:pPr marL="0" lvl="0" indent="0" algn="ctr" rtl="0">
              <a:spcBef>
                <a:spcPts val="0"/>
              </a:spcBef>
              <a:spcAft>
                <a:spcPts val="0"/>
              </a:spcAft>
              <a:buNone/>
            </a:pPr>
            <a:r>
              <a:rPr lang="en-US" dirty="0"/>
              <a:t>RESOURCES</a:t>
            </a:r>
            <a:endParaRPr dirty="0"/>
          </a:p>
        </p:txBody>
      </p:sp>
      <p:sp>
        <p:nvSpPr>
          <p:cNvPr id="159" name="Google Shape;159;g13ca28fd959_0_0"/>
          <p:cNvSpPr txBox="1">
            <a:spLocks noGrp="1"/>
          </p:cNvSpPr>
          <p:nvPr>
            <p:ph type="body" idx="1"/>
          </p:nvPr>
        </p:nvSpPr>
        <p:spPr>
          <a:prstGeom prst="rect">
            <a:avLst/>
          </a:prstGeom>
        </p:spPr>
        <p:txBody>
          <a:bodyPr spcFirstLastPara="1" wrap="square" lIns="91425" tIns="45700" rIns="91425" bIns="45700" anchor="t" anchorCtr="0">
            <a:normAutofit/>
          </a:bodyPr>
          <a:lstStyle/>
          <a:p>
            <a:pPr marL="457200" lvl="0" indent="-342900" algn="l" rtl="0">
              <a:spcBef>
                <a:spcPts val="1000"/>
              </a:spcBef>
              <a:spcAft>
                <a:spcPts val="0"/>
              </a:spcAft>
              <a:buSzPts val="1800"/>
              <a:buChar char="•"/>
            </a:pPr>
            <a:r>
              <a:rPr lang="en-US" dirty="0"/>
              <a:t>“Conducting Survey Research,” </a:t>
            </a:r>
            <a:r>
              <a:rPr lang="en-US" dirty="0" err="1"/>
              <a:t>Writing@CSU</a:t>
            </a:r>
            <a:r>
              <a:rPr lang="en-US" dirty="0"/>
              <a:t>  Guide, </a:t>
            </a:r>
            <a:r>
              <a:rPr lang="en-US" u="sng" dirty="0">
                <a:solidFill>
                  <a:schemeClr val="hlink"/>
                </a:solidFill>
                <a:hlinkClick r:id="rId3"/>
              </a:rPr>
              <a:t>https://writing.colostate.edu/guides/guide.cfm?guideid=68</a:t>
            </a:r>
            <a:endParaRPr dirty="0">
              <a:solidFill>
                <a:srgbClr val="373D3F"/>
              </a:solidFill>
            </a:endParaRPr>
          </a:p>
          <a:p>
            <a:pPr marL="457200" lvl="0" indent="-342900" algn="l" rtl="0">
              <a:spcBef>
                <a:spcPts val="0"/>
              </a:spcBef>
              <a:spcAft>
                <a:spcPts val="0"/>
              </a:spcAft>
              <a:buSzPts val="1800"/>
              <a:buChar char="•"/>
            </a:pPr>
            <a:r>
              <a:rPr lang="en-US" dirty="0" err="1">
                <a:solidFill>
                  <a:srgbClr val="373D3F"/>
                </a:solidFill>
              </a:rPr>
              <a:t>Anol</a:t>
            </a:r>
            <a:r>
              <a:rPr lang="en-US" dirty="0">
                <a:solidFill>
                  <a:srgbClr val="373D3F"/>
                </a:solidFill>
              </a:rPr>
              <a:t> </a:t>
            </a:r>
            <a:r>
              <a:rPr lang="en-US" dirty="0" err="1">
                <a:solidFill>
                  <a:srgbClr val="373D3F"/>
                </a:solidFill>
              </a:rPr>
              <a:t>Bhattacherjee</a:t>
            </a:r>
            <a:r>
              <a:rPr lang="en-US" dirty="0">
                <a:solidFill>
                  <a:srgbClr val="373D3F"/>
                </a:solidFill>
              </a:rPr>
              <a:t>, “Survey Research,” in Social Science Research: Principles, Methods, and </a:t>
            </a:r>
            <a:r>
              <a:rPr lang="en-US" dirty="0" err="1">
                <a:solidFill>
                  <a:srgbClr val="373D3F"/>
                </a:solidFill>
              </a:rPr>
              <a:t>Practices.University</a:t>
            </a:r>
            <a:r>
              <a:rPr lang="en-US" dirty="0">
                <a:solidFill>
                  <a:srgbClr val="373D3F"/>
                </a:solidFill>
              </a:rPr>
              <a:t> of South Florida, </a:t>
            </a:r>
            <a:r>
              <a:rPr lang="en-US" u="sng" dirty="0">
                <a:solidFill>
                  <a:srgbClr val="6053C6"/>
                </a:solidFill>
                <a:hlinkClick r:id="rId4">
                  <a:extLst>
                    <a:ext uri="{A12FA001-AC4F-418D-AE19-62706E023703}">
                      <ahyp:hlinkClr xmlns:ahyp="http://schemas.microsoft.com/office/drawing/2018/hyperlinkcolor" val="tx"/>
                    </a:ext>
                  </a:extLst>
                </a:hlinkClick>
              </a:rPr>
              <a:t>http://scholarcommons.usf.edu/oa_textbooks/3</a:t>
            </a:r>
            <a:endParaRPr dirty="0"/>
          </a:p>
          <a:p>
            <a:pPr marL="457200" lvl="0" indent="-342900" algn="l" rtl="0">
              <a:spcBef>
                <a:spcPts val="0"/>
              </a:spcBef>
              <a:spcAft>
                <a:spcPts val="0"/>
              </a:spcAft>
              <a:buSzPts val="1800"/>
              <a:buChar char="•"/>
            </a:pPr>
            <a:r>
              <a:rPr lang="en-US" dirty="0"/>
              <a:t>Fritz </a:t>
            </a:r>
            <a:r>
              <a:rPr lang="en-US" dirty="0" err="1"/>
              <a:t>Scheuren</a:t>
            </a:r>
            <a:r>
              <a:rPr lang="en-US" dirty="0"/>
              <a:t>, “What is a Survey?” Chapter 6, of the American Statistical Association’s Online Guide, </a:t>
            </a:r>
            <a:r>
              <a:rPr lang="en-US" u="sng" dirty="0">
                <a:solidFill>
                  <a:schemeClr val="hlink"/>
                </a:solidFill>
                <a:hlinkClick r:id="rId5"/>
              </a:rPr>
              <a:t>https://psrc.princeton.edu/sites/g/files/toruqf1971/files/media/what_is_a_survey.pdf</a:t>
            </a:r>
            <a:endParaRPr dirty="0"/>
          </a:p>
          <a:p>
            <a:pPr marL="0" lvl="0" indent="0" algn="l" rtl="0">
              <a:spcBef>
                <a:spcPts val="1000"/>
              </a:spcBef>
              <a:spcAft>
                <a:spcPts val="0"/>
              </a:spcAft>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E7E0F-5400-9943-ACBB-8CF3A296E5CC}"/>
              </a:ext>
            </a:extLst>
          </p:cNvPr>
          <p:cNvSpPr>
            <a:spLocks noGrp="1"/>
          </p:cNvSpPr>
          <p:nvPr>
            <p:ph type="ctrTitle"/>
          </p:nvPr>
        </p:nvSpPr>
        <p:spPr/>
        <p:txBody>
          <a:bodyPr/>
          <a:lstStyle/>
          <a:p>
            <a:r>
              <a:rPr lang="en-US" dirty="0"/>
              <a:t>INTERVIEWS</a:t>
            </a:r>
          </a:p>
        </p:txBody>
      </p:sp>
      <p:sp>
        <p:nvSpPr>
          <p:cNvPr id="3" name="Subtitle 2">
            <a:extLst>
              <a:ext uri="{FF2B5EF4-FFF2-40B4-BE49-F238E27FC236}">
                <a16:creationId xmlns:a16="http://schemas.microsoft.com/office/drawing/2014/main" id="{5BB8F567-A311-E949-8D1B-00F3205E5F9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16708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61815-E0E1-644B-8E8E-B22A77582270}"/>
              </a:ext>
            </a:extLst>
          </p:cNvPr>
          <p:cNvSpPr>
            <a:spLocks noGrp="1"/>
          </p:cNvSpPr>
          <p:nvPr>
            <p:ph type="title"/>
          </p:nvPr>
        </p:nvSpPr>
        <p:spPr/>
        <p:txBody>
          <a:bodyPr/>
          <a:lstStyle/>
          <a:p>
            <a:r>
              <a:rPr lang="en-US" dirty="0"/>
              <a:t>INTERVIEWS</a:t>
            </a:r>
          </a:p>
        </p:txBody>
      </p:sp>
      <p:sp>
        <p:nvSpPr>
          <p:cNvPr id="3" name="Text Placeholder 2">
            <a:extLst>
              <a:ext uri="{FF2B5EF4-FFF2-40B4-BE49-F238E27FC236}">
                <a16:creationId xmlns:a16="http://schemas.microsoft.com/office/drawing/2014/main" id="{9A0CE96C-EB80-084D-8895-2260442DB623}"/>
              </a:ext>
            </a:extLst>
          </p:cNvPr>
          <p:cNvSpPr>
            <a:spLocks noGrp="1"/>
          </p:cNvSpPr>
          <p:nvPr>
            <p:ph type="body" idx="1"/>
          </p:nvPr>
        </p:nvSpPr>
        <p:spPr/>
        <p:txBody>
          <a:bodyPr>
            <a:normAutofit/>
          </a:bodyPr>
          <a:lstStyle/>
          <a:p>
            <a:pPr marL="228600" lvl="0" indent="-228600">
              <a:spcBef>
                <a:spcPts val="0"/>
              </a:spcBef>
              <a:spcAft>
                <a:spcPts val="600"/>
              </a:spcAft>
              <a:buSzPct val="100000"/>
            </a:pPr>
            <a:r>
              <a:rPr lang="en-US" dirty="0"/>
              <a:t>At their heart, interviews are in-depth conversations with individuals focused on questions intended to shed light on a research question.</a:t>
            </a:r>
          </a:p>
          <a:p>
            <a:pPr marL="228600" lvl="0" indent="-228600">
              <a:spcBef>
                <a:spcPts val="0"/>
              </a:spcBef>
              <a:spcAft>
                <a:spcPts val="600"/>
              </a:spcAft>
              <a:buSzPct val="100000"/>
            </a:pPr>
            <a:r>
              <a:rPr lang="en-US" dirty="0"/>
              <a:t>Interviews can have varying degrees of structure. </a:t>
            </a:r>
          </a:p>
          <a:p>
            <a:pPr marL="685800" lvl="1" indent="-228600">
              <a:spcBef>
                <a:spcPts val="0"/>
              </a:spcBef>
              <a:spcAft>
                <a:spcPts val="600"/>
              </a:spcAft>
              <a:buSzPct val="100000"/>
            </a:pPr>
            <a:r>
              <a:rPr lang="en-US" dirty="0">
                <a:latin typeface="Gill Sans MT" panose="020B0502020104020203" pitchFamily="34" charset="77"/>
              </a:rPr>
              <a:t>Some have a defined set of questions that are carefully followed in order.</a:t>
            </a:r>
          </a:p>
          <a:p>
            <a:pPr marL="685800" lvl="1" indent="-228600">
              <a:spcBef>
                <a:spcPts val="0"/>
              </a:spcBef>
              <a:spcAft>
                <a:spcPts val="600"/>
              </a:spcAft>
              <a:buSzPct val="100000"/>
            </a:pPr>
            <a:r>
              <a:rPr lang="en-US" dirty="0">
                <a:latin typeface="Gill Sans MT" panose="020B0502020104020203" pitchFamily="34" charset="77"/>
              </a:rPr>
              <a:t>Some leave more space for the conversation to develop outside of the predefined questions.</a:t>
            </a:r>
          </a:p>
          <a:p>
            <a:pPr marL="685800" lvl="1" indent="-228600">
              <a:spcBef>
                <a:spcPts val="0"/>
              </a:spcBef>
              <a:spcAft>
                <a:spcPts val="600"/>
              </a:spcAft>
              <a:buSzPct val="100000"/>
            </a:pPr>
            <a:r>
              <a:rPr lang="en-US" dirty="0">
                <a:latin typeface="Gill Sans MT" panose="020B0502020104020203" pitchFamily="34" charset="77"/>
              </a:rPr>
              <a:t>Others are very open-ended, relying on some initial prompts, but being very driven by the participants.</a:t>
            </a:r>
          </a:p>
          <a:p>
            <a:pPr marL="228600" indent="-228600">
              <a:spcBef>
                <a:spcPts val="0"/>
              </a:spcBef>
              <a:spcAft>
                <a:spcPts val="600"/>
              </a:spcAft>
              <a:buSzPct val="100000"/>
            </a:pPr>
            <a:r>
              <a:rPr lang="en-US" dirty="0"/>
              <a:t>Interviews are often conducted face-to-face, but can also be conducted over the phone or a video call.</a:t>
            </a:r>
          </a:p>
        </p:txBody>
      </p:sp>
    </p:spTree>
    <p:extLst>
      <p:ext uri="{BB962C8B-B14F-4D97-AF65-F5344CB8AC3E}">
        <p14:creationId xmlns:p14="http://schemas.microsoft.com/office/powerpoint/2010/main" val="2731801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11CF3-408D-D749-8CC5-06FF5D38EB54}"/>
              </a:ext>
            </a:extLst>
          </p:cNvPr>
          <p:cNvSpPr>
            <a:spLocks noGrp="1"/>
          </p:cNvSpPr>
          <p:nvPr>
            <p:ph type="title"/>
          </p:nvPr>
        </p:nvSpPr>
        <p:spPr/>
        <p:txBody>
          <a:bodyPr/>
          <a:lstStyle/>
          <a:p>
            <a:r>
              <a:rPr lang="en-US" dirty="0"/>
              <a:t>SELECTING PARTICIPANTS</a:t>
            </a:r>
          </a:p>
        </p:txBody>
      </p:sp>
      <p:sp>
        <p:nvSpPr>
          <p:cNvPr id="3" name="Text Placeholder 2">
            <a:extLst>
              <a:ext uri="{FF2B5EF4-FFF2-40B4-BE49-F238E27FC236}">
                <a16:creationId xmlns:a16="http://schemas.microsoft.com/office/drawing/2014/main" id="{C83E1FD4-D93A-6945-8946-F4592300F0A4}"/>
              </a:ext>
            </a:extLst>
          </p:cNvPr>
          <p:cNvSpPr>
            <a:spLocks noGrp="1"/>
          </p:cNvSpPr>
          <p:nvPr>
            <p:ph type="body" idx="1"/>
          </p:nvPr>
        </p:nvSpPr>
        <p:spPr>
          <a:xfrm>
            <a:off x="2231136" y="2638044"/>
            <a:ext cx="7729728" cy="3472300"/>
          </a:xfrm>
        </p:spPr>
        <p:txBody>
          <a:bodyPr>
            <a:normAutofit/>
          </a:bodyPr>
          <a:lstStyle/>
          <a:p>
            <a:r>
              <a:rPr lang="en-US" dirty="0"/>
              <a:t>Interview participants are usually selected in a non-random way.</a:t>
            </a:r>
          </a:p>
          <a:p>
            <a:pPr lvl="1"/>
            <a:r>
              <a:rPr lang="en-US" dirty="0">
                <a:latin typeface="Gill Sans MT" panose="020B0502020104020203" pitchFamily="34" charset="77"/>
              </a:rPr>
              <a:t>Theoretically, researchers may be less interested in a representative sample than in a purposive sample built around particular cases or focusing on particular experts.</a:t>
            </a:r>
          </a:p>
          <a:p>
            <a:pPr lvl="1"/>
            <a:r>
              <a:rPr lang="en-US" dirty="0">
                <a:latin typeface="Gill Sans MT" panose="020B0502020104020203" pitchFamily="34" charset="77"/>
              </a:rPr>
              <a:t>Practically, researchers may struggle to get people to participate in the research project and therefore use initial connections to generate a “snowball sample” where participants help identify other participants.</a:t>
            </a:r>
          </a:p>
          <a:p>
            <a:r>
              <a:rPr lang="en-US" dirty="0"/>
              <a:t>In either case, you should be thinking systematically about who is included and who is left out, and assuring that you have theoretically meaningful variety of participants given your research question.</a:t>
            </a:r>
          </a:p>
          <a:p>
            <a:pPr lvl="1"/>
            <a:r>
              <a:rPr lang="en-US" dirty="0">
                <a:latin typeface="Gill Sans MT" panose="020B0502020104020203" pitchFamily="34" charset="77"/>
              </a:rPr>
              <a:t>For example, if you are interested in a contentious policy process, you don’t want to only interview people from a single political party.</a:t>
            </a:r>
          </a:p>
        </p:txBody>
      </p:sp>
    </p:spTree>
    <p:extLst>
      <p:ext uri="{BB962C8B-B14F-4D97-AF65-F5344CB8AC3E}">
        <p14:creationId xmlns:p14="http://schemas.microsoft.com/office/powerpoint/2010/main" val="3407790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11CF3-408D-D749-8CC5-06FF5D38EB54}"/>
              </a:ext>
            </a:extLst>
          </p:cNvPr>
          <p:cNvSpPr>
            <a:spLocks noGrp="1"/>
          </p:cNvSpPr>
          <p:nvPr>
            <p:ph type="title"/>
          </p:nvPr>
        </p:nvSpPr>
        <p:spPr/>
        <p:txBody>
          <a:bodyPr/>
          <a:lstStyle/>
          <a:p>
            <a:r>
              <a:rPr lang="en-US" dirty="0"/>
              <a:t>STRENGTHS OF INTERVIEWS</a:t>
            </a:r>
          </a:p>
        </p:txBody>
      </p:sp>
      <p:sp>
        <p:nvSpPr>
          <p:cNvPr id="3" name="Text Placeholder 2">
            <a:extLst>
              <a:ext uri="{FF2B5EF4-FFF2-40B4-BE49-F238E27FC236}">
                <a16:creationId xmlns:a16="http://schemas.microsoft.com/office/drawing/2014/main" id="{C83E1FD4-D93A-6945-8946-F4592300F0A4}"/>
              </a:ext>
            </a:extLst>
          </p:cNvPr>
          <p:cNvSpPr>
            <a:spLocks noGrp="1"/>
          </p:cNvSpPr>
          <p:nvPr>
            <p:ph type="body" idx="1"/>
          </p:nvPr>
        </p:nvSpPr>
        <p:spPr/>
        <p:txBody>
          <a:bodyPr/>
          <a:lstStyle/>
          <a:p>
            <a:r>
              <a:rPr lang="en-US" dirty="0"/>
              <a:t>Interviews allow respondents to give deep responses.</a:t>
            </a:r>
          </a:p>
          <a:p>
            <a:r>
              <a:rPr lang="en-US" dirty="0"/>
              <a:t>They also allow the interviewer to probe and follow up on interesting, confusing, or contradictory threads that arise in the course of the interview.</a:t>
            </a:r>
          </a:p>
          <a:p>
            <a:r>
              <a:rPr lang="en-US" dirty="0"/>
              <a:t>Interviews are particularly constructive if you are trying to understand processes, decision-making, motivations, attitudes, and perceptions.</a:t>
            </a:r>
          </a:p>
          <a:p>
            <a:r>
              <a:rPr lang="en-US" dirty="0"/>
              <a:t>Interviews are particularly useful for identifying causal processes or mechanisms.</a:t>
            </a:r>
          </a:p>
        </p:txBody>
      </p:sp>
    </p:spTree>
    <p:extLst>
      <p:ext uri="{BB962C8B-B14F-4D97-AF65-F5344CB8AC3E}">
        <p14:creationId xmlns:p14="http://schemas.microsoft.com/office/powerpoint/2010/main" val="4033906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11CF3-408D-D749-8CC5-06FF5D38EB54}"/>
              </a:ext>
            </a:extLst>
          </p:cNvPr>
          <p:cNvSpPr>
            <a:spLocks noGrp="1"/>
          </p:cNvSpPr>
          <p:nvPr>
            <p:ph type="title"/>
          </p:nvPr>
        </p:nvSpPr>
        <p:spPr/>
        <p:txBody>
          <a:bodyPr/>
          <a:lstStyle/>
          <a:p>
            <a:r>
              <a:rPr lang="en-US" dirty="0"/>
              <a:t>LIMITATIONS OF INTERVIEWS</a:t>
            </a:r>
          </a:p>
        </p:txBody>
      </p:sp>
      <p:sp>
        <p:nvSpPr>
          <p:cNvPr id="3" name="Text Placeholder 2">
            <a:extLst>
              <a:ext uri="{FF2B5EF4-FFF2-40B4-BE49-F238E27FC236}">
                <a16:creationId xmlns:a16="http://schemas.microsoft.com/office/drawing/2014/main" id="{C83E1FD4-D93A-6945-8946-F4592300F0A4}"/>
              </a:ext>
            </a:extLst>
          </p:cNvPr>
          <p:cNvSpPr>
            <a:spLocks noGrp="1"/>
          </p:cNvSpPr>
          <p:nvPr>
            <p:ph type="body" idx="1"/>
          </p:nvPr>
        </p:nvSpPr>
        <p:spPr/>
        <p:txBody>
          <a:bodyPr/>
          <a:lstStyle/>
          <a:p>
            <a:r>
              <a:rPr lang="en-US" dirty="0"/>
              <a:t>Because interviews are in-depth conversations, they are time-consuming. </a:t>
            </a:r>
          </a:p>
          <a:p>
            <a:pPr lvl="1"/>
            <a:r>
              <a:rPr lang="en-US" dirty="0">
                <a:latin typeface="Gill Sans MT" panose="020B0502020104020203" pitchFamily="34" charset="77"/>
              </a:rPr>
              <a:t>This means that scholars tend to rely on a much smaller group of participants than they would for survey research.</a:t>
            </a:r>
          </a:p>
          <a:p>
            <a:r>
              <a:rPr lang="en-US" dirty="0"/>
              <a:t>Unlike survey research, interviews often rely on a purposive sample rather than a random sample. This means that, while interview research can contribute to testing hypotheses, it is often not the best tool for hypothesis testing when used as the only source of data.</a:t>
            </a:r>
          </a:p>
          <a:p>
            <a:endParaRPr lang="en-US" dirty="0"/>
          </a:p>
        </p:txBody>
      </p:sp>
    </p:spTree>
    <p:extLst>
      <p:ext uri="{BB962C8B-B14F-4D97-AF65-F5344CB8AC3E}">
        <p14:creationId xmlns:p14="http://schemas.microsoft.com/office/powerpoint/2010/main" val="2329006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E2DD1-75BB-2B4F-96A7-6F138B6852CD}"/>
              </a:ext>
            </a:extLst>
          </p:cNvPr>
          <p:cNvSpPr>
            <a:spLocks noGrp="1"/>
          </p:cNvSpPr>
          <p:nvPr>
            <p:ph type="title"/>
          </p:nvPr>
        </p:nvSpPr>
        <p:spPr/>
        <p:txBody>
          <a:bodyPr/>
          <a:lstStyle/>
          <a:p>
            <a:r>
              <a:rPr lang="en-US" dirty="0">
                <a:latin typeface="Gill Sans MT" panose="020B0502020104020203" pitchFamily="34" charset="77"/>
              </a:rPr>
              <a:t>RESEARCH ETHICS</a:t>
            </a:r>
          </a:p>
        </p:txBody>
      </p:sp>
      <p:sp>
        <p:nvSpPr>
          <p:cNvPr id="3" name="Text Placeholder 2">
            <a:extLst>
              <a:ext uri="{FF2B5EF4-FFF2-40B4-BE49-F238E27FC236}">
                <a16:creationId xmlns:a16="http://schemas.microsoft.com/office/drawing/2014/main" id="{0ECBD590-D261-074A-AF66-329817B0505B}"/>
              </a:ext>
            </a:extLst>
          </p:cNvPr>
          <p:cNvSpPr>
            <a:spLocks noGrp="1"/>
          </p:cNvSpPr>
          <p:nvPr>
            <p:ph type="body" idx="1"/>
          </p:nvPr>
        </p:nvSpPr>
        <p:spPr/>
        <p:txBody>
          <a:bodyPr>
            <a:normAutofit/>
          </a:bodyPr>
          <a:lstStyle/>
          <a:p>
            <a:r>
              <a:rPr lang="en-US" dirty="0"/>
              <a:t>At its most simple, research ethics when gathering data from people – through surveys or interviews, as well as other methods such as participant observation – involves respecting participants’ dignity, maintaining their privacy, and minimizing any risks to their well-being.</a:t>
            </a:r>
          </a:p>
          <a:p>
            <a:pPr lvl="1"/>
            <a:r>
              <a:rPr lang="en-US" dirty="0"/>
              <a:t>While the research you will be doing as an undergraduate student are unlikely to put anyone in physical danger, clumsily worded questions could make someone feel needlessly uncomfortable, and mishandled information could affect someone’s relationships, reputation, or work-life.</a:t>
            </a:r>
          </a:p>
        </p:txBody>
      </p:sp>
    </p:spTree>
    <p:extLst>
      <p:ext uri="{BB962C8B-B14F-4D97-AF65-F5344CB8AC3E}">
        <p14:creationId xmlns:p14="http://schemas.microsoft.com/office/powerpoint/2010/main" val="3527251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9CD80-A8BB-A14D-A456-75430B6BA706}"/>
              </a:ext>
            </a:extLst>
          </p:cNvPr>
          <p:cNvSpPr>
            <a:spLocks noGrp="1"/>
          </p:cNvSpPr>
          <p:nvPr>
            <p:ph type="title"/>
          </p:nvPr>
        </p:nvSpPr>
        <p:spPr/>
        <p:txBody>
          <a:bodyPr/>
          <a:lstStyle/>
          <a:p>
            <a:r>
              <a:rPr lang="en-US" dirty="0"/>
              <a:t>THE PROCESS: STAYING ON TRACK</a:t>
            </a:r>
            <a:br>
              <a:rPr lang="en-US" dirty="0"/>
            </a:br>
            <a:r>
              <a:rPr lang="en-US" dirty="0"/>
              <a:t>WHILE STAYING OPEN TO SURPRISES</a:t>
            </a:r>
          </a:p>
        </p:txBody>
      </p:sp>
      <p:sp>
        <p:nvSpPr>
          <p:cNvPr id="3" name="Content Placeholder 2">
            <a:extLst>
              <a:ext uri="{FF2B5EF4-FFF2-40B4-BE49-F238E27FC236}">
                <a16:creationId xmlns:a16="http://schemas.microsoft.com/office/drawing/2014/main" id="{1356DD1B-28CE-2644-865A-351ED71C3148}"/>
              </a:ext>
            </a:extLst>
          </p:cNvPr>
          <p:cNvSpPr>
            <a:spLocks noGrp="1"/>
          </p:cNvSpPr>
          <p:nvPr>
            <p:ph type="body" idx="1"/>
          </p:nvPr>
        </p:nvSpPr>
        <p:spPr>
          <a:xfrm>
            <a:off x="2231136" y="2638044"/>
            <a:ext cx="7729728" cy="3625596"/>
          </a:xfrm>
        </p:spPr>
        <p:txBody>
          <a:bodyPr>
            <a:noAutofit/>
          </a:bodyPr>
          <a:lstStyle/>
          <a:p>
            <a:r>
              <a:rPr lang="en-US" sz="2000" dirty="0"/>
              <a:t>“In an ideal research world, one balances one’s need for specific information with space for the stories, surprises, and synchronicity that an interview has to offer” (Martin 2013; 110).</a:t>
            </a:r>
          </a:p>
          <a:p>
            <a:r>
              <a:rPr lang="en-US" sz="2000" dirty="0"/>
              <a:t>This means you must do two things at once: </a:t>
            </a:r>
          </a:p>
          <a:p>
            <a:pPr lvl="1"/>
            <a:r>
              <a:rPr lang="en-US" sz="1800" dirty="0">
                <a:latin typeface="Gill Sans MT" panose="020B0502020104020203" pitchFamily="34" charset="77"/>
              </a:rPr>
              <a:t>Keep your research goals and your prior knowledge in mind, so you aren't blown off course by surprises.</a:t>
            </a:r>
          </a:p>
          <a:p>
            <a:pPr lvl="1"/>
            <a:r>
              <a:rPr lang="en-US" sz="1800" dirty="0">
                <a:latin typeface="Gill Sans MT" panose="020B0502020104020203" pitchFamily="34" charset="77"/>
              </a:rPr>
              <a:t>Yet don’t so doggedly pursue the information you expect that you miss important or interesting parts of the story.</a:t>
            </a:r>
          </a:p>
          <a:p>
            <a:r>
              <a:rPr lang="en-US" sz="2000" dirty="0"/>
              <a:t>While this is easier said than done, carefully designed questions can help you achieve these goals.</a:t>
            </a:r>
          </a:p>
        </p:txBody>
      </p:sp>
    </p:spTree>
    <p:extLst>
      <p:ext uri="{BB962C8B-B14F-4D97-AF65-F5344CB8AC3E}">
        <p14:creationId xmlns:p14="http://schemas.microsoft.com/office/powerpoint/2010/main" val="3283186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ECC07-74E0-D94E-9E60-B99ABF9D9F3F}"/>
              </a:ext>
            </a:extLst>
          </p:cNvPr>
          <p:cNvSpPr>
            <a:spLocks noGrp="1"/>
          </p:cNvSpPr>
          <p:nvPr>
            <p:ph type="title"/>
          </p:nvPr>
        </p:nvSpPr>
        <p:spPr/>
        <p:txBody>
          <a:bodyPr/>
          <a:lstStyle/>
          <a:p>
            <a:r>
              <a:rPr lang="en-US" dirty="0"/>
              <a:t>TYPES OF QUESTIONS:</a:t>
            </a:r>
            <a:br>
              <a:rPr lang="en-US" dirty="0"/>
            </a:br>
            <a:r>
              <a:rPr lang="en-US" dirty="0"/>
              <a:t>RESEARCH, SURVEY, INTERVIEW</a:t>
            </a:r>
          </a:p>
        </p:txBody>
      </p:sp>
      <p:sp>
        <p:nvSpPr>
          <p:cNvPr id="3" name="Content Placeholder 2">
            <a:extLst>
              <a:ext uri="{FF2B5EF4-FFF2-40B4-BE49-F238E27FC236}">
                <a16:creationId xmlns:a16="http://schemas.microsoft.com/office/drawing/2014/main" id="{1713BD8E-4ECB-E942-B66A-111E4C4D578A}"/>
              </a:ext>
            </a:extLst>
          </p:cNvPr>
          <p:cNvSpPr>
            <a:spLocks noGrp="1"/>
          </p:cNvSpPr>
          <p:nvPr>
            <p:ph type="body" idx="1"/>
          </p:nvPr>
        </p:nvSpPr>
        <p:spPr/>
        <p:txBody>
          <a:bodyPr>
            <a:normAutofit/>
          </a:bodyPr>
          <a:lstStyle/>
          <a:p>
            <a:r>
              <a:rPr lang="en-US" sz="2000" dirty="0"/>
              <a:t>Interviews questions and research questions are very different.</a:t>
            </a:r>
          </a:p>
          <a:p>
            <a:pPr lvl="1"/>
            <a:r>
              <a:rPr lang="en-US" sz="1800" dirty="0">
                <a:latin typeface="Gill Sans MT" panose="020B0502020104020203" pitchFamily="34" charset="77"/>
              </a:rPr>
              <a:t>While we have been pushing you to think about “why?” questions all semester, asking “why?” in the context of an interview often turns people off.</a:t>
            </a:r>
          </a:p>
          <a:p>
            <a:pPr lvl="1"/>
            <a:r>
              <a:rPr lang="en-US" sz="1800" dirty="0">
                <a:latin typeface="Gill Sans MT" panose="020B0502020104020203" pitchFamily="34" charset="77"/>
              </a:rPr>
              <a:t>And while you may be thinking about the factors that influence what you are trying to explain, asking people to list factors that led them to something tends to be equally unhelpful.</a:t>
            </a:r>
          </a:p>
        </p:txBody>
      </p:sp>
    </p:spTree>
    <p:extLst>
      <p:ext uri="{BB962C8B-B14F-4D97-AF65-F5344CB8AC3E}">
        <p14:creationId xmlns:p14="http://schemas.microsoft.com/office/powerpoint/2010/main" val="1088155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85193-4A71-434E-8BBF-882F68A1D25C}"/>
              </a:ext>
            </a:extLst>
          </p:cNvPr>
          <p:cNvSpPr>
            <a:spLocks noGrp="1"/>
          </p:cNvSpPr>
          <p:nvPr>
            <p:ph type="title"/>
          </p:nvPr>
        </p:nvSpPr>
        <p:spPr/>
        <p:txBody>
          <a:bodyPr/>
          <a:lstStyle/>
          <a:p>
            <a:r>
              <a:rPr lang="en-US" dirty="0"/>
              <a:t>CRAFTING QUESTIONS: COMFORT</a:t>
            </a:r>
          </a:p>
        </p:txBody>
      </p:sp>
      <p:sp>
        <p:nvSpPr>
          <p:cNvPr id="3" name="Content Placeholder 2">
            <a:extLst>
              <a:ext uri="{FF2B5EF4-FFF2-40B4-BE49-F238E27FC236}">
                <a16:creationId xmlns:a16="http://schemas.microsoft.com/office/drawing/2014/main" id="{BE2E0796-926E-C946-B002-111996C1F295}"/>
              </a:ext>
            </a:extLst>
          </p:cNvPr>
          <p:cNvSpPr>
            <a:spLocks noGrp="1"/>
          </p:cNvSpPr>
          <p:nvPr>
            <p:ph type="body" idx="1"/>
          </p:nvPr>
        </p:nvSpPr>
        <p:spPr/>
        <p:txBody>
          <a:bodyPr>
            <a:normAutofit/>
          </a:bodyPr>
          <a:lstStyle/>
          <a:p>
            <a:r>
              <a:rPr lang="en-US" sz="2000" dirty="0"/>
              <a:t>Start with comfortable questions – you don’t want to open a conversation in a way that makes your interviewee feel quizzed and on the spot.</a:t>
            </a:r>
          </a:p>
          <a:p>
            <a:r>
              <a:rPr lang="en-US" sz="2000" dirty="0"/>
              <a:t>Start with experiences and perceptions.</a:t>
            </a:r>
          </a:p>
          <a:p>
            <a:r>
              <a:rPr lang="en-US" sz="2000" dirty="0"/>
              <a:t>After rapport has been established, you can ask questions about specific knowledge and abstract knowledge </a:t>
            </a:r>
          </a:p>
          <a:p>
            <a:endParaRPr lang="en-US" sz="2000" dirty="0"/>
          </a:p>
        </p:txBody>
      </p:sp>
    </p:spTree>
    <p:extLst>
      <p:ext uri="{BB962C8B-B14F-4D97-AF65-F5344CB8AC3E}">
        <p14:creationId xmlns:p14="http://schemas.microsoft.com/office/powerpoint/2010/main" val="825065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08EF5-EED4-534A-B646-4638BBECE174}"/>
              </a:ext>
            </a:extLst>
          </p:cNvPr>
          <p:cNvSpPr>
            <a:spLocks noGrp="1"/>
          </p:cNvSpPr>
          <p:nvPr>
            <p:ph type="title"/>
          </p:nvPr>
        </p:nvSpPr>
        <p:spPr/>
        <p:txBody>
          <a:bodyPr/>
          <a:lstStyle/>
          <a:p>
            <a:r>
              <a:rPr lang="en-US" dirty="0"/>
              <a:t>CRAFTING QUESTIONS:</a:t>
            </a:r>
            <a:br>
              <a:rPr lang="en-US" dirty="0"/>
            </a:br>
            <a:r>
              <a:rPr lang="en-US" dirty="0"/>
              <a:t>EXPERIENCES AND PERCEPTIONS</a:t>
            </a:r>
          </a:p>
        </p:txBody>
      </p:sp>
      <p:sp>
        <p:nvSpPr>
          <p:cNvPr id="3" name="Content Placeholder 2">
            <a:extLst>
              <a:ext uri="{FF2B5EF4-FFF2-40B4-BE49-F238E27FC236}">
                <a16:creationId xmlns:a16="http://schemas.microsoft.com/office/drawing/2014/main" id="{278B94E2-1AA0-9348-B803-97CD6D687865}"/>
              </a:ext>
            </a:extLst>
          </p:cNvPr>
          <p:cNvSpPr>
            <a:spLocks noGrp="1"/>
          </p:cNvSpPr>
          <p:nvPr>
            <p:ph type="body" idx="1"/>
          </p:nvPr>
        </p:nvSpPr>
        <p:spPr>
          <a:xfrm>
            <a:off x="2231136" y="2638044"/>
            <a:ext cx="7729728" cy="3591306"/>
          </a:xfrm>
        </p:spPr>
        <p:txBody>
          <a:bodyPr>
            <a:normAutofit fontScale="92500" lnSpcReduction="20000"/>
          </a:bodyPr>
          <a:lstStyle/>
          <a:p>
            <a:r>
              <a:rPr lang="en-US" sz="2000" dirty="0"/>
              <a:t>Experiences</a:t>
            </a:r>
          </a:p>
          <a:p>
            <a:pPr lvl="1"/>
            <a:r>
              <a:rPr lang="en-US" sz="1800" dirty="0">
                <a:latin typeface="Gill Sans MT" panose="020B0502020104020203" pitchFamily="34" charset="77"/>
              </a:rPr>
              <a:t>What happened when…</a:t>
            </a:r>
          </a:p>
          <a:p>
            <a:pPr lvl="1"/>
            <a:r>
              <a:rPr lang="en-US" sz="1800" dirty="0">
                <a:latin typeface="Gill Sans MT" panose="020B0502020104020203" pitchFamily="34" charset="77"/>
              </a:rPr>
              <a:t>Can you walk me through how…</a:t>
            </a:r>
          </a:p>
          <a:p>
            <a:pPr lvl="1"/>
            <a:r>
              <a:rPr lang="en-US" sz="1800" dirty="0">
                <a:latin typeface="Gill Sans MT" panose="020B0502020104020203" pitchFamily="34" charset="77"/>
              </a:rPr>
              <a:t>How was…</a:t>
            </a:r>
          </a:p>
          <a:p>
            <a:pPr lvl="1"/>
            <a:r>
              <a:rPr lang="en-US" sz="1800" dirty="0">
                <a:latin typeface="Gill Sans MT" panose="020B0502020104020203" pitchFamily="34" charset="77"/>
              </a:rPr>
              <a:t>Can you describe the timeline of…</a:t>
            </a:r>
          </a:p>
          <a:p>
            <a:r>
              <a:rPr lang="en-US" sz="2000" dirty="0"/>
              <a:t>Perceptions</a:t>
            </a:r>
          </a:p>
          <a:p>
            <a:pPr lvl="1"/>
            <a:r>
              <a:rPr lang="en-US" sz="1800" dirty="0">
                <a:latin typeface="Gill Sans MT" panose="020B0502020104020203" pitchFamily="34" charset="77"/>
              </a:rPr>
              <a:t>What did you think about/what are your thoughts about…</a:t>
            </a:r>
          </a:p>
          <a:p>
            <a:pPr lvl="1"/>
            <a:r>
              <a:rPr lang="en-US" sz="1800" dirty="0">
                <a:latin typeface="Gill Sans MT" panose="020B0502020104020203" pitchFamily="34" charset="77"/>
              </a:rPr>
              <a:t>What was your opinion of…</a:t>
            </a:r>
          </a:p>
          <a:p>
            <a:pPr lvl="1"/>
            <a:r>
              <a:rPr lang="en-US" sz="1800" dirty="0">
                <a:latin typeface="Gill Sans MT" panose="020B0502020104020203" pitchFamily="34" charset="77"/>
              </a:rPr>
              <a:t>How did [some peer group] feel about… </a:t>
            </a:r>
          </a:p>
          <a:p>
            <a:pPr lvl="1"/>
            <a:r>
              <a:rPr lang="en-US" sz="1800" dirty="0">
                <a:latin typeface="Gill Sans MT" panose="020B0502020104020203" pitchFamily="34" charset="77"/>
              </a:rPr>
              <a:t>Do you think…</a:t>
            </a:r>
          </a:p>
          <a:p>
            <a:pPr lvl="1"/>
            <a:endParaRPr lang="en-US" sz="1800" dirty="0">
              <a:latin typeface="Gill Sans MT" panose="020B0502020104020203" pitchFamily="34" charset="77"/>
            </a:endParaRPr>
          </a:p>
        </p:txBody>
      </p:sp>
    </p:spTree>
    <p:extLst>
      <p:ext uri="{BB962C8B-B14F-4D97-AF65-F5344CB8AC3E}">
        <p14:creationId xmlns:p14="http://schemas.microsoft.com/office/powerpoint/2010/main" val="3625580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FF996-5F3C-A649-84D4-5FAE93D3C1B4}"/>
              </a:ext>
            </a:extLst>
          </p:cNvPr>
          <p:cNvSpPr>
            <a:spLocks noGrp="1"/>
          </p:cNvSpPr>
          <p:nvPr>
            <p:ph type="title"/>
          </p:nvPr>
        </p:nvSpPr>
        <p:spPr/>
        <p:txBody>
          <a:bodyPr/>
          <a:lstStyle/>
          <a:p>
            <a:r>
              <a:rPr lang="en-US" dirty="0"/>
              <a:t>CRAFTING QUESTIONS: </a:t>
            </a:r>
            <a:br>
              <a:rPr lang="en-US" dirty="0"/>
            </a:br>
            <a:r>
              <a:rPr lang="en-US" dirty="0"/>
              <a:t>SPECIFIC AND ABSTRACT KNOWLEDGE</a:t>
            </a:r>
          </a:p>
        </p:txBody>
      </p:sp>
      <p:sp>
        <p:nvSpPr>
          <p:cNvPr id="3" name="Content Placeholder 2">
            <a:extLst>
              <a:ext uri="{FF2B5EF4-FFF2-40B4-BE49-F238E27FC236}">
                <a16:creationId xmlns:a16="http://schemas.microsoft.com/office/drawing/2014/main" id="{B95E0A31-48FD-2F42-A3AC-F4448989C410}"/>
              </a:ext>
            </a:extLst>
          </p:cNvPr>
          <p:cNvSpPr>
            <a:spLocks noGrp="1"/>
          </p:cNvSpPr>
          <p:nvPr>
            <p:ph type="body" idx="1"/>
          </p:nvPr>
        </p:nvSpPr>
        <p:spPr/>
        <p:txBody>
          <a:bodyPr>
            <a:normAutofit/>
          </a:bodyPr>
          <a:lstStyle/>
          <a:p>
            <a:r>
              <a:rPr lang="en-US" sz="2000" dirty="0"/>
              <a:t>Specific knowledge </a:t>
            </a:r>
          </a:p>
          <a:p>
            <a:pPr lvl="1"/>
            <a:r>
              <a:rPr lang="en-US" sz="1800" dirty="0">
                <a:latin typeface="Gill Sans MT" panose="020B0502020104020203" pitchFamily="34" charset="77"/>
              </a:rPr>
              <a:t>Can you tell me what you know about…</a:t>
            </a:r>
          </a:p>
          <a:p>
            <a:r>
              <a:rPr lang="en-US" sz="2000" dirty="0"/>
              <a:t>Abstract knowledge </a:t>
            </a:r>
          </a:p>
          <a:p>
            <a:pPr lvl="1"/>
            <a:r>
              <a:rPr lang="en-US" sz="1800" dirty="0">
                <a:latin typeface="Gill Sans MT" panose="020B0502020104020203" pitchFamily="34" charset="77"/>
              </a:rPr>
              <a:t>Why do you think…</a:t>
            </a:r>
          </a:p>
        </p:txBody>
      </p:sp>
    </p:spTree>
    <p:extLst>
      <p:ext uri="{BB962C8B-B14F-4D97-AF65-F5344CB8AC3E}">
        <p14:creationId xmlns:p14="http://schemas.microsoft.com/office/powerpoint/2010/main" val="1030672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E4CFA-568B-704A-8E5B-2B40057A8B75}"/>
              </a:ext>
            </a:extLst>
          </p:cNvPr>
          <p:cNvSpPr>
            <a:spLocks noGrp="1"/>
          </p:cNvSpPr>
          <p:nvPr>
            <p:ph type="title"/>
          </p:nvPr>
        </p:nvSpPr>
        <p:spPr/>
        <p:txBody>
          <a:bodyPr/>
          <a:lstStyle/>
          <a:p>
            <a:r>
              <a:rPr lang="en-US" dirty="0"/>
              <a:t>CRAFTING QUESTIONS:</a:t>
            </a:r>
            <a:br>
              <a:rPr lang="en-US" dirty="0"/>
            </a:br>
            <a:r>
              <a:rPr lang="en-US" dirty="0"/>
              <a:t>ASK FOR A STORY</a:t>
            </a:r>
          </a:p>
        </p:txBody>
      </p:sp>
      <p:sp>
        <p:nvSpPr>
          <p:cNvPr id="3" name="Content Placeholder 2">
            <a:extLst>
              <a:ext uri="{FF2B5EF4-FFF2-40B4-BE49-F238E27FC236}">
                <a16:creationId xmlns:a16="http://schemas.microsoft.com/office/drawing/2014/main" id="{6D7F3BD1-64A1-1A49-A6E3-D9C9FFDD55F6}"/>
              </a:ext>
            </a:extLst>
          </p:cNvPr>
          <p:cNvSpPr>
            <a:spLocks noGrp="1"/>
          </p:cNvSpPr>
          <p:nvPr>
            <p:ph type="body" idx="1"/>
          </p:nvPr>
        </p:nvSpPr>
        <p:spPr/>
        <p:txBody>
          <a:bodyPr>
            <a:normAutofit fontScale="92500" lnSpcReduction="20000"/>
          </a:bodyPr>
          <a:lstStyle/>
          <a:p>
            <a:r>
              <a:rPr lang="en-US" sz="2000" dirty="0"/>
              <a:t>Sometimes questions end up prompting short answers – these kinds of responses can be tough to work with. </a:t>
            </a:r>
          </a:p>
          <a:p>
            <a:r>
              <a:rPr lang="en-US" sz="2000" dirty="0"/>
              <a:t>One way to avoid the awkward short response is to ask for a story.  Stories can be a great way to get people talking and elicit rich, vivid information.</a:t>
            </a:r>
          </a:p>
          <a:p>
            <a:r>
              <a:rPr lang="en-US" sz="2000" dirty="0"/>
              <a:t>Example from an interview in a county jail: Can you tell me a story that would help me understand what it’s like to be a deputy at X facility?</a:t>
            </a:r>
          </a:p>
          <a:p>
            <a:pPr lvl="1"/>
            <a:r>
              <a:rPr lang="en-US" sz="1800" dirty="0">
                <a:latin typeface="Gill Sans MT" panose="020B0502020104020203" pitchFamily="34" charset="77"/>
              </a:rPr>
              <a:t>“</a:t>
            </a:r>
            <a:r>
              <a:rPr lang="en-US" dirty="0">
                <a:latin typeface="Gill Sans MT" panose="020B0502020104020203" pitchFamily="34" charset="77"/>
              </a:rPr>
              <a:t>The kids are so brainwashed already – robbing people at gunpoint. This one group had taken BB guns and hollowed them out and painted them to look like rifles and used them for robberies. And when you bring this little 9-year-old to court, you look like the monster. But this kid killed someone. They’re scary. They’re better when they’re by themselves, but when they are in a group, they spit at you and act aggressive.” </a:t>
            </a:r>
          </a:p>
          <a:p>
            <a:pPr lvl="1"/>
            <a:endParaRPr lang="en-US" sz="2000" dirty="0">
              <a:latin typeface="Gill Sans MT" panose="020B0502020104020203" pitchFamily="34" charset="77"/>
            </a:endParaRPr>
          </a:p>
          <a:p>
            <a:endParaRPr lang="en-US" sz="2000" dirty="0"/>
          </a:p>
        </p:txBody>
      </p:sp>
    </p:spTree>
    <p:extLst>
      <p:ext uri="{BB962C8B-B14F-4D97-AF65-F5344CB8AC3E}">
        <p14:creationId xmlns:p14="http://schemas.microsoft.com/office/powerpoint/2010/main" val="1753419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3840C-256B-8A4D-9EFE-4BF1399B8449}"/>
              </a:ext>
            </a:extLst>
          </p:cNvPr>
          <p:cNvSpPr>
            <a:spLocks noGrp="1"/>
          </p:cNvSpPr>
          <p:nvPr>
            <p:ph type="title"/>
          </p:nvPr>
        </p:nvSpPr>
        <p:spPr/>
        <p:txBody>
          <a:bodyPr/>
          <a:lstStyle/>
          <a:p>
            <a:r>
              <a:rPr lang="en-US" dirty="0"/>
              <a:t>CRAFTING QUESTION:</a:t>
            </a:r>
            <a:br>
              <a:rPr lang="en-US" dirty="0"/>
            </a:br>
            <a:r>
              <a:rPr lang="en-US" dirty="0"/>
              <a:t>GIVE A SCENARIO</a:t>
            </a:r>
          </a:p>
        </p:txBody>
      </p:sp>
      <p:sp>
        <p:nvSpPr>
          <p:cNvPr id="3" name="Content Placeholder 2">
            <a:extLst>
              <a:ext uri="{FF2B5EF4-FFF2-40B4-BE49-F238E27FC236}">
                <a16:creationId xmlns:a16="http://schemas.microsoft.com/office/drawing/2014/main" id="{38317EB8-161B-794B-AD4F-13D98184FE36}"/>
              </a:ext>
            </a:extLst>
          </p:cNvPr>
          <p:cNvSpPr>
            <a:spLocks noGrp="1"/>
          </p:cNvSpPr>
          <p:nvPr>
            <p:ph type="body" idx="1"/>
          </p:nvPr>
        </p:nvSpPr>
        <p:spPr/>
        <p:txBody>
          <a:bodyPr>
            <a:normAutofit/>
          </a:bodyPr>
          <a:lstStyle/>
          <a:p>
            <a:r>
              <a:rPr lang="en-US" sz="2000" dirty="0"/>
              <a:t>While this may not work for every type of project, you can get some interesting insights with a scenario question.</a:t>
            </a:r>
          </a:p>
          <a:p>
            <a:r>
              <a:rPr lang="en-US" sz="2000" dirty="0"/>
              <a:t>Example: </a:t>
            </a:r>
            <a:r>
              <a:rPr lang="en-US" dirty="0"/>
              <a:t>Imagine that X facility got a million-dollar grant, and you were in charge of using the money to improve working conditions for deputies. What would you do first?</a:t>
            </a:r>
          </a:p>
          <a:p>
            <a:pPr lvl="1"/>
            <a:r>
              <a:rPr lang="en-US" dirty="0">
                <a:latin typeface="Gill Sans MT" panose="020B0502020104020203" pitchFamily="34" charset="77"/>
              </a:rPr>
              <a:t>“I would buy the parking lot out back. Seriously. Trying to find parking and sloshing through icy slush means you show up at work already defeated. Knowing that you have close parking would put people in a better frame of mind when they arrive at work. It’s a challenge to come here. Parking would lighten that a little bit.”</a:t>
            </a:r>
          </a:p>
          <a:p>
            <a:pPr lvl="1"/>
            <a:endParaRPr lang="en-US" sz="1800" dirty="0">
              <a:latin typeface="Gill Sans MT" panose="020B0502020104020203" pitchFamily="34" charset="77"/>
            </a:endParaRPr>
          </a:p>
        </p:txBody>
      </p:sp>
    </p:spTree>
    <p:extLst>
      <p:ext uri="{BB962C8B-B14F-4D97-AF65-F5344CB8AC3E}">
        <p14:creationId xmlns:p14="http://schemas.microsoft.com/office/powerpoint/2010/main" val="461688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A2DEF-F297-7F43-BF12-97BD04A0F27A}"/>
              </a:ext>
            </a:extLst>
          </p:cNvPr>
          <p:cNvSpPr>
            <a:spLocks noGrp="1"/>
          </p:cNvSpPr>
          <p:nvPr>
            <p:ph type="title"/>
          </p:nvPr>
        </p:nvSpPr>
        <p:spPr/>
        <p:txBody>
          <a:bodyPr/>
          <a:lstStyle/>
          <a:p>
            <a:r>
              <a:rPr lang="en-US" dirty="0"/>
              <a:t>PROBING</a:t>
            </a:r>
          </a:p>
        </p:txBody>
      </p:sp>
      <p:sp>
        <p:nvSpPr>
          <p:cNvPr id="3" name="Content Placeholder 2">
            <a:extLst>
              <a:ext uri="{FF2B5EF4-FFF2-40B4-BE49-F238E27FC236}">
                <a16:creationId xmlns:a16="http://schemas.microsoft.com/office/drawing/2014/main" id="{8371AB08-520A-0E46-92BD-58816857016F}"/>
              </a:ext>
            </a:extLst>
          </p:cNvPr>
          <p:cNvSpPr>
            <a:spLocks noGrp="1"/>
          </p:cNvSpPr>
          <p:nvPr>
            <p:ph type="body" idx="1"/>
          </p:nvPr>
        </p:nvSpPr>
        <p:spPr/>
        <p:txBody>
          <a:bodyPr>
            <a:normAutofit fontScale="92500" lnSpcReduction="10000"/>
          </a:bodyPr>
          <a:lstStyle/>
          <a:p>
            <a:r>
              <a:rPr lang="en-US" sz="2000" dirty="0"/>
              <a:t>Preparing good questions in advance is essential, but interviews will still require you to think on your feet, following up to make sure you have a clear understanding of the material. </a:t>
            </a:r>
          </a:p>
          <a:p>
            <a:r>
              <a:rPr lang="en-US" sz="2000" dirty="0"/>
              <a:t>If something is confusing, ask for clarification! </a:t>
            </a:r>
          </a:p>
          <a:p>
            <a:pPr lvl="1"/>
            <a:r>
              <a:rPr lang="en-US" sz="1800" dirty="0">
                <a:latin typeface="Gill Sans MT" panose="020B0502020104020203" pitchFamily="34" charset="77"/>
              </a:rPr>
              <a:t>Ask what is meant by an ambiguous word or phrase – you can even use their language in your follow up question.</a:t>
            </a:r>
          </a:p>
          <a:p>
            <a:pPr lvl="1"/>
            <a:r>
              <a:rPr lang="en-US" sz="1800" dirty="0">
                <a:latin typeface="Gill Sans MT" panose="020B0502020104020203" pitchFamily="34" charset="77"/>
              </a:rPr>
              <a:t>Ask for an example that illustrates what they mean.</a:t>
            </a:r>
          </a:p>
          <a:p>
            <a:r>
              <a:rPr lang="en-US" sz="2000" dirty="0"/>
              <a:t>Even if you aren’t confused, you can probe to fill gaps or when you want your interviewee to elaborate on something interesting.</a:t>
            </a:r>
          </a:p>
          <a:p>
            <a:pPr marL="0" indent="0">
              <a:buNone/>
            </a:pPr>
            <a:endParaRPr lang="en-US" sz="2000" dirty="0"/>
          </a:p>
        </p:txBody>
      </p:sp>
    </p:spTree>
    <p:extLst>
      <p:ext uri="{BB962C8B-B14F-4D97-AF65-F5344CB8AC3E}">
        <p14:creationId xmlns:p14="http://schemas.microsoft.com/office/powerpoint/2010/main" val="2917906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D2764-A07C-934C-90D3-99255AD82C9A}"/>
              </a:ext>
            </a:extLst>
          </p:cNvPr>
          <p:cNvSpPr>
            <a:spLocks noGrp="1"/>
          </p:cNvSpPr>
          <p:nvPr>
            <p:ph type="title"/>
          </p:nvPr>
        </p:nvSpPr>
        <p:spPr/>
        <p:txBody>
          <a:bodyPr/>
          <a:lstStyle/>
          <a:p>
            <a:r>
              <a:rPr lang="en-US" dirty="0"/>
              <a:t>CITED SOURCES AND </a:t>
            </a:r>
            <a:br>
              <a:rPr lang="en-US" dirty="0"/>
            </a:br>
            <a:r>
              <a:rPr lang="en-US" dirty="0"/>
              <a:t>ADDITIONAL RESOURCES</a:t>
            </a:r>
          </a:p>
        </p:txBody>
      </p:sp>
      <p:sp>
        <p:nvSpPr>
          <p:cNvPr id="3" name="Text Placeholder 2">
            <a:extLst>
              <a:ext uri="{FF2B5EF4-FFF2-40B4-BE49-F238E27FC236}">
                <a16:creationId xmlns:a16="http://schemas.microsoft.com/office/drawing/2014/main" id="{105119C6-AAA5-984A-8AD1-86855D7F3CF8}"/>
              </a:ext>
            </a:extLst>
          </p:cNvPr>
          <p:cNvSpPr>
            <a:spLocks noGrp="1"/>
          </p:cNvSpPr>
          <p:nvPr>
            <p:ph type="body" idx="1"/>
          </p:nvPr>
        </p:nvSpPr>
        <p:spPr/>
        <p:txBody>
          <a:bodyPr>
            <a:normAutofit/>
          </a:bodyPr>
          <a:lstStyle/>
          <a:p>
            <a:pPr marL="114300" indent="0">
              <a:buNone/>
            </a:pPr>
            <a:r>
              <a:rPr lang="en-US" dirty="0"/>
              <a:t>Cited sources:</a:t>
            </a:r>
          </a:p>
          <a:p>
            <a:r>
              <a:rPr lang="en-US" dirty="0"/>
              <a:t>Martin, Cathie Jo. 2013. "Crafting Interviews to Capture Cause and Effect." In Interview Research in Political Science, edited by Layna Mosley, 109-124. Ithaca: Cornell University Press.</a:t>
            </a:r>
          </a:p>
          <a:p>
            <a:pPr marL="114300" indent="0">
              <a:buNone/>
            </a:pPr>
            <a:r>
              <a:rPr lang="en-US" dirty="0"/>
              <a:t>Additional Resources:</a:t>
            </a:r>
          </a:p>
          <a:p>
            <a:r>
              <a:rPr lang="en-US" dirty="0"/>
              <a:t>Mosley, Layna. 2013. Interview Research in Political Science. Ithaca: Cornell University Press.</a:t>
            </a:r>
          </a:p>
          <a:p>
            <a:r>
              <a:rPr lang="en-US" dirty="0"/>
              <a:t>Guest, Greg, Emily E. </a:t>
            </a:r>
            <a:r>
              <a:rPr lang="en-US" dirty="0" err="1"/>
              <a:t>Namey</a:t>
            </a:r>
            <a:r>
              <a:rPr lang="en-US" dirty="0"/>
              <a:t>, and Marilyn L. Mitchell. 2013. Collecting Qualitative Data: A Field Manual for Applied Research. London: Sage.</a:t>
            </a:r>
          </a:p>
          <a:p>
            <a:endParaRPr lang="en-US" dirty="0"/>
          </a:p>
        </p:txBody>
      </p:sp>
    </p:spTree>
    <p:extLst>
      <p:ext uri="{BB962C8B-B14F-4D97-AF65-F5344CB8AC3E}">
        <p14:creationId xmlns:p14="http://schemas.microsoft.com/office/powerpoint/2010/main" val="4048326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7506-5031-E14B-A678-689C375ECC91}"/>
              </a:ext>
            </a:extLst>
          </p:cNvPr>
          <p:cNvSpPr>
            <a:spLocks noGrp="1"/>
          </p:cNvSpPr>
          <p:nvPr>
            <p:ph type="title"/>
          </p:nvPr>
        </p:nvSpPr>
        <p:spPr/>
        <p:txBody>
          <a:bodyPr/>
          <a:lstStyle/>
          <a:p>
            <a:r>
              <a:rPr lang="en-US" dirty="0"/>
              <a:t>ACKNOWLEDGEMENT</a:t>
            </a:r>
          </a:p>
        </p:txBody>
      </p:sp>
      <p:sp>
        <p:nvSpPr>
          <p:cNvPr id="3" name="Text Placeholder 2">
            <a:extLst>
              <a:ext uri="{FF2B5EF4-FFF2-40B4-BE49-F238E27FC236}">
                <a16:creationId xmlns:a16="http://schemas.microsoft.com/office/drawing/2014/main" id="{E0BF8DA4-19CC-A54B-B65D-6CA1A5202B12}"/>
              </a:ext>
            </a:extLst>
          </p:cNvPr>
          <p:cNvSpPr>
            <a:spLocks noGrp="1"/>
          </p:cNvSpPr>
          <p:nvPr>
            <p:ph type="body" idx="1"/>
          </p:nvPr>
        </p:nvSpPr>
        <p:spPr/>
        <p:txBody>
          <a:bodyPr/>
          <a:lstStyle/>
          <a:p>
            <a:r>
              <a:rPr lang="en-US" dirty="0"/>
              <a:t>The material presented here was partially informed by Paul Mihas’s excellent ICSPR-</a:t>
            </a:r>
            <a:r>
              <a:rPr lang="en-US" dirty="0" err="1"/>
              <a:t>Odum</a:t>
            </a:r>
            <a:r>
              <a:rPr lang="en-US" dirty="0"/>
              <a:t> course on Qualitative Research Methods.</a:t>
            </a:r>
          </a:p>
          <a:p>
            <a:endParaRPr lang="en-US" dirty="0"/>
          </a:p>
          <a:p>
            <a:endParaRPr lang="en-US" dirty="0"/>
          </a:p>
          <a:p>
            <a:endParaRPr lang="en-US" dirty="0"/>
          </a:p>
        </p:txBody>
      </p:sp>
    </p:spTree>
    <p:extLst>
      <p:ext uri="{BB962C8B-B14F-4D97-AF65-F5344CB8AC3E}">
        <p14:creationId xmlns:p14="http://schemas.microsoft.com/office/powerpoint/2010/main" val="588208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DF307-9421-6645-A832-012F8ECDD0AA}"/>
              </a:ext>
            </a:extLst>
          </p:cNvPr>
          <p:cNvSpPr>
            <a:spLocks noGrp="1"/>
          </p:cNvSpPr>
          <p:nvPr>
            <p:ph type="title"/>
          </p:nvPr>
        </p:nvSpPr>
        <p:spPr/>
        <p:txBody>
          <a:bodyPr/>
          <a:lstStyle/>
          <a:p>
            <a:r>
              <a:rPr lang="en-US" dirty="0"/>
              <a:t>THE IRB</a:t>
            </a:r>
          </a:p>
        </p:txBody>
      </p:sp>
      <p:sp>
        <p:nvSpPr>
          <p:cNvPr id="3" name="Text Placeholder 2">
            <a:extLst>
              <a:ext uri="{FF2B5EF4-FFF2-40B4-BE49-F238E27FC236}">
                <a16:creationId xmlns:a16="http://schemas.microsoft.com/office/drawing/2014/main" id="{ACA4594F-4FE8-0D41-B6D6-884419B818C1}"/>
              </a:ext>
            </a:extLst>
          </p:cNvPr>
          <p:cNvSpPr>
            <a:spLocks noGrp="1"/>
          </p:cNvSpPr>
          <p:nvPr>
            <p:ph type="body" idx="1"/>
          </p:nvPr>
        </p:nvSpPr>
        <p:spPr/>
        <p:txBody>
          <a:bodyPr>
            <a:normAutofit/>
          </a:bodyPr>
          <a:lstStyle/>
          <a:p>
            <a:r>
              <a:rPr lang="en-US" dirty="0">
                <a:latin typeface="Gill Sans MT" panose="020B0502020104020203" pitchFamily="34" charset="77"/>
              </a:rPr>
              <a:t>Institutional Review Boards (IRBs) have been created to ensure that “human subjects” in research are protected. </a:t>
            </a:r>
          </a:p>
          <a:p>
            <a:pPr lvl="1"/>
            <a:r>
              <a:rPr lang="en-US" dirty="0">
                <a:latin typeface="Gill Sans MT" panose="020B0502020104020203" pitchFamily="34" charset="77"/>
              </a:rPr>
              <a:t>“Human subjects” is the somewhat sterile way we talk about the people participating in research as interviewees, survey respondents, or other kinds of interlocutors.</a:t>
            </a:r>
          </a:p>
          <a:p>
            <a:r>
              <a:rPr lang="en-US" dirty="0">
                <a:latin typeface="Gill Sans MT" panose="020B0502020104020203" pitchFamily="34" charset="77"/>
              </a:rPr>
              <a:t>IRB approval is needed when, as part of your research, you are asking people to provide personal and confidential information about themselves.</a:t>
            </a:r>
          </a:p>
          <a:p>
            <a:r>
              <a:rPr lang="en-US" dirty="0">
                <a:latin typeface="Gill Sans MT" panose="020B0502020104020203" pitchFamily="34" charset="77"/>
              </a:rPr>
              <a:t>Even though the IRB application can seem like a hassle, it offers a useful opportunity to conscientiously think through how you can best respect and protect the people participating in your research.</a:t>
            </a:r>
          </a:p>
          <a:p>
            <a:endParaRPr lang="en-US" dirty="0">
              <a:latin typeface="Gill Sans MT" panose="020B0502020104020203" pitchFamily="34" charset="77"/>
            </a:endParaRPr>
          </a:p>
        </p:txBody>
      </p:sp>
    </p:spTree>
    <p:extLst>
      <p:ext uri="{BB962C8B-B14F-4D97-AF65-F5344CB8AC3E}">
        <p14:creationId xmlns:p14="http://schemas.microsoft.com/office/powerpoint/2010/main" val="151182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
          <p:cNvSpPr txBox="1">
            <a:spLocks noGrp="1"/>
          </p:cNvSpPr>
          <p:nvPr>
            <p:ph type="ctrTitle"/>
          </p:nvPr>
        </p:nvSpPr>
        <p:spPr>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rmAutofit/>
          </a:bodyPr>
          <a:lstStyle/>
          <a:p>
            <a:pPr marL="0" lvl="0" indent="0" algn="ctr" rtl="0">
              <a:lnSpc>
                <a:spcPct val="90000"/>
              </a:lnSpc>
              <a:spcBef>
                <a:spcPts val="0"/>
              </a:spcBef>
              <a:spcAft>
                <a:spcPts val="0"/>
              </a:spcAft>
              <a:buClr>
                <a:srgbClr val="262626"/>
              </a:buClr>
              <a:buSzPts val="3800"/>
              <a:buFont typeface="Gill Sans"/>
              <a:buNone/>
            </a:pPr>
            <a:r>
              <a:rPr lang="en-US" dirty="0"/>
              <a:t>SURVEYS</a:t>
            </a:r>
            <a:endParaRPr dirty="0"/>
          </a:p>
        </p:txBody>
      </p:sp>
      <p:sp>
        <p:nvSpPr>
          <p:cNvPr id="99" name="Google Shape;99;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SzPts val="20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
          <p:cNvSpPr txBox="1">
            <a:spLocks noGrp="1"/>
          </p:cNvSpPr>
          <p:nvPr>
            <p:ph type="title"/>
          </p:nvPr>
        </p:nvSpPr>
        <p:spPr>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dirty="0"/>
              <a:t>SURVEYS</a:t>
            </a:r>
            <a:endParaRPr dirty="0"/>
          </a:p>
        </p:txBody>
      </p:sp>
      <p:sp>
        <p:nvSpPr>
          <p:cNvPr id="105" name="Google Shape;105;p2"/>
          <p:cNvSpPr txBox="1">
            <a:spLocks noGrp="1"/>
          </p:cNvSpPr>
          <p:nvPr>
            <p:ph type="body" idx="1"/>
          </p:nvPr>
        </p:nvSpPr>
        <p:spPr>
          <a:xfrm>
            <a:off x="2231136" y="2638044"/>
            <a:ext cx="7729728" cy="3629406"/>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00000"/>
              </a:lnSpc>
              <a:spcBef>
                <a:spcPts val="0"/>
              </a:spcBef>
              <a:spcAft>
                <a:spcPts val="0"/>
              </a:spcAft>
              <a:buSzPct val="100000"/>
              <a:buChar char="•"/>
            </a:pPr>
            <a:r>
              <a:rPr lang="en-US" sz="2600" dirty="0"/>
              <a:t>Surveys involve the use of standardized questionnaires to gather data about the beliefs, attitudes, and/or behaviors of a large number of people</a:t>
            </a:r>
            <a:endParaRPr dirty="0"/>
          </a:p>
          <a:p>
            <a:pPr marL="228600" lvl="0" indent="-228600" algn="l" rtl="0">
              <a:lnSpc>
                <a:spcPct val="100000"/>
              </a:lnSpc>
              <a:spcBef>
                <a:spcPts val="1000"/>
              </a:spcBef>
              <a:spcAft>
                <a:spcPts val="0"/>
              </a:spcAft>
              <a:buSzPct val="100000"/>
              <a:buChar char="•"/>
            </a:pPr>
            <a:r>
              <a:rPr lang="en-US" sz="2600" dirty="0"/>
              <a:t>Best suited for research in which individual people are the unit of analysis</a:t>
            </a:r>
            <a:endParaRPr dirty="0"/>
          </a:p>
          <a:p>
            <a:pPr marL="228600" lvl="0" indent="-228600" algn="l" rtl="0">
              <a:lnSpc>
                <a:spcPct val="100000"/>
              </a:lnSpc>
              <a:spcBef>
                <a:spcPts val="1000"/>
              </a:spcBef>
              <a:spcAft>
                <a:spcPts val="0"/>
              </a:spcAft>
              <a:buSzPct val="100000"/>
              <a:buChar char="•"/>
            </a:pPr>
            <a:r>
              <a:rPr lang="en-US" sz="2600" dirty="0"/>
              <a:t>May be conducted face-to-face, by phone, or (very cheaply!) online</a:t>
            </a:r>
            <a:endParaRPr dirty="0"/>
          </a:p>
          <a:p>
            <a:pPr marL="228600" lvl="0" indent="-228600" algn="l" rtl="0">
              <a:lnSpc>
                <a:spcPct val="100000"/>
              </a:lnSpc>
              <a:spcBef>
                <a:spcPts val="1000"/>
              </a:spcBef>
              <a:spcAft>
                <a:spcPts val="0"/>
              </a:spcAft>
              <a:buSzPct val="100000"/>
              <a:buChar char="•"/>
            </a:pPr>
            <a:r>
              <a:rPr lang="en-US" sz="2600" dirty="0"/>
              <a:t>You can draw upon survey data compiled by other researchers or develop your own survey</a:t>
            </a:r>
            <a:endParaRPr dirty="0"/>
          </a:p>
          <a:p>
            <a:pPr marL="228600" lvl="0" indent="-122872" algn="l" rtl="0">
              <a:lnSpc>
                <a:spcPct val="100000"/>
              </a:lnSpc>
              <a:spcBef>
                <a:spcPts val="1000"/>
              </a:spcBef>
              <a:spcAft>
                <a:spcPts val="0"/>
              </a:spcAft>
              <a:buSzPct val="1000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3"/>
          <p:cNvSpPr txBox="1">
            <a:spLocks noGrp="1"/>
          </p:cNvSpPr>
          <p:nvPr>
            <p:ph type="title"/>
          </p:nvPr>
        </p:nvSpPr>
        <p:spPr>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dirty="0"/>
              <a:t>STRENGTHS OF SURVEYS</a:t>
            </a:r>
            <a:endParaRPr dirty="0"/>
          </a:p>
        </p:txBody>
      </p:sp>
      <p:sp>
        <p:nvSpPr>
          <p:cNvPr id="111" name="Google Shape;111;p3"/>
          <p:cNvSpPr txBox="1">
            <a:spLocks noGrp="1"/>
          </p:cNvSpPr>
          <p:nvPr>
            <p:ph type="body" idx="1"/>
          </p:nvPr>
        </p:nvSpPr>
        <p:spPr>
          <a:xfrm>
            <a:off x="2231136" y="2638044"/>
            <a:ext cx="7729728" cy="3553206"/>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2400"/>
              <a:buChar char="•"/>
            </a:pPr>
            <a:r>
              <a:rPr lang="en-US" sz="2400" dirty="0"/>
              <a:t>Good way to collect otherwise unobservable data such as:</a:t>
            </a:r>
            <a:endParaRPr dirty="0"/>
          </a:p>
          <a:p>
            <a:pPr marL="457200" lvl="1" indent="-228600" algn="l" rtl="0">
              <a:lnSpc>
                <a:spcPct val="100000"/>
              </a:lnSpc>
              <a:spcBef>
                <a:spcPts val="1000"/>
              </a:spcBef>
              <a:spcAft>
                <a:spcPts val="0"/>
              </a:spcAft>
              <a:buSzPts val="1800"/>
              <a:buChar char="•"/>
            </a:pPr>
            <a:r>
              <a:rPr lang="en-US" sz="1800" dirty="0">
                <a:latin typeface="Gill Sans MT" panose="020B0502020104020203" pitchFamily="34" charset="77"/>
              </a:rPr>
              <a:t>People’s preferences (e.g., about politics), traits (e.g., self-esteem), attitudes (e.g., toward immigrants), beliefs (e.g., about foreign policy), behaviors (e.g., smoking or drinking behavior), or factual information (e.g., income)</a:t>
            </a:r>
            <a:endParaRPr dirty="0">
              <a:latin typeface="Gill Sans MT" panose="020B0502020104020203" pitchFamily="34" charset="77"/>
            </a:endParaRPr>
          </a:p>
          <a:p>
            <a:pPr marL="228600" lvl="0" indent="-228600" algn="l" rtl="0">
              <a:lnSpc>
                <a:spcPct val="100000"/>
              </a:lnSpc>
              <a:spcBef>
                <a:spcPts val="1000"/>
              </a:spcBef>
              <a:spcAft>
                <a:spcPts val="0"/>
              </a:spcAft>
              <a:buSzPts val="2400"/>
              <a:buChar char="•"/>
            </a:pPr>
            <a:r>
              <a:rPr lang="en-US" sz="2400" dirty="0"/>
              <a:t>You can gather information remotely</a:t>
            </a:r>
            <a:endParaRPr dirty="0"/>
          </a:p>
          <a:p>
            <a:pPr marL="228600" lvl="0" indent="-228600" algn="l" rtl="0">
              <a:lnSpc>
                <a:spcPct val="100000"/>
              </a:lnSpc>
              <a:spcBef>
                <a:spcPts val="1000"/>
              </a:spcBef>
              <a:spcAft>
                <a:spcPts val="0"/>
              </a:spcAft>
              <a:buSzPts val="2400"/>
              <a:buChar char="•"/>
            </a:pPr>
            <a:r>
              <a:rPr lang="en-US" sz="2400" dirty="0"/>
              <a:t>You can embed experiments</a:t>
            </a:r>
            <a:endParaRPr dirty="0"/>
          </a:p>
          <a:p>
            <a:pPr marL="228600" lvl="0" indent="-228600" algn="l" rtl="0">
              <a:lnSpc>
                <a:spcPct val="100000"/>
              </a:lnSpc>
              <a:spcBef>
                <a:spcPts val="1000"/>
              </a:spcBef>
              <a:spcAft>
                <a:spcPts val="0"/>
              </a:spcAft>
              <a:buSzPts val="2400"/>
              <a:buChar char="•"/>
            </a:pPr>
            <a:r>
              <a:rPr lang="en-US" sz="2400" dirty="0"/>
              <a:t>Those with large samples allow you to detect small effects even when analyzing multiple variables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4"/>
          <p:cNvSpPr txBox="1">
            <a:spLocks noGrp="1"/>
          </p:cNvSpPr>
          <p:nvPr>
            <p:ph type="title"/>
          </p:nvPr>
        </p:nvSpPr>
        <p:spPr>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dirty="0"/>
              <a:t>LIMITATIONS OF SURVEY RESEARCH</a:t>
            </a:r>
            <a:endParaRPr dirty="0"/>
          </a:p>
        </p:txBody>
      </p:sp>
      <p:sp>
        <p:nvSpPr>
          <p:cNvPr id="117" name="Google Shape;117;p4"/>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SzPts val="2400"/>
              <a:buChar char="•"/>
            </a:pPr>
            <a:r>
              <a:rPr lang="en-US" sz="2400" dirty="0"/>
              <a:t>Not well-suited to capture more complex responses, reasoning, motivations, etc.</a:t>
            </a:r>
            <a:endParaRPr dirty="0"/>
          </a:p>
          <a:p>
            <a:pPr marL="228600" lvl="0" indent="-228600" algn="l" rtl="0">
              <a:lnSpc>
                <a:spcPct val="100000"/>
              </a:lnSpc>
              <a:spcBef>
                <a:spcPts val="1000"/>
              </a:spcBef>
              <a:spcAft>
                <a:spcPts val="0"/>
              </a:spcAft>
              <a:buSzPts val="2400"/>
              <a:buChar char="•"/>
            </a:pPr>
            <a:r>
              <a:rPr lang="en-US" sz="2400" dirty="0"/>
              <a:t>Do not allow you to ask follow-up questions</a:t>
            </a:r>
            <a:endParaRPr dirty="0"/>
          </a:p>
          <a:p>
            <a:pPr marL="228600" lvl="0" indent="-228600" algn="l" rtl="0">
              <a:lnSpc>
                <a:spcPct val="100000"/>
              </a:lnSpc>
              <a:spcBef>
                <a:spcPts val="1000"/>
              </a:spcBef>
              <a:spcAft>
                <a:spcPts val="0"/>
              </a:spcAft>
              <a:buSzPts val="2400"/>
              <a:buChar char="•"/>
            </a:pPr>
            <a:r>
              <a:rPr lang="en-US" sz="2400" dirty="0"/>
              <a:t>Responses may be highly sensitive to question wording and order</a:t>
            </a:r>
            <a:endParaRPr dirty="0"/>
          </a:p>
          <a:p>
            <a:pPr marL="228600" lvl="0" indent="-228600" algn="l" rtl="0">
              <a:lnSpc>
                <a:spcPct val="100000"/>
              </a:lnSpc>
              <a:spcBef>
                <a:spcPts val="1000"/>
              </a:spcBef>
              <a:spcAft>
                <a:spcPts val="0"/>
              </a:spcAft>
              <a:buSzPts val="2400"/>
              <a:buChar char="•"/>
            </a:pPr>
            <a:r>
              <a:rPr lang="en-US" sz="2400" dirty="0"/>
              <a:t>Selection bias, non-response bias, social desirability bias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5"/>
          <p:cNvSpPr txBox="1">
            <a:spLocks noGrp="1"/>
          </p:cNvSpPr>
          <p:nvPr>
            <p:ph type="title"/>
          </p:nvPr>
        </p:nvSpPr>
        <p:spPr>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dirty="0"/>
              <a:t>SURVEY-BASED EXPERIMENTS</a:t>
            </a:r>
            <a:endParaRPr dirty="0"/>
          </a:p>
        </p:txBody>
      </p:sp>
      <p:sp>
        <p:nvSpPr>
          <p:cNvPr id="123" name="Google Shape;123;p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2400"/>
              <a:buChar char="•"/>
            </a:pPr>
            <a:r>
              <a:rPr lang="en-US" sz="2400" dirty="0"/>
              <a:t>Allow you to test causal hypotheses more decisively by leveraging random assignment</a:t>
            </a:r>
            <a:endParaRPr dirty="0"/>
          </a:p>
          <a:p>
            <a:pPr marL="228600" lvl="0" indent="-228600" algn="l" rtl="0">
              <a:lnSpc>
                <a:spcPct val="100000"/>
              </a:lnSpc>
              <a:spcBef>
                <a:spcPts val="0"/>
              </a:spcBef>
              <a:spcAft>
                <a:spcPts val="0"/>
              </a:spcAft>
              <a:buSzPts val="2400"/>
              <a:buChar char="•"/>
            </a:pPr>
            <a:r>
              <a:rPr lang="en-US" sz="2400" dirty="0"/>
              <a:t>Common approach is to divide respondents into 2 groups &amp; administer a “treatment” to one but not the other</a:t>
            </a:r>
            <a:endParaRPr dirty="0"/>
          </a:p>
          <a:p>
            <a:pPr marL="457200" lvl="1" indent="-228600" algn="l" rtl="0">
              <a:lnSpc>
                <a:spcPct val="100000"/>
              </a:lnSpc>
              <a:spcBef>
                <a:spcPts val="1000"/>
              </a:spcBef>
              <a:spcAft>
                <a:spcPts val="0"/>
              </a:spcAft>
              <a:buSzPts val="1800"/>
              <a:buChar char="•"/>
            </a:pPr>
            <a:r>
              <a:rPr lang="en-US" sz="1800" dirty="0">
                <a:latin typeface="Gill Sans MT" panose="020B0502020104020203" pitchFamily="34" charset="77"/>
              </a:rPr>
              <a:t>E.g., half the sample reads a short scientific article about climate change, the other does not, then both are asked their opinions about climate change</a:t>
            </a:r>
            <a:endParaRPr dirty="0">
              <a:latin typeface="Gill Sans MT" panose="020B0502020104020203" pitchFamily="34" charset="77"/>
            </a:endParaRPr>
          </a:p>
          <a:p>
            <a:pPr marL="457200" lvl="1" indent="-228600" algn="l" rtl="0">
              <a:lnSpc>
                <a:spcPct val="100000"/>
              </a:lnSpc>
              <a:spcBef>
                <a:spcPts val="1000"/>
              </a:spcBef>
              <a:spcAft>
                <a:spcPts val="0"/>
              </a:spcAft>
              <a:buSzPts val="1800"/>
              <a:buChar char="•"/>
            </a:pPr>
            <a:r>
              <a:rPr lang="en-US" sz="1800" dirty="0">
                <a:latin typeface="Gill Sans MT" panose="020B0502020104020203" pitchFamily="34" charset="77"/>
              </a:rPr>
              <a:t>E.g., half the sample is told about a hypothetical male candidate for office, the other half about a hypothetical female candidate, then both are asked to rate electability</a:t>
            </a:r>
            <a:endParaRPr dirty="0">
              <a:latin typeface="Gill Sans MT" panose="020B0502020104020203" pitchFamily="34" charset="77"/>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6"/>
          <p:cNvSpPr txBox="1">
            <a:spLocks noGrp="1"/>
          </p:cNvSpPr>
          <p:nvPr>
            <p:ph type="title"/>
          </p:nvPr>
        </p:nvSpPr>
        <p:spPr>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dirty="0"/>
              <a:t>THE IDEAL SURVEY QUESTION</a:t>
            </a:r>
            <a:endParaRPr dirty="0"/>
          </a:p>
        </p:txBody>
      </p:sp>
      <p:sp>
        <p:nvSpPr>
          <p:cNvPr id="129" name="Google Shape;129;p6"/>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SzPts val="2800"/>
              <a:buChar char="•"/>
            </a:pPr>
            <a:r>
              <a:rPr lang="en-US" sz="2800" dirty="0"/>
              <a:t>Measures the underlying concept it is intended to</a:t>
            </a:r>
            <a:endParaRPr dirty="0"/>
          </a:p>
          <a:p>
            <a:pPr marL="228600" lvl="0" indent="-228600" algn="l" rtl="0">
              <a:lnSpc>
                <a:spcPct val="100000"/>
              </a:lnSpc>
              <a:spcBef>
                <a:spcPts val="1000"/>
              </a:spcBef>
              <a:spcAft>
                <a:spcPts val="0"/>
              </a:spcAft>
              <a:buSzPts val="2800"/>
              <a:buChar char="•"/>
            </a:pPr>
            <a:r>
              <a:rPr lang="en-US" sz="2800" dirty="0"/>
              <a:t>Doesn’t measure other concepts</a:t>
            </a:r>
            <a:endParaRPr dirty="0"/>
          </a:p>
          <a:p>
            <a:pPr marL="228600" lvl="0" indent="-228600" algn="l" rtl="0">
              <a:lnSpc>
                <a:spcPct val="100000"/>
              </a:lnSpc>
              <a:spcBef>
                <a:spcPts val="1000"/>
              </a:spcBef>
              <a:spcAft>
                <a:spcPts val="0"/>
              </a:spcAft>
              <a:buSzPts val="2800"/>
              <a:buChar char="•"/>
            </a:pPr>
            <a:r>
              <a:rPr lang="en-US" sz="2800" dirty="0"/>
              <a:t>Means the same thing to all respondents</a:t>
            </a:r>
            <a:endParaRPr dirty="0"/>
          </a:p>
        </p:txBody>
      </p:sp>
    </p:spTree>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{EE995ECF-D909-D245-9F21-957AD6D3AC51}tf10001120</Template>
  <TotalTime>17</TotalTime>
  <Words>1993</Words>
  <Application>Microsoft Macintosh PowerPoint</Application>
  <PresentationFormat>Widescreen</PresentationFormat>
  <Paragraphs>135</Paragraphs>
  <Slides>29</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Gill Sans</vt:lpstr>
      <vt:lpstr>Gill Sans MT</vt:lpstr>
      <vt:lpstr>Parcel</vt:lpstr>
      <vt:lpstr>RESEARCH WITH HUMAN SUBJECTS</vt:lpstr>
      <vt:lpstr>RESEARCH ETHICS</vt:lpstr>
      <vt:lpstr>THE IRB</vt:lpstr>
      <vt:lpstr>SURVEYS</vt:lpstr>
      <vt:lpstr>SURVEYS</vt:lpstr>
      <vt:lpstr>STRENGTHS OF SURVEYS</vt:lpstr>
      <vt:lpstr>LIMITATIONS OF SURVEY RESEARCH</vt:lpstr>
      <vt:lpstr>SURVEY-BASED EXPERIMENTS</vt:lpstr>
      <vt:lpstr>THE IDEAL SURVEY QUESTION</vt:lpstr>
      <vt:lpstr>QUESTION DESIGN</vt:lpstr>
      <vt:lpstr>MOST COMMON RESPONSE FORMATS</vt:lpstr>
      <vt:lpstr>WHAT TO AVOID</vt:lpstr>
      <vt:lpstr>QUESTION ORDER</vt:lpstr>
      <vt:lpstr>RESOURCES</vt:lpstr>
      <vt:lpstr>INTERVIEWS</vt:lpstr>
      <vt:lpstr>INTERVIEWS</vt:lpstr>
      <vt:lpstr>SELECTING PARTICIPANTS</vt:lpstr>
      <vt:lpstr>STRENGTHS OF INTERVIEWS</vt:lpstr>
      <vt:lpstr>LIMITATIONS OF INTERVIEWS</vt:lpstr>
      <vt:lpstr>THE PROCESS: STAYING ON TRACK WHILE STAYING OPEN TO SURPRISES</vt:lpstr>
      <vt:lpstr>TYPES OF QUESTIONS: RESEARCH, SURVEY, INTERVIEW</vt:lpstr>
      <vt:lpstr>CRAFTING QUESTIONS: COMFORT</vt:lpstr>
      <vt:lpstr>CRAFTING QUESTIONS: EXPERIENCES AND PERCEPTIONS</vt:lpstr>
      <vt:lpstr>CRAFTING QUESTIONS:  SPECIFIC AND ABSTRACT KNOWLEDGE</vt:lpstr>
      <vt:lpstr>CRAFTING QUESTIONS: ASK FOR A STORY</vt:lpstr>
      <vt:lpstr>CRAFTING QUESTION: GIVE A SCENARIO</vt:lpstr>
      <vt:lpstr>PROBING</vt:lpstr>
      <vt:lpstr>CITED SOURCES AND  ADDITIONAL RESOURCES</vt:lpstr>
      <vt:lpstr>ACKNOWLEDGEMENT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WITH HUMAN SUBJECTS</dc:title>
  <dc:creator>Heather Sullivan</dc:creator>
  <cp:lastModifiedBy>Microsoft Office User</cp:lastModifiedBy>
  <cp:revision>11</cp:revision>
  <dcterms:created xsi:type="dcterms:W3CDTF">2022-07-14T16:00:15Z</dcterms:created>
  <dcterms:modified xsi:type="dcterms:W3CDTF">2022-07-15T19:52:56Z</dcterms:modified>
</cp:coreProperties>
</file>