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13"/>
  </p:notesMasterIdLst>
  <p:sldIdLst>
    <p:sldId id="257" r:id="rId3"/>
    <p:sldId id="258" r:id="rId4"/>
    <p:sldId id="259" r:id="rId5"/>
    <p:sldId id="260" r:id="rId6"/>
    <p:sldId id="262" r:id="rId7"/>
    <p:sldId id="263" r:id="rId8"/>
    <p:sldId id="270" r:id="rId9"/>
    <p:sldId id="264" r:id="rId10"/>
    <p:sldId id="269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725"/>
    <p:restoredTop sz="94694"/>
  </p:normalViewPr>
  <p:slideViewPr>
    <p:cSldViewPr snapToGrid="0" snapToObjects="1">
      <p:cViewPr varScale="1">
        <p:scale>
          <a:sx n="75" d="100"/>
          <a:sy n="75" d="100"/>
        </p:scale>
        <p:origin x="184" y="1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5C1D4-E452-974C-BCCB-065BE976DA7F}" type="datetimeFigureOut">
              <a:rPr lang="en-US" smtClean="0"/>
              <a:t>7/14/22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7F3BA-A908-2B44-BA68-6720413DA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08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3ca28fd95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13ca28fd95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081231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3779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chemeClr val="accent2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4"/>
          <p:cNvSpPr txBox="1"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74300" tIns="182875" rIns="274300" bIns="182875" anchor="ctr" anchorCtr="1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800"/>
              <a:buFont typeface="Gill Sans"/>
              <a:buNone/>
              <a:defRPr sz="38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4"/>
          <p:cNvSpPr txBox="1"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EFEFE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dt" idx="10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4"/>
          <p:cNvSpPr txBox="1">
            <a:spLocks noGrp="1"/>
          </p:cNvSpPr>
          <p:nvPr>
            <p:ph type="ft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4"/>
          <p:cNvSpPr>
            <a:spLocks noGrp="1"/>
          </p:cNvSpPr>
          <p:nvPr>
            <p:ph type="sldNum" idx="12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80640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5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5"/>
          <p:cNvSpPr txBox="1"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dt" idx="10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ft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5"/>
          <p:cNvSpPr>
            <a:spLocks noGrp="1"/>
          </p:cNvSpPr>
          <p:nvPr>
            <p:ph type="sldNum" idx="12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60538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8"/>
          <p:cNvSpPr txBox="1"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  <a:defRPr sz="1900" b="0" cap="none">
                <a:solidFill>
                  <a:srgbClr val="6B8890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  <a:defRPr sz="1900" b="1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18"/>
          <p:cNvSpPr txBox="1">
            <a:spLocks noGrp="1"/>
          </p:cNvSpPr>
          <p:nvPr>
            <p:ph type="body" idx="2"/>
          </p:nvPr>
        </p:nvSpPr>
        <p:spPr>
          <a:xfrm>
            <a:off x="1583436" y="3143250"/>
            <a:ext cx="4270248" cy="2596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body" idx="3"/>
          </p:nvPr>
        </p:nvSpPr>
        <p:spPr>
          <a:xfrm>
            <a:off x="6338316" y="3143250"/>
            <a:ext cx="4253484" cy="2596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30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body" idx="4"/>
          </p:nvPr>
        </p:nvSpPr>
        <p:spPr>
          <a:xfrm>
            <a:off x="6338316" y="2313433"/>
            <a:ext cx="4270248" cy="704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  <a:defRPr sz="1900" b="0" cap="none">
                <a:solidFill>
                  <a:srgbClr val="6B8890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  <a:defRPr sz="1900" b="1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dt" idx="10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8"/>
          <p:cNvSpPr txBox="1">
            <a:spLocks noGrp="1"/>
          </p:cNvSpPr>
          <p:nvPr>
            <p:ph type="ft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8"/>
          <p:cNvSpPr>
            <a:spLocks noGrp="1"/>
          </p:cNvSpPr>
          <p:nvPr>
            <p:ph type="sldNum" idx="12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6" name="Google Shape;56;p18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13281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9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9"/>
          <p:cNvSpPr txBox="1">
            <a:spLocks noGrp="1"/>
          </p:cNvSpPr>
          <p:nvPr>
            <p:ph type="dt" idx="10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ft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9"/>
          <p:cNvSpPr>
            <a:spLocks noGrp="1"/>
          </p:cNvSpPr>
          <p:nvPr>
            <p:ph type="sldNum" idx="12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9050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0"/>
          <p:cNvSpPr txBox="1">
            <a:spLocks noGrp="1"/>
          </p:cNvSpPr>
          <p:nvPr>
            <p:ph type="dt" idx="10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0"/>
          <p:cNvSpPr txBox="1">
            <a:spLocks noGrp="1"/>
          </p:cNvSpPr>
          <p:nvPr>
            <p:ph type="ft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0"/>
          <p:cNvSpPr>
            <a:spLocks noGrp="1"/>
          </p:cNvSpPr>
          <p:nvPr>
            <p:ph type="sldNum" idx="12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33753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1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21"/>
          <p:cNvSpPr txBox="1"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1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200"/>
              <a:buFont typeface="Gill Sans"/>
              <a:buNone/>
              <a:defRPr sz="22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body" idx="1"/>
          </p:nvPr>
        </p:nvSpPr>
        <p:spPr>
          <a:xfrm>
            <a:off x="6736080" y="804672"/>
            <a:ext cx="4815840" cy="5248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925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Char char="•"/>
              <a:defRPr sz="1900">
                <a:solidFill>
                  <a:schemeClr val="dk1"/>
                </a:solidFill>
              </a:defRPr>
            </a:lvl1pPr>
            <a:lvl2pPr marL="914400" lvl="1" indent="-330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>
                <a:solidFill>
                  <a:schemeClr val="dk1"/>
                </a:solidFill>
              </a:defRPr>
            </a:lvl2pPr>
            <a:lvl3pPr marL="1371600" lvl="2" indent="-330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>
                <a:solidFill>
                  <a:schemeClr val="dk1"/>
                </a:solidFill>
              </a:defRPr>
            </a:lvl3pPr>
            <a:lvl4pPr marL="1828800" lvl="3" indent="-330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>
                <a:solidFill>
                  <a:schemeClr val="dk1"/>
                </a:solidFill>
              </a:defRPr>
            </a:lvl4pPr>
            <a:lvl5pPr marL="2286000" lvl="4" indent="-330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>
                <a:solidFill>
                  <a:schemeClr val="dk1"/>
                </a:solidFill>
              </a:defRPr>
            </a:lvl5pPr>
            <a:lvl6pPr marL="2743200" lvl="5" indent="-330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body" idx="2"/>
          </p:nvPr>
        </p:nvSpPr>
        <p:spPr>
          <a:xfrm>
            <a:off x="1115568" y="3549918"/>
            <a:ext cx="3794760" cy="2194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dt" idx="10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1"/>
          <p:cNvSpPr txBox="1">
            <a:spLocks noGrp="1"/>
          </p:cNvSpPr>
          <p:nvPr>
            <p:ph type="ftr" idx="11"/>
          </p:nvPr>
        </p:nvSpPr>
        <p:spPr>
          <a:xfrm>
            <a:off x="804672" y="6236208"/>
            <a:ext cx="5124797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1"/>
          <p:cNvSpPr>
            <a:spLocks noGrp="1"/>
          </p:cNvSpPr>
          <p:nvPr>
            <p:ph type="sldNum" idx="12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6619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1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200"/>
              <a:buFont typeface="Gill Sans"/>
              <a:buNone/>
              <a:defRPr sz="22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>
            <a:spLocks noGrp="1"/>
          </p:cNvSpPr>
          <p:nvPr>
            <p:ph type="pic" idx="2"/>
          </p:nvPr>
        </p:nvSpPr>
        <p:spPr>
          <a:xfrm>
            <a:off x="6095999" y="0"/>
            <a:ext cx="6102097" cy="6858000"/>
          </a:xfrm>
          <a:prstGeom prst="rect">
            <a:avLst/>
          </a:prstGeom>
          <a:solidFill>
            <a:srgbClr val="BFBFBF"/>
          </a:solidFill>
          <a:ln>
            <a:noFill/>
          </a:ln>
        </p:spPr>
      </p:sp>
      <p:sp>
        <p:nvSpPr>
          <p:cNvPr id="78" name="Google Shape;78;p22"/>
          <p:cNvSpPr txBox="1">
            <a:spLocks noGrp="1"/>
          </p:cNvSpPr>
          <p:nvPr>
            <p:ph type="body" idx="1"/>
          </p:nvPr>
        </p:nvSpPr>
        <p:spPr>
          <a:xfrm>
            <a:off x="1115568" y="3549918"/>
            <a:ext cx="3794760" cy="2194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9" name="Google Shape;79;p22"/>
          <p:cNvSpPr txBox="1">
            <a:spLocks noGrp="1"/>
          </p:cNvSpPr>
          <p:nvPr>
            <p:ph type="dt" idx="10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2"/>
          <p:cNvSpPr txBox="1">
            <a:spLocks noGrp="1"/>
          </p:cNvSpPr>
          <p:nvPr>
            <p:ph type="ftr" idx="11"/>
          </p:nvPr>
        </p:nvSpPr>
        <p:spPr>
          <a:xfrm>
            <a:off x="804672" y="6236208"/>
            <a:ext cx="5124797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2"/>
          <p:cNvSpPr>
            <a:spLocks noGrp="1"/>
          </p:cNvSpPr>
          <p:nvPr>
            <p:ph type="sldNum" idx="12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5972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3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3"/>
          <p:cNvSpPr txBox="1">
            <a:spLocks noGrp="1"/>
          </p:cNvSpPr>
          <p:nvPr>
            <p:ph type="body" idx="1"/>
          </p:nvPr>
        </p:nvSpPr>
        <p:spPr>
          <a:xfrm rot="5400000">
            <a:off x="4545009" y="324172"/>
            <a:ext cx="3101983" cy="7729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23"/>
          <p:cNvSpPr txBox="1">
            <a:spLocks noGrp="1"/>
          </p:cNvSpPr>
          <p:nvPr>
            <p:ph type="dt" idx="10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3"/>
          <p:cNvSpPr txBox="1">
            <a:spLocks noGrp="1"/>
          </p:cNvSpPr>
          <p:nvPr>
            <p:ph type="ft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3"/>
          <p:cNvSpPr>
            <a:spLocks noGrp="1"/>
          </p:cNvSpPr>
          <p:nvPr>
            <p:ph type="sldNum" idx="12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2937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4"/>
          <p:cNvSpPr txBox="1">
            <a:spLocks noGrp="1"/>
          </p:cNvSpPr>
          <p:nvPr>
            <p:ph type="title"/>
          </p:nvPr>
        </p:nvSpPr>
        <p:spPr>
          <a:xfrm rot="5400000">
            <a:off x="6810676" y="2779696"/>
            <a:ext cx="4983480" cy="1298608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4"/>
          <p:cNvSpPr txBox="1">
            <a:spLocks noGrp="1"/>
          </p:cNvSpPr>
          <p:nvPr>
            <p:ph type="body" idx="1"/>
          </p:nvPr>
        </p:nvSpPr>
        <p:spPr>
          <a:xfrm rot="5400000">
            <a:off x="2838641" y="329756"/>
            <a:ext cx="4983480" cy="6198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24"/>
          <p:cNvSpPr txBox="1">
            <a:spLocks noGrp="1"/>
          </p:cNvSpPr>
          <p:nvPr>
            <p:ph type="dt" idx="10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4"/>
          <p:cNvSpPr txBox="1">
            <a:spLocks noGrp="1"/>
          </p:cNvSpPr>
          <p:nvPr>
            <p:ph type="ft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4"/>
          <p:cNvSpPr>
            <a:spLocks noGrp="1"/>
          </p:cNvSpPr>
          <p:nvPr>
            <p:ph type="sldNum" idx="12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397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  <a:defRPr sz="2800" b="0" i="0" u="none" strike="noStrike" cap="non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8" name="Google Shape;8;p12"/>
          <p:cNvSpPr txBox="1">
            <a:spLocks noGrp="1"/>
          </p:cNvSpPr>
          <p:nvPr>
            <p:ph type="dt" idx="10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9" name="Google Shape;9;p12"/>
          <p:cNvSpPr txBox="1">
            <a:spLocks noGrp="1"/>
          </p:cNvSpPr>
          <p:nvPr>
            <p:ph type="ft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0" name="Google Shape;10;p12"/>
          <p:cNvSpPr>
            <a:spLocks noGrp="1"/>
          </p:cNvSpPr>
          <p:nvPr>
            <p:ph type="sldNum" idx="12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8201136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  <a:defRPr sz="2800" b="0" i="0" u="none" strike="noStrike" cap="non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dt" idx="10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21" name="Google Shape;21;p11"/>
          <p:cNvSpPr txBox="1">
            <a:spLocks noGrp="1"/>
          </p:cNvSpPr>
          <p:nvPr>
            <p:ph type="ft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22" name="Google Shape;22;p11"/>
          <p:cNvSpPr>
            <a:spLocks noGrp="1"/>
          </p:cNvSpPr>
          <p:nvPr>
            <p:ph type="sldNum" idx="12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420037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archivists.org/book/export/html/14460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jJTycFxx-eY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shafr.org/research/archives-resources/digital" TargetMode="External"/><Relationship Id="rId3" Type="http://schemas.openxmlformats.org/officeDocument/2006/relationships/hyperlink" Target="http://hdl.handle.net/10079/yuldb/yuldb2340" TargetMode="External"/><Relationship Id="rId7" Type="http://schemas.openxmlformats.org/officeDocument/2006/relationships/hyperlink" Target="https://www.govinfo.gov/help/other-resource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searchworks.oclc.org/archivegrid/" TargetMode="External"/><Relationship Id="rId5" Type="http://schemas.openxmlformats.org/officeDocument/2006/relationships/hyperlink" Target="https://dp.la/" TargetMode="External"/><Relationship Id="rId4" Type="http://schemas.openxmlformats.org/officeDocument/2006/relationships/hyperlink" Target="https://yale.idm.oclc.org/login?URL=https://search.proquest.com/dnsa?accountid=15172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"/>
          <p:cNvSpPr txBox="1"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74300" tIns="182875" rIns="274300" bIns="182875" anchor="ctr" anchorCtr="1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800"/>
              <a:buFont typeface="Gill Sans"/>
              <a:buNone/>
            </a:pPr>
            <a:r>
              <a:rPr lang="en-US" dirty="0"/>
              <a:t>ARCHIVAL RESEARCH</a:t>
            </a:r>
            <a:endParaRPr dirty="0"/>
          </a:p>
        </p:txBody>
      </p:sp>
      <p:sp>
        <p:nvSpPr>
          <p:cNvPr id="99" name="Google Shape;99;p1"/>
          <p:cNvSpPr txBox="1"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3ca28fd959_0_0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800" cy="1188600"/>
          </a:xfrm>
          <a:prstGeom prst="rect">
            <a:avLst/>
          </a:prstGeom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RESOURCES</a:t>
            </a:r>
            <a:endParaRPr/>
          </a:p>
        </p:txBody>
      </p:sp>
      <p:sp>
        <p:nvSpPr>
          <p:cNvPr id="159" name="Google Shape;159;g13ca28fd959_0_0"/>
          <p:cNvSpPr txBox="1">
            <a:spLocks noGrp="1"/>
          </p:cNvSpPr>
          <p:nvPr>
            <p:ph type="body" idx="1"/>
          </p:nvPr>
        </p:nvSpPr>
        <p:spPr>
          <a:xfrm>
            <a:off x="2231136" y="2638044"/>
            <a:ext cx="7729800" cy="360559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/>
            <a:r>
              <a:rPr lang="en-US" sz="2000" dirty="0"/>
              <a:t>Laura Schmidt, “Using Archives: A Guide to Effective Research,” </a:t>
            </a:r>
            <a:r>
              <a:rPr lang="en-US" sz="2000" dirty="0">
                <a:hlinkClick r:id="rId3"/>
              </a:rPr>
              <a:t>https://www2.archivists.org/book/export/html/14460</a:t>
            </a:r>
            <a:endParaRPr lang="en-US" sz="2000" dirty="0"/>
          </a:p>
          <a:p>
            <a:pPr marL="285750" indent="-285750"/>
            <a:r>
              <a:rPr lang="en-US" sz="2000" dirty="0"/>
              <a:t>Alexander Lee, “The Tower of Babel Problem: Hypothesis Testing with Archival Sources,” </a:t>
            </a:r>
            <a:r>
              <a:rPr lang="en-US" sz="2000" i="1" dirty="0"/>
              <a:t>Journal of Historical Political Economy</a:t>
            </a:r>
            <a:r>
              <a:rPr lang="en-US" sz="2000" dirty="0"/>
              <a:t>, forthcoming</a:t>
            </a:r>
          </a:p>
          <a:p>
            <a:pPr marL="285750" indent="-285750"/>
            <a:r>
              <a:rPr lang="en-US" sz="2000" dirty="0"/>
              <a:t>Diana S. Kim, “Taming Abundance: Doing Digital Archival Research (as Political Scientists),” </a:t>
            </a:r>
            <a:r>
              <a:rPr lang="en-US" sz="2000" i="1" dirty="0"/>
              <a:t>PS: Political Science &amp; Politics </a:t>
            </a:r>
            <a:r>
              <a:rPr lang="en-US" sz="2000" dirty="0"/>
              <a:t>55, no. 3 (2022): 530-538</a:t>
            </a:r>
          </a:p>
          <a:p>
            <a:pPr marL="285750" indent="-285750"/>
            <a:r>
              <a:rPr lang="en-US" sz="2000" dirty="0"/>
              <a:t>Andrew Bennett, “IQMR: Video117: Field Research, Archival Research,” </a:t>
            </a:r>
            <a:r>
              <a:rPr lang="en-US" sz="2000" dirty="0">
                <a:hlinkClick r:id="rId4"/>
              </a:rPr>
              <a:t>https://www.youtube.com/watch?v=jJTycFxx-eY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 dirty="0"/>
              <a:t>WHAT ARE ARCHIVES?</a:t>
            </a:r>
            <a:endParaRPr dirty="0"/>
          </a:p>
        </p:txBody>
      </p:sp>
      <p:sp>
        <p:nvSpPr>
          <p:cNvPr id="105" name="Google Shape;105;p2"/>
          <p:cNvSpPr txBox="1">
            <a:spLocks noGrp="1"/>
          </p:cNvSpPr>
          <p:nvPr>
            <p:ph type="body" idx="1"/>
          </p:nvPr>
        </p:nvSpPr>
        <p:spPr>
          <a:xfrm>
            <a:off x="2231136" y="2638044"/>
            <a:ext cx="7729728" cy="36294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600" dirty="0"/>
              <a:t>Unpublished historical records of individuals (e.g., the president) or institutions (e.g., NGOs, businesses, the State Department)</a:t>
            </a:r>
            <a:endParaRPr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600" dirty="0"/>
              <a:t>Well suited for qualitative research on decision-making and institutional processes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600" dirty="0"/>
              <a:t>Archives can also be a source of information that you convert into quantitative data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 dirty="0"/>
              <a:t>ADVANTAGES OF ARCHIVAL RESEARCH</a:t>
            </a:r>
            <a:endParaRPr dirty="0"/>
          </a:p>
        </p:txBody>
      </p:sp>
      <p:sp>
        <p:nvSpPr>
          <p:cNvPr id="111" name="Google Shape;111;p3"/>
          <p:cNvSpPr txBox="1">
            <a:spLocks noGrp="1"/>
          </p:cNvSpPr>
          <p:nvPr>
            <p:ph type="body" idx="1"/>
          </p:nvPr>
        </p:nvSpPr>
        <p:spPr>
          <a:xfrm>
            <a:off x="2231136" y="2638044"/>
            <a:ext cx="7729728" cy="3553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Aft>
                <a:spcPts val="0"/>
              </a:spcAft>
              <a:buSzPts val="2400"/>
              <a:buChar char="•"/>
            </a:pPr>
            <a:r>
              <a:rPr lang="en-US" sz="2400" dirty="0"/>
              <a:t>Access to previously private or classified documents that provide insight into historical events</a:t>
            </a:r>
          </a:p>
          <a:p>
            <a:pPr marL="228600" indent="-228600">
              <a:lnSpc>
                <a:spcPct val="90000"/>
              </a:lnSpc>
              <a:buSzPts val="2400"/>
            </a:pPr>
            <a:r>
              <a:rPr lang="en-US" sz="2400" dirty="0"/>
              <a:t>There is often a large quantity of information available, and you can return to it repeatedly</a:t>
            </a:r>
          </a:p>
          <a:p>
            <a:pPr marL="228600" lvl="0" indent="-228600" algn="l" rtl="0">
              <a:lnSpc>
                <a:spcPct val="90000"/>
              </a:lnSpc>
              <a:spcAft>
                <a:spcPts val="0"/>
              </a:spcAft>
              <a:buSzPts val="2400"/>
              <a:buChar char="•"/>
            </a:pPr>
            <a:r>
              <a:rPr lang="en-US" sz="2400" dirty="0"/>
              <a:t>The research process is less intrusive in that the researcher does not affect the data </a:t>
            </a:r>
          </a:p>
          <a:p>
            <a:pPr marL="228600" lvl="0" indent="-228600" algn="l" rtl="0">
              <a:lnSpc>
                <a:spcPct val="90000"/>
              </a:lnSpc>
              <a:spcAft>
                <a:spcPts val="0"/>
              </a:spcAft>
              <a:buSzPts val="2400"/>
              <a:buChar char="•"/>
            </a:pPr>
            <a:r>
              <a:rPr lang="en-US" sz="2400" dirty="0"/>
              <a:t>Increasingly, can be done online. You can also often request material be scanned and sent to you.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 dirty="0"/>
              <a:t>LIMITATIONS OF ARCHIVAL RESEARCH</a:t>
            </a:r>
            <a:endParaRPr dirty="0"/>
          </a:p>
        </p:txBody>
      </p:sp>
      <p:sp>
        <p:nvSpPr>
          <p:cNvPr id="117" name="Google Shape;117;p4"/>
          <p:cNvSpPr txBox="1"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Aft>
                <a:spcPts val="0"/>
              </a:spcAft>
              <a:buSzPts val="2400"/>
              <a:buChar char="•"/>
            </a:pPr>
            <a:r>
              <a:rPr lang="en-US" sz="2400" dirty="0"/>
              <a:t>Requires a lot of background knowledge to understand and interpret the documents you are reading</a:t>
            </a:r>
          </a:p>
          <a:p>
            <a:pPr marL="228600" lvl="0" indent="-228600" algn="l" rtl="0">
              <a:lnSpc>
                <a:spcPct val="90000"/>
              </a:lnSpc>
              <a:spcAft>
                <a:spcPts val="0"/>
              </a:spcAft>
              <a:buSzPts val="2400"/>
              <a:buChar char="•"/>
            </a:pPr>
            <a:r>
              <a:rPr lang="en-US" sz="2400" dirty="0"/>
              <a:t>There may be a large amount of poorly organized material</a:t>
            </a:r>
          </a:p>
          <a:p>
            <a:pPr marL="228600" lvl="0" indent="-228600" algn="l" rtl="0">
              <a:lnSpc>
                <a:spcPct val="90000"/>
              </a:lnSpc>
              <a:spcAft>
                <a:spcPts val="0"/>
              </a:spcAft>
              <a:buSzPts val="2400"/>
              <a:buChar char="•"/>
            </a:pPr>
            <a:r>
              <a:rPr lang="en-US" sz="2400" dirty="0"/>
              <a:t>There may be biases in the data collection process &amp; we may not know what is missing</a:t>
            </a:r>
          </a:p>
          <a:p>
            <a:pPr marL="685800" lvl="1" indent="-228600">
              <a:lnSpc>
                <a:spcPct val="90000"/>
              </a:lnSpc>
              <a:buSzPts val="2400"/>
            </a:pPr>
            <a:r>
              <a:rPr lang="en-US" sz="1800" dirty="0"/>
              <a:t>E.g., Only some documents may be saved or deemed important, sensitive documents may remain embargoed or classified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 dirty="0"/>
              <a:t>SOME USEFUL ARCHIVES FOR RESEARCH </a:t>
            </a:r>
            <a:br>
              <a:rPr lang="en-US" dirty="0"/>
            </a:br>
            <a:r>
              <a:rPr lang="en-US" dirty="0"/>
              <a:t>IN POLITICAL SCIENCE</a:t>
            </a:r>
            <a:endParaRPr dirty="0"/>
          </a:p>
        </p:txBody>
      </p:sp>
      <p:sp>
        <p:nvSpPr>
          <p:cNvPr id="129" name="Google Shape;129;p6"/>
          <p:cNvSpPr txBox="1"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 dirty="0">
                <a:hlinkClick r:id="rId3"/>
              </a:rPr>
              <a:t>Foreign Relations of the United States (FRUS)</a:t>
            </a:r>
            <a:endParaRPr lang="en-US"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 dirty="0">
                <a:hlinkClick r:id="rId4"/>
              </a:rPr>
              <a:t>Digital National Security Archive</a:t>
            </a:r>
            <a:endParaRPr lang="en-US"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 dirty="0">
                <a:hlinkClick r:id="rId5"/>
              </a:rPr>
              <a:t>Digital Public Library of America</a:t>
            </a:r>
            <a:endParaRPr lang="en-US"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 dirty="0">
                <a:hlinkClick r:id="rId6"/>
              </a:rPr>
              <a:t>Archive Grid</a:t>
            </a:r>
            <a:endParaRPr lang="en-US"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 dirty="0">
                <a:hlinkClick r:id="rId7"/>
              </a:rPr>
              <a:t>GovInfo Resources</a:t>
            </a:r>
            <a:endParaRPr lang="en-US"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 dirty="0">
                <a:hlinkClick r:id="rId8"/>
              </a:rPr>
              <a:t>SHAFR Digital Collections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 dirty="0"/>
              <a:t>UNDERSTANDING WHAT’S IN THE COLLECTION</a:t>
            </a:r>
            <a:endParaRPr dirty="0"/>
          </a:p>
        </p:txBody>
      </p:sp>
      <p:sp>
        <p:nvSpPr>
          <p:cNvPr id="135" name="Google Shape;135;p7"/>
          <p:cNvSpPr txBox="1"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indent="-228600">
              <a:lnSpc>
                <a:spcPct val="90000"/>
              </a:lnSpc>
              <a:buSzPct val="100000"/>
            </a:pPr>
            <a:r>
              <a:rPr lang="en-US" sz="2800" dirty="0"/>
              <a:t>Use finding aids to locate relevant boxes and files</a:t>
            </a:r>
          </a:p>
          <a:p>
            <a:pPr marL="228600" indent="-228600">
              <a:lnSpc>
                <a:spcPct val="90000"/>
              </a:lnSpc>
              <a:buSzPct val="100000"/>
            </a:pPr>
            <a:r>
              <a:rPr lang="en-US" sz="2800" dirty="0"/>
              <a:t>Consult with archivists (they are the experts!)</a:t>
            </a:r>
          </a:p>
          <a:p>
            <a:pPr marL="228600" indent="-228600">
              <a:lnSpc>
                <a:spcPct val="90000"/>
              </a:lnSpc>
              <a:buSzPct val="100000"/>
            </a:pPr>
            <a:r>
              <a:rPr lang="en-US" sz="2800" dirty="0"/>
              <a:t>Familiarize yourself with scholarship that draws on the archives you’re using – can point you in the right direction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 dirty="0"/>
              <a:t>INTERPRETING INDIVIDUAL DOCUMENTS</a:t>
            </a:r>
            <a:endParaRPr dirty="0"/>
          </a:p>
        </p:txBody>
      </p:sp>
      <p:sp>
        <p:nvSpPr>
          <p:cNvPr id="135" name="Google Shape;135;p7"/>
          <p:cNvSpPr txBox="1"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2800" dirty="0"/>
              <a:t>Who wrote the document? Who was the intendent audience? For what instrumental goals was it written?</a:t>
            </a:r>
          </a:p>
          <a:p>
            <a:pPr marL="685800" lvl="1" indent="-228600">
              <a:lnSpc>
                <a:spcPct val="90000"/>
              </a:lnSpc>
              <a:buSzPct val="100000"/>
            </a:pPr>
            <a:r>
              <a:rPr lang="en-US" sz="2600" dirty="0"/>
              <a:t>i.e., “who said what to whom, when, with what purpose”</a:t>
            </a:r>
          </a:p>
          <a:p>
            <a:pPr marL="228600" indent="-228600">
              <a:lnSpc>
                <a:spcPct val="90000"/>
              </a:lnSpc>
              <a:buSzPct val="100000"/>
            </a:pPr>
            <a:r>
              <a:rPr lang="en-US" sz="2800" dirty="0"/>
              <a:t>Take notes in a systematic way</a:t>
            </a:r>
          </a:p>
          <a:p>
            <a:pPr marL="228600" indent="-228600">
              <a:lnSpc>
                <a:spcPct val="90000"/>
              </a:lnSpc>
              <a:buSzPct val="100000"/>
            </a:pPr>
            <a:endParaRPr lang="en-US" sz="28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7986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n-US" dirty="0"/>
              <a:t>TOO MUCH MATERIAL?</a:t>
            </a:r>
            <a:endParaRPr dirty="0"/>
          </a:p>
        </p:txBody>
      </p:sp>
      <p:sp>
        <p:nvSpPr>
          <p:cNvPr id="141" name="Google Shape;141;p8"/>
          <p:cNvSpPr txBox="1"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228600" indent="-228600">
              <a:buSzPts val="2800"/>
            </a:pPr>
            <a:r>
              <a:rPr lang="en-US" sz="2800" dirty="0"/>
              <a:t>Invest time up front in understanding how the material was created and organized</a:t>
            </a:r>
          </a:p>
          <a:p>
            <a:pPr marL="228600" indent="-228600">
              <a:buSzPts val="2800"/>
            </a:pPr>
            <a:r>
              <a:rPr lang="en-US" sz="2800" dirty="0"/>
              <a:t>Identify a subset of material you will use (e</a:t>
            </a:r>
            <a:r>
              <a:rPr lang="en-US" sz="2600" dirty="0"/>
              <a:t>.g., all files from one department, all documents of a particular type)</a:t>
            </a:r>
          </a:p>
          <a:p>
            <a:pPr marL="228600" indent="-228600">
              <a:buSzPts val="2800"/>
            </a:pPr>
            <a:r>
              <a:rPr lang="en-US" sz="2600" dirty="0"/>
              <a:t>For digital collections, develop a list of search keywords </a:t>
            </a:r>
          </a:p>
          <a:p>
            <a:pPr marL="685800" lvl="1" indent="-228600">
              <a:buSzPts val="2800"/>
            </a:pPr>
            <a:r>
              <a:rPr lang="en-US" sz="2400" dirty="0"/>
              <a:t>Document your decisions – this information would form part of the methods section of your research paper</a:t>
            </a:r>
          </a:p>
          <a:p>
            <a:pPr marL="457200" lvl="1" indent="-127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"/>
          <p:cNvSpPr txBox="1"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/>
          <a:p>
            <a:pPr lvl="0">
              <a:buSzPts val="2800"/>
            </a:pPr>
            <a:r>
              <a:rPr lang="en-US" dirty="0"/>
              <a:t>USING ARCHIVAL MATERIAL AS EVIDENCE</a:t>
            </a:r>
            <a:endParaRPr dirty="0"/>
          </a:p>
        </p:txBody>
      </p:sp>
      <p:sp>
        <p:nvSpPr>
          <p:cNvPr id="141" name="Google Shape;141;p8"/>
          <p:cNvSpPr txBox="1"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Aft>
                <a:spcPts val="0"/>
              </a:spcAft>
              <a:buSzPts val="2800"/>
              <a:buChar char="•"/>
            </a:pPr>
            <a:r>
              <a:rPr lang="en-US" sz="2800" dirty="0"/>
              <a:t>Identify and cite all sources transparently</a:t>
            </a:r>
          </a:p>
          <a:p>
            <a:pPr marL="228600" lvl="0" indent="-228600" algn="l" rtl="0">
              <a:lnSpc>
                <a:spcPct val="100000"/>
              </a:lnSpc>
              <a:spcAft>
                <a:spcPts val="0"/>
              </a:spcAft>
              <a:buSzPts val="2800"/>
              <a:buChar char="•"/>
            </a:pPr>
            <a:r>
              <a:rPr lang="en-US" sz="2800" dirty="0"/>
              <a:t>Provide context for any documents introduced</a:t>
            </a:r>
          </a:p>
          <a:p>
            <a:pPr marL="228600" lvl="0" indent="-228600" algn="l" rtl="0">
              <a:lnSpc>
                <a:spcPct val="100000"/>
              </a:lnSpc>
              <a:spcAft>
                <a:spcPts val="0"/>
              </a:spcAft>
              <a:buSzPts val="2800"/>
              <a:buChar char="•"/>
            </a:pPr>
            <a:r>
              <a:rPr lang="en-US" sz="2800" dirty="0"/>
              <a:t>Triangulate multiple perspectives and/or private and public documents where possible</a:t>
            </a:r>
          </a:p>
          <a:p>
            <a:pPr marL="228600" lvl="0" indent="-228600" algn="l" rtl="0">
              <a:lnSpc>
                <a:spcPct val="100000"/>
              </a:lnSpc>
              <a:spcAft>
                <a:spcPts val="0"/>
              </a:spcAft>
              <a:buSzPts val="2800"/>
              <a:buChar char="•"/>
            </a:pPr>
            <a:r>
              <a:rPr lang="en-US" sz="2800" dirty="0"/>
              <a:t>Acknowledge what’s missing from the record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7272142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528</Words>
  <Application>Microsoft Macintosh PowerPoint</Application>
  <PresentationFormat>Widescreen</PresentationFormat>
  <Paragraphs>45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Gill Sans</vt:lpstr>
      <vt:lpstr>Parcel</vt:lpstr>
      <vt:lpstr>1_Parcel</vt:lpstr>
      <vt:lpstr>ARCHIVAL RESEARCH</vt:lpstr>
      <vt:lpstr>WHAT ARE ARCHIVES?</vt:lpstr>
      <vt:lpstr>ADVANTAGES OF ARCHIVAL RESEARCH</vt:lpstr>
      <vt:lpstr>LIMITATIONS OF ARCHIVAL RESEARCH</vt:lpstr>
      <vt:lpstr>SOME USEFUL ARCHIVES FOR RESEARCH  IN POLITICAL SCIENCE</vt:lpstr>
      <vt:lpstr>UNDERSTANDING WHAT’S IN THE COLLECTION</vt:lpstr>
      <vt:lpstr>INTERPRETING INDIVIDUAL DOCUMENTS</vt:lpstr>
      <vt:lpstr>TOO MUCH MATERIAL?</vt:lpstr>
      <vt:lpstr>USING ARCHIVAL MATERIAL AS EVIDENCE</vt:lpstr>
      <vt:lpstr>RESOURCES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ARCHIVAL RESEARCH</dc:title>
  <dc:creator>Erica De Bruin</dc:creator>
  <cp:lastModifiedBy>Microsoft Office User</cp:lastModifiedBy>
  <cp:revision>10</cp:revision>
  <dcterms:created xsi:type="dcterms:W3CDTF">2022-07-12T19:34:19Z</dcterms:created>
  <dcterms:modified xsi:type="dcterms:W3CDTF">2022-07-15T00:48:19Z</dcterms:modified>
</cp:coreProperties>
</file>