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97" r:id="rId4"/>
    <p:sldId id="298" r:id="rId5"/>
    <p:sldId id="311" r:id="rId6"/>
    <p:sldId id="30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8"/>
    <p:restoredTop sz="86458"/>
  </p:normalViewPr>
  <p:slideViewPr>
    <p:cSldViewPr snapToGrid="0" snapToObjects="1">
      <p:cViewPr varScale="1">
        <p:scale>
          <a:sx n="170" d="100"/>
          <a:sy n="170" d="100"/>
        </p:scale>
        <p:origin x="4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D4D4-6542-7F41-B4E8-72F02BA3746D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AF92-5388-E848-8E50-FDF408A8D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5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5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99C3-6839-E949-B158-A6559EBDB5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9C6C-B77B-E043-8C1A-2E69285DD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F5C46-786A-F248-9A59-B96BB8027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C6B-8B17-6842-A80A-611F29F5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8442-0C3A-C344-BACC-6F5CA60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B65-AB77-1342-812B-7B75E20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0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98DC-37F9-0942-BB89-1413C844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69566-E34F-A345-B8C9-8AEFE482F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0F52-271D-724B-A935-1C02D260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A15FB-BA6F-8643-AFB0-4185FF8F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E9E77-6728-9E43-A949-FA02ABC6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46585-9E31-1C44-B373-6CE312B39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2108B-6950-C248-AD0E-E07B8761C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C371-4C45-0246-8E02-F284C650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CA39A-E784-9142-9BDB-EC9E60F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892D2-A630-6049-8647-B1CD303A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888E-429E-C046-BB40-687D55F3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B70F-3A3D-D849-BCA3-6D8CCBB90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FC60B-8BF3-C948-8966-5DCADFE3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1C23-3914-7941-9F64-6C7647C2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9EBB-3D03-E543-93B5-91F7D6B0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3B8E-EE77-5743-8A64-7ADFB4D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C8B1-D1D4-1B46-B4BE-6F4F067A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D873-5AEB-CF49-977B-025F11D3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2F42-CD02-154D-882D-DD23C667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C0D3-443B-2544-9AB3-30B6D38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C9D3-E563-1D43-A470-D701F301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6B40-1068-5843-9AB3-A3B79F6B7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1F535-74A4-CB4A-A7BC-7A2365106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B58B4-C2A2-DD40-A4F5-10871352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DF7EF-CED5-CE48-AAB3-83DC2730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F081-29D0-394B-AB23-9238FFD9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2D65-CE11-744E-85A8-B85AF7C3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7058-CAF3-094A-8119-90C47B043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DCE1E-C15D-7C47-8EF7-768C79E00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6B3F8-DFC9-4B46-97A9-65F2D96A3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C52D5-2EE0-024A-8B6B-A95B98780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EA648-9CC6-0049-9760-97D3BBE8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095C4-9EF1-DA43-82AD-917BEC8D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91D03-D410-BB43-9754-0C70B85E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B1B2-B471-434C-9AF9-D0BA0A28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E041D-B973-6340-92DB-D65747FE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7A7F0-6A4F-5148-BCE7-F471834A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5A-E15D-4846-9D22-F1538591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24C2D-92DE-D148-B108-588389FB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20B10-02D9-DC40-B9FC-1F7EBE29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749A0-B64E-AF4E-9D48-06AAB5B0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F33A-8B71-4A4B-B4AC-3FFEBAAE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EEFE-2904-244C-942F-4037C378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D95A6-9469-0F42-916F-8C69E9D5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95A3E-F580-874B-B2F0-FEB6A49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FC1C-15FA-6A44-B160-434AA72A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4ED86-CD98-1E4E-B866-A051B938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67-3D2D-9140-81A1-B511EBED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4EC62-BDCA-8245-B731-418B2F4E3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39F1-C884-6B44-AA09-B5C569470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944EE-FE07-9744-8819-EA148B12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B2DDD-15B3-EE44-8873-45CDBDB1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822A4-0A48-6840-BD79-5BA6C318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DC626-B4E3-5448-AEB8-294AFF8E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C1C1D-6BB4-124C-81C1-B915C960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C53A-2388-0D41-ABCC-DD1735ED9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7D2C-5101-DB4A-9009-0326471B7D0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DDA3-E83E-7342-9803-CAD854CA5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5472-6D03-F943-9EE4-411355A9B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13B1-F821-BF4A-ACEA-A32F5977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9D1C-D10D-F146-99BA-B4B401C2C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Isle of Ted: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32109-A7BD-DD43-A60B-0B869664C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2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1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Welcome to the Isle of Ted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42388" y="1599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90" y="1061916"/>
            <a:ext cx="3996420" cy="5182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077B8-D0EC-544B-A228-A382D6B30D78}"/>
              </a:ext>
            </a:extLst>
          </p:cNvPr>
          <p:cNvSpPr txBox="1"/>
          <p:nvPr/>
        </p:nvSpPr>
        <p:spPr>
          <a:xfrm>
            <a:off x="1373491" y="6329580"/>
            <a:ext cx="10062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Map modified from Thomas, G. Dale. 2002. “The Isle of Ted Simulation: Teaching Collective Action in International Relations and Organization.” </a:t>
            </a:r>
            <a:r>
              <a:rPr lang="en-US" sz="1000" i="1" dirty="0"/>
              <a:t>PS: Political Science &amp; Politics </a:t>
            </a:r>
            <a:r>
              <a:rPr lang="en-US" sz="1000" dirty="0"/>
              <a:t>35 (3): 555–559.</a:t>
            </a:r>
          </a:p>
        </p:txBody>
      </p:sp>
    </p:spTree>
    <p:extLst>
      <p:ext uri="{BB962C8B-B14F-4D97-AF65-F5344CB8AC3E}">
        <p14:creationId xmlns:p14="http://schemas.microsoft.com/office/powerpoint/2010/main" val="311679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play the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37251"/>
            <a:ext cx="9144000" cy="42556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Six groups</a:t>
            </a:r>
            <a:r>
              <a:rPr lang="en-US" dirty="0"/>
              <a:t>: Alpha, Beta, Cain, Delta, Eagle, or Frost. Each group starts with 10 resource points. </a:t>
            </a:r>
          </a:p>
          <a:p>
            <a:r>
              <a:rPr lang="en-US" dirty="0"/>
              <a:t>You can </a:t>
            </a:r>
            <a:r>
              <a:rPr lang="en-US" b="1" dirty="0"/>
              <a:t>use your points </a:t>
            </a:r>
            <a:r>
              <a:rPr lang="en-US" dirty="0"/>
              <a:t>to build an island </a:t>
            </a:r>
            <a:r>
              <a:rPr lang="en-US" b="1" dirty="0"/>
              <a:t>road</a:t>
            </a:r>
            <a:r>
              <a:rPr lang="en-US" dirty="0"/>
              <a:t> network, provide for </a:t>
            </a:r>
            <a:r>
              <a:rPr lang="en-US" b="1" dirty="0"/>
              <a:t>defense</a:t>
            </a:r>
            <a:r>
              <a:rPr lang="en-US" dirty="0"/>
              <a:t> of the whole island, or send out </a:t>
            </a:r>
            <a:r>
              <a:rPr lang="en-US" b="1" dirty="0"/>
              <a:t>fishing boats </a:t>
            </a:r>
            <a:r>
              <a:rPr lang="en-US" dirty="0"/>
              <a:t>for your group.</a:t>
            </a:r>
          </a:p>
          <a:p>
            <a:r>
              <a:rPr lang="en-US" dirty="0"/>
              <a:t>You can </a:t>
            </a:r>
            <a:r>
              <a:rPr lang="en-US" b="1" dirty="0"/>
              <a:t>get more points </a:t>
            </a:r>
            <a:r>
              <a:rPr lang="en-US" dirty="0"/>
              <a:t>by trading on the roads or fishing.</a:t>
            </a:r>
          </a:p>
          <a:p>
            <a:r>
              <a:rPr lang="en-US" dirty="0"/>
              <a:t>You can </a:t>
            </a:r>
            <a:r>
              <a:rPr lang="en-US" b="1" dirty="0"/>
              <a:t>protect your points </a:t>
            </a:r>
            <a:r>
              <a:rPr lang="en-US" dirty="0"/>
              <a:t>by fending off pirate raids. </a:t>
            </a:r>
          </a:p>
          <a:p>
            <a:r>
              <a:rPr lang="en-US" dirty="0"/>
              <a:t>There is no limit to the number of points your group can amass, but no group can go below 0 points. </a:t>
            </a:r>
          </a:p>
          <a:p>
            <a:r>
              <a:rPr lang="en-US" dirty="0"/>
              <a:t>We will </a:t>
            </a:r>
            <a:r>
              <a:rPr lang="en-US" b="1" dirty="0"/>
              <a:t>play up to 10 rounds</a:t>
            </a:r>
            <a:r>
              <a:rPr lang="en-US" dirty="0"/>
              <a:t>—                                           				           —I’ll tell you when it’s the last round!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more points? Trade!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412" y="1683391"/>
            <a:ext cx="5868588" cy="5069949"/>
          </a:xfrm>
        </p:spPr>
        <p:txBody>
          <a:bodyPr/>
          <a:lstStyle/>
          <a:p>
            <a:r>
              <a:rPr lang="en-US" sz="2200" b="1" dirty="0"/>
              <a:t>If a road network exists on the Isle, each group will gain points for trade each turn</a:t>
            </a:r>
            <a:r>
              <a:rPr lang="en-US" sz="2200" dirty="0"/>
              <a:t>. </a:t>
            </a:r>
          </a:p>
          <a:p>
            <a:r>
              <a:rPr lang="en-US" sz="2200" dirty="0"/>
              <a:t>Alpha and Eagle get </a:t>
            </a:r>
            <a:r>
              <a:rPr lang="en-US" sz="2200" b="1" dirty="0"/>
              <a:t>+2</a:t>
            </a:r>
            <a:r>
              <a:rPr lang="en-US" sz="2200" dirty="0"/>
              <a:t> resource points for trading; all other groups get </a:t>
            </a:r>
            <a:r>
              <a:rPr lang="en-US" sz="2200" b="1" dirty="0"/>
              <a:t>+1</a:t>
            </a:r>
            <a:r>
              <a:rPr lang="en-US" sz="2200" dirty="0"/>
              <a:t> resource points. Groups get points whether or not they helped build or maintain the road.</a:t>
            </a:r>
          </a:p>
          <a:p>
            <a:r>
              <a:rPr lang="en-US" sz="2200" b="1" dirty="0"/>
              <a:t>How do you build a road? </a:t>
            </a:r>
            <a:r>
              <a:rPr lang="en-US" sz="2200" dirty="0"/>
              <a:t>The road costs 8 points to build. The cost of building can be shared among groups. </a:t>
            </a:r>
          </a:p>
          <a:p>
            <a:r>
              <a:rPr lang="en-US" sz="2200" b="1" dirty="0"/>
              <a:t>Every turn, the road must be maintained </a:t>
            </a:r>
            <a:r>
              <a:rPr lang="en-US" sz="2200" dirty="0"/>
              <a:t>with 1 point. Without maintenance, the road collapses and 8 points are necessary to rebuild. </a:t>
            </a:r>
          </a:p>
          <a:p>
            <a:endParaRPr lang="en-US" sz="2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A908F-5AE0-B441-BAC9-4C9F737BA0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33211" y="1690688"/>
            <a:ext cx="3253023" cy="4351338"/>
          </a:xfrm>
        </p:spPr>
      </p:pic>
    </p:spTree>
    <p:extLst>
      <p:ext uri="{BB962C8B-B14F-4D97-AF65-F5344CB8AC3E}">
        <p14:creationId xmlns:p14="http://schemas.microsoft.com/office/powerpoint/2010/main" val="25321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you get more points? Fish!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3152" y="1683391"/>
            <a:ext cx="9044848" cy="5069949"/>
          </a:xfrm>
        </p:spPr>
        <p:txBody>
          <a:bodyPr/>
          <a:lstStyle/>
          <a:p>
            <a:r>
              <a:rPr lang="en-US" sz="2200" b="1" dirty="0"/>
              <a:t>Each turn, your group can send between 1–4 fishing boats out to sea</a:t>
            </a:r>
            <a:r>
              <a:rPr lang="en-US" sz="2200" dirty="0"/>
              <a:t>. </a:t>
            </a:r>
          </a:p>
          <a:p>
            <a:r>
              <a:rPr lang="en-US" sz="2200" dirty="0"/>
              <a:t>Each boat costs 1 point. The more fish you catch, the more points you get!</a:t>
            </a:r>
          </a:p>
          <a:p>
            <a:r>
              <a:rPr lang="en-US" sz="2200" dirty="0"/>
              <a:t>Points for fishing accrue </a:t>
            </a:r>
            <a:r>
              <a:rPr lang="en-US" sz="2200" b="1" dirty="0"/>
              <a:t>only</a:t>
            </a:r>
            <a:r>
              <a:rPr lang="en-US" sz="2200" dirty="0"/>
              <a:t> to the group(s) who sent the boats.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99066-7318-D04A-8E03-E9C0E35D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71" y="3144139"/>
            <a:ext cx="9106877" cy="30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you lose points?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0005" y="1485002"/>
            <a:ext cx="5184756" cy="4756356"/>
          </a:xfrm>
        </p:spPr>
        <p:txBody>
          <a:bodyPr/>
          <a:lstStyle/>
          <a:p>
            <a:r>
              <a:rPr lang="en-US" sz="2200" dirty="0"/>
              <a:t>Between </a:t>
            </a:r>
            <a:r>
              <a:rPr lang="en-US" sz="2200" b="1" dirty="0"/>
              <a:t>1 and 4 pirates attack </a:t>
            </a:r>
            <a:r>
              <a:rPr lang="en-US" sz="2200" dirty="0"/>
              <a:t>the Isle of Ted every turn!</a:t>
            </a:r>
          </a:p>
          <a:p>
            <a:r>
              <a:rPr lang="en-US" sz="2200" dirty="0"/>
              <a:t>The pirates only attack one of the coastal groups (Alpha, Beta, Eagle, or Frost)</a:t>
            </a:r>
          </a:p>
          <a:p>
            <a:r>
              <a:rPr lang="en-US" sz="2200" dirty="0"/>
              <a:t>To </a:t>
            </a:r>
            <a:r>
              <a:rPr lang="en-US" sz="2200" b="1" dirty="0"/>
              <a:t>defeat the pirates</a:t>
            </a:r>
            <a:r>
              <a:rPr lang="en-US" sz="2200" dirty="0"/>
              <a:t>, the Isle must have defense strength equal to or greater than the pirates. Each point spent on defense counts for the Isle as a whole.</a:t>
            </a:r>
          </a:p>
          <a:p>
            <a:r>
              <a:rPr lang="en-US" sz="2200" b="1" dirty="0"/>
              <a:t>If the pirates are stronger</a:t>
            </a:r>
            <a:r>
              <a:rPr lang="en-US" sz="2200" dirty="0"/>
              <a:t>, they will take 1–4 points from the attacked group</a:t>
            </a:r>
          </a:p>
          <a:p>
            <a:r>
              <a:rPr lang="en-US" sz="2200" dirty="0"/>
              <a:t>Cain and Delta can only be attacked if the pirates attack a coastal group that is out of points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2EFAD9-41C1-5441-A775-C1EB03672A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9102" y="1553063"/>
            <a:ext cx="4420903" cy="4351338"/>
          </a:xfrm>
        </p:spPr>
      </p:pic>
    </p:spTree>
    <p:extLst>
      <p:ext uri="{BB962C8B-B14F-4D97-AF65-F5344CB8AC3E}">
        <p14:creationId xmlns:p14="http://schemas.microsoft.com/office/powerpoint/2010/main" val="5652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Game play: (up to) 10 rounds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336" y="1584082"/>
            <a:ext cx="5420665" cy="4962832"/>
          </a:xfrm>
        </p:spPr>
        <p:txBody>
          <a:bodyPr/>
          <a:lstStyle/>
          <a:p>
            <a:r>
              <a:rPr lang="en-US" sz="2200" b="1" dirty="0"/>
              <a:t>First round: </a:t>
            </a:r>
            <a:r>
              <a:rPr lang="en-US" sz="2200" dirty="0"/>
              <a:t>3 minutes of discussion within your group (no outside negotiation!)</a:t>
            </a:r>
          </a:p>
          <a:p>
            <a:r>
              <a:rPr lang="en-US" sz="2200" dirty="0"/>
              <a:t>At the </a:t>
            </a:r>
            <a:r>
              <a:rPr lang="en-US" sz="2200" b="1" dirty="0"/>
              <a:t>end of each turn</a:t>
            </a:r>
            <a:r>
              <a:rPr lang="en-US" sz="2200" dirty="0"/>
              <a:t>, each group hands in their action sheet</a:t>
            </a:r>
          </a:p>
          <a:p>
            <a:r>
              <a:rPr lang="en-US" sz="2200" dirty="0"/>
              <a:t>The professor adds up the points, announce the Isle results (road, fish, defense), roll the pirate attack, and return the sheets to the groups with total points</a:t>
            </a:r>
          </a:p>
          <a:p>
            <a:r>
              <a:rPr lang="en-US" sz="2200" dirty="0"/>
              <a:t>Beginning the second turn, </a:t>
            </a:r>
            <a:r>
              <a:rPr lang="en-US" sz="2200" b="1" dirty="0"/>
              <a:t>3 minutes of negotiation</a:t>
            </a:r>
            <a:r>
              <a:rPr lang="en-US" sz="2200" dirty="0"/>
              <a:t> are allowed between groups</a:t>
            </a:r>
          </a:p>
          <a:p>
            <a:r>
              <a:rPr lang="en-US" sz="2200" dirty="0"/>
              <a:t>I’ll tell you when it’s the last round</a:t>
            </a:r>
          </a:p>
          <a:p>
            <a:r>
              <a:rPr lang="en-US" sz="2200" dirty="0"/>
              <a:t>All actions are kept secret from the others. </a:t>
            </a:r>
            <a:r>
              <a:rPr lang="en-US" sz="2200" b="1" dirty="0"/>
              <a:t>Deception</a:t>
            </a:r>
            <a:r>
              <a:rPr lang="en-US" sz="2200" dirty="0"/>
              <a:t> may be a useful technique!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9" y="1690688"/>
            <a:ext cx="3450336" cy="4474464"/>
          </a:xfrm>
        </p:spPr>
      </p:pic>
    </p:spTree>
    <p:extLst>
      <p:ext uri="{BB962C8B-B14F-4D97-AF65-F5344CB8AC3E}">
        <p14:creationId xmlns:p14="http://schemas.microsoft.com/office/powerpoint/2010/main" val="192928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570</Words>
  <Application>Microsoft Macintosh PowerPoint</Application>
  <PresentationFormat>Widescreen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Isle of Ted: Climate Change</vt:lpstr>
      <vt:lpstr>Welcome to the Isle of Ted</vt:lpstr>
      <vt:lpstr>How do we play the game?</vt:lpstr>
      <vt:lpstr>How do you get more points? Trade!</vt:lpstr>
      <vt:lpstr>How do you get more points? Fish!</vt:lpstr>
      <vt:lpstr>How do you lose points?</vt:lpstr>
      <vt:lpstr>Game play: (up to) 10 rounds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Isle of Ted: Climate Change</dc:title>
  <dc:creator>Jocelyn S Mitchell</dc:creator>
  <cp:lastModifiedBy>Jocelyn S Mitchell</cp:lastModifiedBy>
  <cp:revision>3</cp:revision>
  <dcterms:created xsi:type="dcterms:W3CDTF">2019-12-10T07:01:24Z</dcterms:created>
  <dcterms:modified xsi:type="dcterms:W3CDTF">2019-12-10T07:27:07Z</dcterms:modified>
</cp:coreProperties>
</file>