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5" r:id="rId3"/>
    <p:sldId id="257" r:id="rId4"/>
    <p:sldId id="263" r:id="rId5"/>
    <p:sldId id="268" r:id="rId6"/>
    <p:sldId id="269" r:id="rId7"/>
    <p:sldId id="273" r:id="rId8"/>
    <p:sldId id="270" r:id="rId9"/>
    <p:sldId id="272" r:id="rId10"/>
    <p:sldId id="271" r:id="rId11"/>
    <p:sldId id="274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14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74C42-3117-4C24-A777-57E3327C4623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5F435-3486-45F7-9627-78F218ACC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3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BB88-A826-4116-9B1F-FDE262230857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©Amy L. Atchison,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1D51-72B5-499A-8BB9-98E498DA4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AC25-096C-4BC9-A059-A0DF4B8617BC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©Amy L. Atchison,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1D51-72B5-499A-8BB9-98E498DA4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CAB5-EFB5-47DF-95FE-72430D3A5A1E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©Amy L. Atchison,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1D51-72B5-499A-8BB9-98E498DA4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BC02-1A1C-4854-9264-8814DE6B97D4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©Amy L. Atchison,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1D51-72B5-499A-8BB9-98E498DA4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54E5-30E0-4AE0-A609-F2F2D07BD4C0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©Amy L. Atchison,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1D51-72B5-499A-8BB9-98E498DA4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96BD-0842-4FCB-88B2-14E940C0275E}" type="datetime1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©Amy L. Atchison,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1D51-72B5-499A-8BB9-98E498DA4B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FC14-8611-424F-8B90-556CD20EFEE1}" type="datetime1">
              <a:rPr lang="en-US" smtClean="0"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©Amy L. Atchison,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1D51-72B5-499A-8BB9-98E498DA4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00A3-386A-4144-A3FD-324391E7A2C5}" type="datetime1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©Amy L. Atchison,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1D51-72B5-499A-8BB9-98E498DA4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F844F-0CB5-4F7F-A6EC-E316139FEDEC}" type="datetime1">
              <a:rPr lang="en-US" smtClean="0"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©Amy L. Atchison,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1D51-72B5-499A-8BB9-98E498DA4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D62C-CE12-472C-A0BD-CEE23B827F88}" type="datetime1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©Amy L. Atchison,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731D51-72B5-499A-8BB9-98E498DA4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5C2B-6D8F-43B8-85D9-DDAAFD448382}" type="datetime1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©Amy L. Atchison,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1D51-72B5-499A-8BB9-98E498DA4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B9DF133-A428-47AB-ADA7-268E934467B9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©Amy L. Atchison,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2731D51-72B5-499A-8BB9-98E498DA4B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my.Atchison@Valpo.edu" TargetMode="External"/><Relationship Id="rId2" Type="http://schemas.openxmlformats.org/officeDocument/2006/relationships/hyperlink" Target="http://creativecommons.org/licenses/by-nc/4.0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5924" y="152400"/>
            <a:ext cx="7772400" cy="1470025"/>
          </a:xfrm>
        </p:spPr>
        <p:txBody>
          <a:bodyPr/>
          <a:lstStyle/>
          <a:p>
            <a:r>
              <a:rPr lang="en-US" sz="5400" dirty="0" smtClean="0"/>
              <a:t>Welcome</a:t>
            </a:r>
            <a:endParaRPr lang="en-US" sz="5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676400" y="1635041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 </a:t>
            </a:r>
            <a:r>
              <a:rPr lang="en-US" sz="3600" dirty="0" err="1" smtClean="0"/>
              <a:t>Myappia</a:t>
            </a:r>
            <a:endParaRPr lang="en-US" sz="3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014662"/>
            <a:ext cx="4886325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©Amy L. Atchison,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5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your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309572"/>
          </a:xfrm>
        </p:spPr>
        <p:txBody>
          <a:bodyPr>
            <a:normAutofit/>
          </a:bodyPr>
          <a:lstStyle/>
          <a:p>
            <a:pPr marL="0" indent="0"/>
            <a:r>
              <a:rPr lang="en-US" sz="1800" dirty="0" smtClean="0"/>
              <a:t>Step 4: Presidential or parliamentary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Presidential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In a presidential system, the president is elected separately from the legislature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S/he has an independent base of supporters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S/he is beholden to the voters, not to the legislature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There is strong separation of powers (Executive | Legislative)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spcBef>
                <a:spcPts val="800"/>
              </a:spcBef>
              <a:buFont typeface="Arial" pitchFamily="34" charset="0"/>
              <a:buChar char="•"/>
            </a:pPr>
            <a:r>
              <a:rPr lang="en-US" sz="1800" b="1" dirty="0"/>
              <a:t>Parliamentary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 a parliamentary system, the prime minister is chosen from the members of parliament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S/he is typically the head of the largest party in parliament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S/he is beholden to the legislature, the party, and the voters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There is, to some extent, executive-legislative fusion (Executive/Legislature)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©Amy L. Atchison,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0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191000" cy="4236720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First-Past-the-Post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900" dirty="0" smtClean="0"/>
              <a:t>This is a winner-take all system; the candidate with the </a:t>
            </a:r>
            <a:r>
              <a:rPr lang="en-US" sz="1900" i="1" dirty="0" smtClean="0"/>
              <a:t>plurality</a:t>
            </a:r>
            <a:r>
              <a:rPr lang="en-US" sz="1900" dirty="0" smtClean="0"/>
              <a:t> wins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900" dirty="0" smtClean="0"/>
              <a:t>This may result in “wasted” votes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900" dirty="0" smtClean="0"/>
              <a:t>One person from each district is elected to the legislature (single member districts)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900" dirty="0" smtClean="0"/>
              <a:t>It is simple &amp; easy to understand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900" dirty="0" smtClean="0"/>
              <a:t>It is vulnerable to gerrymandering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900" dirty="0" smtClean="0"/>
              <a:t>Tends to result in a two-party system</a:t>
            </a:r>
            <a:endParaRPr lang="en-US" sz="1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43000"/>
            <a:ext cx="4114800" cy="4008120"/>
          </a:xfrm>
        </p:spPr>
        <p:txBody>
          <a:bodyPr>
            <a:normAutofit fontScale="92500" lnSpcReduction="20000"/>
          </a:bodyPr>
          <a:lstStyle/>
          <a:p>
            <a:pPr lvl="1">
              <a:spcBef>
                <a:spcPts val="800"/>
              </a:spcBef>
              <a:buFont typeface="Arial" pitchFamily="34" charset="0"/>
              <a:buChar char="•"/>
            </a:pPr>
            <a:r>
              <a:rPr lang="en-US" sz="2200" b="1" dirty="0"/>
              <a:t>Proportional Representation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900" dirty="0"/>
              <a:t>There are several forms (Closed or Open list, Mixed Member, STV)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900" dirty="0"/>
              <a:t>In general, people vote for a party, not a person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900" dirty="0"/>
              <a:t>Parties receive seats in parliament based on the % of the votes they receive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900" dirty="0"/>
              <a:t>10% of the votes = 10% of the seats in parliament (</a:t>
            </a:r>
            <a:r>
              <a:rPr lang="en-US" sz="1900" dirty="0" err="1"/>
              <a:t>ish</a:t>
            </a:r>
            <a:r>
              <a:rPr lang="en-US" sz="1900" dirty="0"/>
              <a:t>); few “wasted” votes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900" dirty="0"/>
              <a:t>There are multi-member districts rather than single-member districts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900" dirty="0"/>
              <a:t>Tends to result in a multi-party system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520940" cy="548640"/>
          </a:xfrm>
        </p:spPr>
        <p:txBody>
          <a:bodyPr/>
          <a:lstStyle/>
          <a:p>
            <a:r>
              <a:rPr lang="en-US" dirty="0" smtClean="0"/>
              <a:t>Defining your institutions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30991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r>
              <a:rPr lang="en-US" b="1" dirty="0" smtClean="0"/>
              <a:t>Step </a:t>
            </a:r>
            <a:r>
              <a:rPr lang="en-US" b="1" dirty="0"/>
              <a:t>5: Electoral </a:t>
            </a:r>
            <a:r>
              <a:rPr lang="en-US" b="1" dirty="0" smtClean="0"/>
              <a:t>System</a:t>
            </a:r>
            <a:endParaRPr lang="en-US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©Amy L. Atchison,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1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0" i="1" dirty="0"/>
              <a:t>Myappia</a:t>
            </a:r>
            <a:r>
              <a:rPr lang="en-US" b="0" dirty="0"/>
              <a:t> by Dr. Amy L. Atchison is licensed under </a:t>
            </a:r>
            <a:r>
              <a:rPr lang="en-US" b="0" dirty="0" smtClean="0"/>
              <a:t>a </a:t>
            </a:r>
            <a:r>
              <a:rPr lang="en-US" b="0" dirty="0" smtClean="0">
                <a:hlinkClick r:id="rId2"/>
              </a:rPr>
              <a:t>Creative </a:t>
            </a:r>
            <a:r>
              <a:rPr lang="en-US" b="0" dirty="0">
                <a:hlinkClick r:id="rId2"/>
              </a:rPr>
              <a:t>Commons Attribution-</a:t>
            </a:r>
            <a:r>
              <a:rPr lang="en-US" b="0" dirty="0" err="1">
                <a:hlinkClick r:id="rId2"/>
              </a:rPr>
              <a:t>NonCommercial</a:t>
            </a:r>
            <a:r>
              <a:rPr lang="en-US" b="0" dirty="0">
                <a:hlinkClick r:id="rId2"/>
              </a:rPr>
              <a:t> 4.0 International License</a:t>
            </a:r>
            <a:r>
              <a:rPr lang="en-US" b="0" dirty="0" smtClean="0"/>
              <a:t>.</a:t>
            </a:r>
          </a:p>
          <a:p>
            <a:endParaRPr lang="en-US" b="0" dirty="0"/>
          </a:p>
          <a:p>
            <a:pPr indent="1588"/>
            <a:r>
              <a:rPr lang="en-US" dirty="0"/>
              <a:t>​Amy L. Atchison, PhD</a:t>
            </a:r>
          </a:p>
          <a:p>
            <a:pPr indent="1588"/>
            <a:r>
              <a:rPr lang="en-US" dirty="0" smtClean="0"/>
              <a:t>Department </a:t>
            </a:r>
            <a:r>
              <a:rPr lang="en-US" dirty="0"/>
              <a:t>of Political Science and International Relations</a:t>
            </a:r>
          </a:p>
          <a:p>
            <a:pPr indent="1588"/>
            <a:r>
              <a:rPr lang="en-US" dirty="0"/>
              <a:t>Valparaiso University</a:t>
            </a:r>
          </a:p>
          <a:p>
            <a:pPr indent="1588"/>
            <a:r>
              <a:rPr lang="en-US" dirty="0"/>
              <a:t>1400 Chapel Dr</a:t>
            </a:r>
            <a:r>
              <a:rPr lang="en-US" dirty="0" smtClean="0"/>
              <a:t>., Arts </a:t>
            </a:r>
            <a:r>
              <a:rPr lang="en-US" dirty="0"/>
              <a:t>&amp; Sciences Building, Office 323</a:t>
            </a:r>
          </a:p>
          <a:p>
            <a:pPr indent="1588"/>
            <a:r>
              <a:rPr lang="en-US" dirty="0"/>
              <a:t>Valparaiso, IN 46383</a:t>
            </a:r>
          </a:p>
          <a:p>
            <a:pPr indent="1588"/>
            <a:r>
              <a:rPr lang="en-US" dirty="0" smtClean="0"/>
              <a:t>219-464-5348</a:t>
            </a:r>
          </a:p>
          <a:p>
            <a:pPr indent="1588"/>
            <a:r>
              <a:rPr lang="en-US" dirty="0" smtClean="0">
                <a:hlinkClick r:id="rId3"/>
              </a:rPr>
              <a:t>Amy.Atchison@Valpo.edu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3340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©Amy L. Atchison,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8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err="1" smtClean="0"/>
              <a:t>Myappia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Location: </a:t>
            </a:r>
            <a:r>
              <a:rPr lang="en-US" b="0" dirty="0" smtClean="0"/>
              <a:t>On a continent far, far away</a:t>
            </a:r>
          </a:p>
          <a:p>
            <a:r>
              <a:rPr lang="en-US" dirty="0" smtClean="0"/>
              <a:t>Population: </a:t>
            </a:r>
            <a:r>
              <a:rPr lang="en-US" b="0" dirty="0" smtClean="0"/>
              <a:t>62 million</a:t>
            </a:r>
          </a:p>
          <a:p>
            <a:r>
              <a:rPr lang="en-US" dirty="0"/>
              <a:t>Territory:  </a:t>
            </a:r>
            <a:r>
              <a:rPr lang="en-US" b="0" dirty="0"/>
              <a:t>211,209 sq. miles</a:t>
            </a:r>
            <a:endParaRPr lang="en-US" b="0" dirty="0" smtClean="0"/>
          </a:p>
          <a:p>
            <a:r>
              <a:rPr lang="en-US" dirty="0" smtClean="0"/>
              <a:t>Capital:  </a:t>
            </a:r>
            <a:r>
              <a:rPr lang="en-US" b="0" dirty="0" err="1" smtClean="0"/>
              <a:t>Gustopia</a:t>
            </a:r>
            <a:r>
              <a:rPr lang="en-US" b="0" dirty="0" smtClean="0"/>
              <a:t> </a:t>
            </a:r>
          </a:p>
          <a:p>
            <a:r>
              <a:rPr lang="en-US" dirty="0" smtClean="0"/>
              <a:t>Major cities:</a:t>
            </a:r>
            <a:r>
              <a:rPr lang="en-US" b="0" dirty="0" smtClean="0"/>
              <a:t> </a:t>
            </a:r>
            <a:r>
              <a:rPr lang="en-US" b="0" dirty="0" err="1" smtClean="0"/>
              <a:t>Voluntopolis</a:t>
            </a:r>
            <a:r>
              <a:rPr lang="en-US" b="0" dirty="0" smtClean="0"/>
              <a:t>, Merryville </a:t>
            </a:r>
            <a:endParaRPr lang="en-US" dirty="0" smtClean="0"/>
          </a:p>
          <a:p>
            <a:r>
              <a:rPr lang="en-US" dirty="0" smtClean="0"/>
              <a:t>Language: </a:t>
            </a:r>
            <a:r>
              <a:rPr lang="en-US" b="0" dirty="0" err="1" smtClean="0"/>
              <a:t>Myappian</a:t>
            </a:r>
            <a:endParaRPr lang="en-US" dirty="0" smtClean="0"/>
          </a:p>
          <a:p>
            <a:r>
              <a:rPr lang="en-US" dirty="0" smtClean="0"/>
              <a:t>Currency: </a:t>
            </a:r>
            <a:r>
              <a:rPr lang="en-US" b="0" dirty="0" err="1" smtClean="0"/>
              <a:t>Manat</a:t>
            </a:r>
            <a:endParaRPr lang="en-US" b="0" dirty="0" smtClean="0"/>
          </a:p>
          <a:p>
            <a:r>
              <a:rPr lang="en-US" dirty="0" smtClean="0"/>
              <a:t>Religion: </a:t>
            </a:r>
            <a:r>
              <a:rPr lang="en-US" b="0" dirty="0" smtClean="0"/>
              <a:t>No official religion, however 66% of the population practice the Tiamat religion, 20% practice </a:t>
            </a:r>
            <a:r>
              <a:rPr lang="en-US" b="0" dirty="0" err="1" smtClean="0"/>
              <a:t>Abzuism</a:t>
            </a:r>
            <a:r>
              <a:rPr lang="en-US" b="0" dirty="0" smtClean="0"/>
              <a:t>, and 14% are Temporal.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©Amy L. Atchison,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5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88" y="214444"/>
            <a:ext cx="7824878" cy="592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63288" y="242583"/>
            <a:ext cx="2662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Myappia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4702727" y="4343400"/>
            <a:ext cx="362559" cy="3810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85579" y="2398361"/>
            <a:ext cx="18392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Voluntopolis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7571639" y="2133600"/>
            <a:ext cx="162739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334257" y="1484870"/>
            <a:ext cx="162739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00200" y="1521767"/>
            <a:ext cx="150990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Merryville</a:t>
            </a:r>
          </a:p>
        </p:txBody>
      </p:sp>
      <p:sp>
        <p:nvSpPr>
          <p:cNvPr id="2" name="Rectangle 1"/>
          <p:cNvSpPr/>
          <p:nvPr/>
        </p:nvSpPr>
        <p:spPr>
          <a:xfrm>
            <a:off x="3408246" y="3888152"/>
            <a:ext cx="13934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Gustopia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 rot="2330850">
            <a:off x="592555" y="1823640"/>
            <a:ext cx="3229974" cy="1694113"/>
            <a:chOff x="866005" y="1165913"/>
            <a:chExt cx="2791595" cy="1694113"/>
          </a:xfrm>
        </p:grpSpPr>
        <p:sp>
          <p:nvSpPr>
            <p:cNvPr id="3" name="Oval 2"/>
            <p:cNvSpPr/>
            <p:nvPr/>
          </p:nvSpPr>
          <p:spPr>
            <a:xfrm>
              <a:off x="866005" y="1165913"/>
              <a:ext cx="2791595" cy="1694113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00200" y="2398361"/>
              <a:ext cx="15099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Abzu Area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667000" y="2978831"/>
            <a:ext cx="4648200" cy="2431369"/>
            <a:chOff x="866005" y="1165913"/>
            <a:chExt cx="2791595" cy="1694113"/>
          </a:xfrm>
        </p:grpSpPr>
        <p:sp>
          <p:nvSpPr>
            <p:cNvPr id="17" name="Oval 16"/>
            <p:cNvSpPr/>
            <p:nvPr/>
          </p:nvSpPr>
          <p:spPr>
            <a:xfrm>
              <a:off x="866005" y="1165913"/>
              <a:ext cx="2791595" cy="1694113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00200" y="2398361"/>
              <a:ext cx="1509901" cy="315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Tiamat Area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 rot="2182579">
            <a:off x="5917951" y="1988231"/>
            <a:ext cx="2794497" cy="1981200"/>
            <a:chOff x="866005" y="1165913"/>
            <a:chExt cx="2791595" cy="1694113"/>
          </a:xfrm>
        </p:grpSpPr>
        <p:sp>
          <p:nvSpPr>
            <p:cNvPr id="20" name="Oval 19"/>
            <p:cNvSpPr/>
            <p:nvPr/>
          </p:nvSpPr>
          <p:spPr>
            <a:xfrm>
              <a:off x="866005" y="1165913"/>
              <a:ext cx="2791595" cy="1694113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90870" y="2181518"/>
              <a:ext cx="1903732" cy="315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Temporalist</a:t>
              </a:r>
              <a:r>
                <a:rPr lang="en-US" dirty="0" smtClean="0"/>
                <a:t> Area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 rot="20729507">
            <a:off x="3041699" y="898531"/>
            <a:ext cx="3775523" cy="1981200"/>
            <a:chOff x="866005" y="1165913"/>
            <a:chExt cx="2791595" cy="1694113"/>
          </a:xfrm>
        </p:grpSpPr>
        <p:sp>
          <p:nvSpPr>
            <p:cNvPr id="23" name="Oval 22"/>
            <p:cNvSpPr/>
            <p:nvPr/>
          </p:nvSpPr>
          <p:spPr>
            <a:xfrm>
              <a:off x="866005" y="1165913"/>
              <a:ext cx="2791595" cy="1694113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00200" y="2398361"/>
              <a:ext cx="1509901" cy="315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Mix: All Three</a:t>
              </a:r>
              <a:endParaRPr lang="en-US" dirty="0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©Amy L. Atchison,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88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-Three factions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Tiamat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Abzu</a:t>
            </a:r>
          </a:p>
          <a:p>
            <a:r>
              <a:rPr lang="en-US" sz="2000" dirty="0"/>
              <a:t>	</a:t>
            </a:r>
            <a:r>
              <a:rPr lang="en-US" sz="2000" dirty="0" err="1" smtClean="0"/>
              <a:t>Temporalist</a:t>
            </a:r>
            <a:endParaRPr lang="en-US" sz="2000" dirty="0" smtClean="0"/>
          </a:p>
          <a:p>
            <a:r>
              <a:rPr lang="en-US" sz="2000" dirty="0" smtClean="0"/>
              <a:t>-Genocidal war</a:t>
            </a:r>
          </a:p>
          <a:p>
            <a:r>
              <a:rPr lang="en-US" sz="2000" dirty="0" smtClean="0"/>
              <a:t>-International community is stepping in</a:t>
            </a:r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©Amy L. Atchison,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41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democracy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©Amy L. Atchison,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9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-</a:t>
            </a:r>
            <a:r>
              <a:rPr lang="en-US" sz="2000" dirty="0"/>
              <a:t>Myappian Reconciliation </a:t>
            </a:r>
            <a:r>
              <a:rPr lang="en-US" sz="2000" dirty="0" smtClean="0"/>
              <a:t>Commission</a:t>
            </a:r>
          </a:p>
          <a:p>
            <a:r>
              <a:rPr lang="en-US" sz="2000" dirty="0"/>
              <a:t>	</a:t>
            </a:r>
            <a:r>
              <a:rPr lang="en-US" sz="2000" b="0" dirty="0" smtClean="0"/>
              <a:t>Members come from the 3 factions &amp; the international community</a:t>
            </a:r>
          </a:p>
          <a:p>
            <a:r>
              <a:rPr lang="en-US" sz="2000" b="0" dirty="0"/>
              <a:t>	 Over the next few weeks, you’ll be </a:t>
            </a:r>
            <a:r>
              <a:rPr lang="en-US" sz="2000" b="0" dirty="0" smtClean="0"/>
              <a:t>responsible for determining which institutions will have the best shot at helping Myappia rebuild &amp; become a stable </a:t>
            </a:r>
            <a:r>
              <a:rPr lang="en-US" sz="2000" b="0" dirty="0"/>
              <a:t>democratic state that protects the rights of all </a:t>
            </a:r>
            <a:r>
              <a:rPr lang="en-US" sz="2000" b="0" dirty="0" smtClean="0"/>
              <a:t>citizens</a:t>
            </a: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©Amy L. Atchison,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1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Rebuilding Myappia: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2000" dirty="0" smtClean="0"/>
              <a:t>Step 1:Federal </a:t>
            </a:r>
            <a:r>
              <a:rPr lang="en-US" sz="2000" dirty="0"/>
              <a:t>or Unitary</a:t>
            </a:r>
            <a:r>
              <a:rPr lang="en-US" sz="2000" dirty="0" smtClean="0"/>
              <a:t>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Federal States: US, Germany, India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Unitary States: UK, France, Norway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Using the </a:t>
            </a:r>
            <a:r>
              <a:rPr lang="en-US" sz="2000" dirty="0" smtClean="0"/>
              <a:t>Federal vs Unitary handout</a:t>
            </a:r>
            <a:r>
              <a:rPr lang="en-US" sz="2000" b="0" dirty="0" smtClean="0"/>
              <a:t> &amp; what you’ve learned in class, decide whether or not you think a federal or unitary system would work best for Myappia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Remember to consider </a:t>
            </a:r>
            <a:r>
              <a:rPr lang="en-US" sz="2000" dirty="0" smtClean="0"/>
              <a:t>minority and women’s rights </a:t>
            </a:r>
            <a:r>
              <a:rPr lang="en-US" sz="2000" b="0" dirty="0" smtClean="0"/>
              <a:t>as you make your decisions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©Amy L. Atchison,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7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Rebuilding Myappia: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Our continuing quest is to determine which institutions will help Myappia develop into a strong democratic state that protects the rights of all citizens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3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 smtClean="0"/>
              <a:t>Today, steps 2 &amp; 3: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700" dirty="0" smtClean="0"/>
              <a:t>You must </a:t>
            </a:r>
            <a:r>
              <a:rPr lang="en-US" sz="1700" dirty="0"/>
              <a:t>decide the underlying ideology you think will work best for </a:t>
            </a:r>
            <a:r>
              <a:rPr lang="en-US" sz="1700" dirty="0" smtClean="0"/>
              <a:t>Myappia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 smtClean="0"/>
              <a:t>Which ideologies are appropriate for democratic states?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700" dirty="0" smtClean="0"/>
              <a:t>You must also decide </a:t>
            </a:r>
            <a:r>
              <a:rPr lang="en-US" sz="1700" dirty="0"/>
              <a:t>the balance between socialism and capitalism in Myappian society</a:t>
            </a:r>
            <a:r>
              <a:rPr lang="en-US" sz="1700" dirty="0" smtClean="0"/>
              <a:t>.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 smtClean="0"/>
              <a:t>Think about the implications your ideology might have on the approach you take towards the welfare state.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 smtClean="0"/>
              <a:t>Does your socialism/capitalism balance work with your choice of underlying ideology?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700" dirty="0" smtClean="0"/>
              <a:t>Use the readings from the book &amp; our class discussions to justify your choices</a:t>
            </a:r>
            <a:endParaRPr lang="en-US" sz="17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©Amy L. Atchison,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31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2978</TotalTime>
  <Words>599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Welcome</vt:lpstr>
      <vt:lpstr>Copyright Information </vt:lpstr>
      <vt:lpstr>About Myappia</vt:lpstr>
      <vt:lpstr>PowerPoint Presentation</vt:lpstr>
      <vt:lpstr>The War</vt:lpstr>
      <vt:lpstr>transition</vt:lpstr>
      <vt:lpstr>Your Role</vt:lpstr>
      <vt:lpstr>Rebuilding Myappia:</vt:lpstr>
      <vt:lpstr>Rebuilding Myappia:</vt:lpstr>
      <vt:lpstr>Defining your institutions</vt:lpstr>
      <vt:lpstr>Defining your institutions</vt:lpstr>
    </vt:vector>
  </TitlesOfParts>
  <Company>Valparaiso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Atchison</dc:creator>
  <cp:lastModifiedBy>Amy Atchison</cp:lastModifiedBy>
  <cp:revision>34</cp:revision>
  <dcterms:created xsi:type="dcterms:W3CDTF">2013-10-23T16:03:29Z</dcterms:created>
  <dcterms:modified xsi:type="dcterms:W3CDTF">2016-03-07T20:04:37Z</dcterms:modified>
</cp:coreProperties>
</file>