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sldIdLst>
    <p:sldId id="256" r:id="rId2"/>
    <p:sldId id="311" r:id="rId3"/>
    <p:sldId id="273" r:id="rId4"/>
    <p:sldId id="257" r:id="rId5"/>
    <p:sldId id="258" r:id="rId6"/>
    <p:sldId id="263" r:id="rId7"/>
    <p:sldId id="274" r:id="rId8"/>
    <p:sldId id="275" r:id="rId9"/>
    <p:sldId id="294" r:id="rId10"/>
    <p:sldId id="277" r:id="rId11"/>
    <p:sldId id="259" r:id="rId12"/>
    <p:sldId id="276" r:id="rId13"/>
    <p:sldId id="295" r:id="rId14"/>
    <p:sldId id="270" r:id="rId15"/>
    <p:sldId id="296" r:id="rId16"/>
    <p:sldId id="297" r:id="rId17"/>
    <p:sldId id="298" r:id="rId18"/>
    <p:sldId id="260" r:id="rId19"/>
    <p:sldId id="299" r:id="rId20"/>
    <p:sldId id="300" r:id="rId21"/>
    <p:sldId id="301" r:id="rId22"/>
    <p:sldId id="279" r:id="rId23"/>
    <p:sldId id="264" r:id="rId24"/>
    <p:sldId id="278" r:id="rId25"/>
    <p:sldId id="302" r:id="rId26"/>
    <p:sldId id="269" r:id="rId27"/>
    <p:sldId id="280" r:id="rId28"/>
    <p:sldId id="281" r:id="rId29"/>
    <p:sldId id="303" r:id="rId30"/>
    <p:sldId id="261" r:id="rId31"/>
    <p:sldId id="282" r:id="rId32"/>
    <p:sldId id="283" r:id="rId33"/>
    <p:sldId id="304" r:id="rId34"/>
    <p:sldId id="267" r:id="rId35"/>
    <p:sldId id="284" r:id="rId36"/>
    <p:sldId id="285" r:id="rId37"/>
    <p:sldId id="305" r:id="rId38"/>
    <p:sldId id="265" r:id="rId39"/>
    <p:sldId id="286" r:id="rId40"/>
    <p:sldId id="287" r:id="rId41"/>
    <p:sldId id="306" r:id="rId42"/>
    <p:sldId id="271" r:id="rId43"/>
    <p:sldId id="288" r:id="rId44"/>
    <p:sldId id="289" r:id="rId45"/>
    <p:sldId id="307" r:id="rId46"/>
    <p:sldId id="268" r:id="rId47"/>
    <p:sldId id="290" r:id="rId48"/>
    <p:sldId id="291" r:id="rId49"/>
    <p:sldId id="308" r:id="rId50"/>
    <p:sldId id="272" r:id="rId51"/>
    <p:sldId id="292" r:id="rId52"/>
    <p:sldId id="293" r:id="rId53"/>
    <p:sldId id="309" r:id="rId54"/>
    <p:sldId id="310" r:id="rId55"/>
  </p:sldIdLst>
  <p:sldSz cx="9144000" cy="6858000" type="screen4x3"/>
  <p:notesSz cx="6858000" cy="9144000"/>
  <p:custDataLst>
    <p:tags r:id="rId5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9" autoAdjust="0"/>
    <p:restoredTop sz="94660"/>
  </p:normalViewPr>
  <p:slideViewPr>
    <p:cSldViewPr>
      <p:cViewPr varScale="1">
        <p:scale>
          <a:sx n="99" d="100"/>
          <a:sy n="99" d="100"/>
        </p:scale>
        <p:origin x="-2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620B1-258D-4A4E-B3F4-8280107A4DDD}" type="datetimeFigureOut">
              <a:rPr lang="en-US" smtClean="0"/>
              <a:t>3/7/2016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B2929-7769-4EE8-9ACE-803C6EC1823E}" type="slidenum">
              <a:rPr lang="en-US" smtClean="0"/>
              <a:t>‹#›</a:t>
            </a:fld>
            <a:endParaRPr lang="en-US"/>
          </a:p>
        </p:txBody>
      </p:sp>
    </p:spTree>
    <p:extLst>
      <p:ext uri="{BB962C8B-B14F-4D97-AF65-F5344CB8AC3E}">
        <p14:creationId xmlns:p14="http://schemas.microsoft.com/office/powerpoint/2010/main" val="1814418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Many students reject party labels, so I chose</a:t>
            </a:r>
            <a:r>
              <a:rPr lang="en-US" baseline="0" dirty="0" smtClean="0"/>
              <a:t> to ask about where they fall on the spectrum rather than party ID.</a:t>
            </a:r>
            <a:endParaRPr lang="en-US" dirty="0"/>
          </a:p>
        </p:txBody>
      </p:sp>
      <p:sp>
        <p:nvSpPr>
          <p:cNvPr id="4" name="Slide Number Placeholder 3"/>
          <p:cNvSpPr>
            <a:spLocks noGrp="1"/>
          </p:cNvSpPr>
          <p:nvPr>
            <p:ph type="sldNum" sz="quarter" idx="10"/>
          </p:nvPr>
        </p:nvSpPr>
        <p:spPr/>
        <p:txBody>
          <a:bodyPr/>
          <a:lstStyle/>
          <a:p>
            <a:fld id="{481B2929-7769-4EE8-9ACE-803C6EC1823E}" type="slidenum">
              <a:rPr lang="en-US" smtClean="0"/>
              <a:t>9</a:t>
            </a:fld>
            <a:endParaRPr lang="en-US"/>
          </a:p>
        </p:txBody>
      </p:sp>
    </p:spTree>
    <p:extLst>
      <p:ext uri="{BB962C8B-B14F-4D97-AF65-F5344CB8AC3E}">
        <p14:creationId xmlns:p14="http://schemas.microsoft.com/office/powerpoint/2010/main" val="2312194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74117D5-4E62-46FD-A339-AE3129F9D55D}" type="datetime1">
              <a:rPr lang="en-US" smtClean="0"/>
              <a:t>3/7/2016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en-US" dirty="0" smtClean="0"/>
              <a:t>© Amy L. Atchison, 2016</a:t>
            </a:r>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D9637F-0638-406F-85AA-C96E98B16A97}"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2CDC17-C9E9-4664-A14A-0C2EAACA558E}"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 Amy L. Atchison, 2016</a:t>
            </a:r>
            <a:endParaRPr lang="en-US"/>
          </a:p>
        </p:txBody>
      </p:sp>
      <p:sp>
        <p:nvSpPr>
          <p:cNvPr id="6" name="Slide Number Placeholder 5"/>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F8754-5799-4C58-BFDA-5963BF23FFFC}"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 Amy L. Atchison, 2016</a:t>
            </a:r>
            <a:endParaRPr lang="en-US"/>
          </a:p>
        </p:txBody>
      </p:sp>
      <p:sp>
        <p:nvSpPr>
          <p:cNvPr id="6" name="Slide Number Placeholder 5"/>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9EE2A-BCD0-407B-A986-A40234CD3D96}" type="datetime1">
              <a:rPr lang="en-US" smtClean="0"/>
              <a:t>3/7/2016</a:t>
            </a:fld>
            <a:endParaRPr lang="en-US"/>
          </a:p>
        </p:txBody>
      </p:sp>
      <p:sp>
        <p:nvSpPr>
          <p:cNvPr id="5" name="Footer Placeholder 4"/>
          <p:cNvSpPr>
            <a:spLocks noGrp="1"/>
          </p:cNvSpPr>
          <p:nvPr>
            <p:ph type="ftr" sz="quarter" idx="11"/>
          </p:nvPr>
        </p:nvSpPr>
        <p:spPr>
          <a:xfrm>
            <a:off x="5641848" y="6492875"/>
            <a:ext cx="3502152" cy="365125"/>
          </a:xfrm>
        </p:spPr>
        <p:txBody>
          <a:bodyPr/>
          <a:lstStyle>
            <a:lvl1pPr>
              <a:defRPr b="1">
                <a:solidFill>
                  <a:schemeClr val="bg1"/>
                </a:solidFill>
              </a:defRPr>
            </a:lvl1pPr>
          </a:lstStyle>
          <a:p>
            <a:pPr algn="l"/>
            <a:r>
              <a:rPr lang="en-US" smtClean="0"/>
              <a:t>© Amy L. Atchison, 2016</a:t>
            </a:r>
            <a:endParaRPr lang="en-US" dirty="0"/>
          </a:p>
        </p:txBody>
      </p:sp>
      <p:sp>
        <p:nvSpPr>
          <p:cNvPr id="6" name="Slide Number Placeholder 5"/>
          <p:cNvSpPr>
            <a:spLocks noGrp="1"/>
          </p:cNvSpPr>
          <p:nvPr>
            <p:ph type="sldNum" sz="quarter" idx="12"/>
          </p:nvPr>
        </p:nvSpPr>
        <p:spPr/>
        <p:txBody>
          <a:bodyPr/>
          <a:lstStyle/>
          <a:p>
            <a:fld id="{89D9637F-0638-406F-85AA-C96E98B16A97}" type="slidenum">
              <a:rPr lang="en-US" smtClean="0"/>
              <a:t>‹#›</a:t>
            </a:fld>
            <a:endParaRPr lang="en-US"/>
          </a:p>
        </p:txBody>
      </p:sp>
    </p:spTree>
    <p:extLst>
      <p:ext uri="{BB962C8B-B14F-4D97-AF65-F5344CB8AC3E}">
        <p14:creationId xmlns:p14="http://schemas.microsoft.com/office/powerpoint/2010/main" val="522544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18ADC3-96B8-4010-BEEB-47267A9CA641}"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 Amy L. Atchison, 2016</a:t>
            </a:r>
            <a:endParaRPr lang="en-US"/>
          </a:p>
        </p:txBody>
      </p:sp>
      <p:sp>
        <p:nvSpPr>
          <p:cNvPr id="6" name="Slide Number Placeholder 5"/>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9F9489-5B93-4817-99DC-FB3E522B3969}" type="datetime1">
              <a:rPr lang="en-US" smtClean="0"/>
              <a:t>3/7/2016</a:t>
            </a:fld>
            <a:endParaRPr lang="en-US"/>
          </a:p>
        </p:txBody>
      </p:sp>
      <p:sp>
        <p:nvSpPr>
          <p:cNvPr id="5" name="Footer Placeholder 4"/>
          <p:cNvSpPr>
            <a:spLocks noGrp="1"/>
          </p:cNvSpPr>
          <p:nvPr>
            <p:ph type="ftr" sz="quarter" idx="11"/>
          </p:nvPr>
        </p:nvSpPr>
        <p:spPr/>
        <p:txBody>
          <a:bodyPr/>
          <a:lstStyle/>
          <a:p>
            <a:r>
              <a:rPr lang="en-US" smtClean="0"/>
              <a:t>© Amy L. Atchison, 2016</a:t>
            </a:r>
            <a:endParaRPr lang="en-US"/>
          </a:p>
        </p:txBody>
      </p:sp>
      <p:sp>
        <p:nvSpPr>
          <p:cNvPr id="6" name="Slide Number Placeholder 5"/>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0F09937-70BD-4E9F-BE1F-048FB1E94AAC}" type="datetime1">
              <a:rPr lang="en-US" smtClean="0"/>
              <a:t>3/7/2016</a:t>
            </a:fld>
            <a:endParaRPr lang="en-US"/>
          </a:p>
        </p:txBody>
      </p:sp>
      <p:sp>
        <p:nvSpPr>
          <p:cNvPr id="6" name="Footer Placeholder 5"/>
          <p:cNvSpPr>
            <a:spLocks noGrp="1"/>
          </p:cNvSpPr>
          <p:nvPr>
            <p:ph type="ftr" sz="quarter" idx="11"/>
          </p:nvPr>
        </p:nvSpPr>
        <p:spPr/>
        <p:txBody>
          <a:bodyPr/>
          <a:lstStyle/>
          <a:p>
            <a:r>
              <a:rPr lang="en-US" smtClean="0"/>
              <a:t>© Amy L. Atchison, 2016</a:t>
            </a:r>
            <a:endParaRPr lang="en-US"/>
          </a:p>
        </p:txBody>
      </p:sp>
      <p:sp>
        <p:nvSpPr>
          <p:cNvPr id="7" name="Slide Number Placeholder 6"/>
          <p:cNvSpPr>
            <a:spLocks noGrp="1"/>
          </p:cNvSpPr>
          <p:nvPr>
            <p:ph type="sldNum" sz="quarter" idx="12"/>
          </p:nvPr>
        </p:nvSpPr>
        <p:spPr/>
        <p:txBody>
          <a:bodyPr/>
          <a:lstStyle/>
          <a:p>
            <a:fld id="{89D9637F-0638-406F-85AA-C96E98B16A97}"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723C17-0900-4B0C-9929-2A5A1C8CD6E8}" type="datetime1">
              <a:rPr lang="en-US" smtClean="0"/>
              <a:t>3/7/2016</a:t>
            </a:fld>
            <a:endParaRPr lang="en-US"/>
          </a:p>
        </p:txBody>
      </p:sp>
      <p:sp>
        <p:nvSpPr>
          <p:cNvPr id="8" name="Footer Placeholder 7"/>
          <p:cNvSpPr>
            <a:spLocks noGrp="1"/>
          </p:cNvSpPr>
          <p:nvPr>
            <p:ph type="ftr" sz="quarter" idx="11"/>
          </p:nvPr>
        </p:nvSpPr>
        <p:spPr/>
        <p:txBody>
          <a:bodyPr/>
          <a:lstStyle/>
          <a:p>
            <a:r>
              <a:rPr lang="en-US" smtClean="0"/>
              <a:t>© Amy L. Atchison, 2016</a:t>
            </a:r>
            <a:endParaRPr lang="en-US"/>
          </a:p>
        </p:txBody>
      </p:sp>
      <p:sp>
        <p:nvSpPr>
          <p:cNvPr id="9" name="Slide Number Placeholder 8"/>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9BC8C2-EB16-4EC5-BFA2-ABC0D7C1FFEB}" type="datetime1">
              <a:rPr lang="en-US" smtClean="0"/>
              <a:t>3/7/2016</a:t>
            </a:fld>
            <a:endParaRPr lang="en-US"/>
          </a:p>
        </p:txBody>
      </p:sp>
      <p:sp>
        <p:nvSpPr>
          <p:cNvPr id="4" name="Footer Placeholder 3"/>
          <p:cNvSpPr>
            <a:spLocks noGrp="1"/>
          </p:cNvSpPr>
          <p:nvPr>
            <p:ph type="ftr" sz="quarter" idx="11"/>
          </p:nvPr>
        </p:nvSpPr>
        <p:spPr/>
        <p:txBody>
          <a:bodyPr/>
          <a:lstStyle/>
          <a:p>
            <a:r>
              <a:rPr lang="en-US" smtClean="0"/>
              <a:t>© Amy L. Atchison, 2016</a:t>
            </a:r>
            <a:endParaRPr lang="en-US"/>
          </a:p>
        </p:txBody>
      </p:sp>
      <p:sp>
        <p:nvSpPr>
          <p:cNvPr id="5" name="Slide Number Placeholder 4"/>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672F2-F1BF-4425-8FB6-02020C9C914A}" type="datetime1">
              <a:rPr lang="en-US" smtClean="0"/>
              <a:t>3/7/2016</a:t>
            </a:fld>
            <a:endParaRPr lang="en-US"/>
          </a:p>
        </p:txBody>
      </p:sp>
      <p:sp>
        <p:nvSpPr>
          <p:cNvPr id="3" name="Footer Placeholder 2"/>
          <p:cNvSpPr>
            <a:spLocks noGrp="1"/>
          </p:cNvSpPr>
          <p:nvPr>
            <p:ph type="ftr" sz="quarter" idx="11"/>
          </p:nvPr>
        </p:nvSpPr>
        <p:spPr/>
        <p:txBody>
          <a:bodyPr/>
          <a:lstStyle/>
          <a:p>
            <a:r>
              <a:rPr lang="en-US" smtClean="0"/>
              <a:t>© Amy L. Atchison, 2016</a:t>
            </a:r>
            <a:endParaRPr lang="en-US"/>
          </a:p>
        </p:txBody>
      </p:sp>
      <p:sp>
        <p:nvSpPr>
          <p:cNvPr id="4" name="Slide Number Placeholder 3"/>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AD70A9-D667-4E5A-A28A-7065554A92F5}" type="datetime1">
              <a:rPr lang="en-US" smtClean="0"/>
              <a:t>3/7/2016</a:t>
            </a:fld>
            <a:endParaRPr lang="en-US"/>
          </a:p>
        </p:txBody>
      </p:sp>
      <p:sp>
        <p:nvSpPr>
          <p:cNvPr id="7" name="Slide Number Placeholder 6"/>
          <p:cNvSpPr>
            <a:spLocks noGrp="1"/>
          </p:cNvSpPr>
          <p:nvPr>
            <p:ph type="sldNum" sz="quarter" idx="12"/>
          </p:nvPr>
        </p:nvSpPr>
        <p:spPr/>
        <p:txBody>
          <a:bodyPr/>
          <a:lstStyle/>
          <a:p>
            <a:fld id="{89D9637F-0638-406F-85AA-C96E98B16A97}"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 Amy L. Atchison, 2016</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38AA9A-6BF1-46DA-8612-AA182814DC75}" type="datetime1">
              <a:rPr lang="en-US" smtClean="0"/>
              <a:t>3/7/2016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 Amy L. Atchison, 2016</a:t>
            </a:r>
            <a:endParaRPr lang="en-US"/>
          </a:p>
        </p:txBody>
      </p:sp>
      <p:sp>
        <p:nvSpPr>
          <p:cNvPr id="7" name="Slide Number Placeholder 6"/>
          <p:cNvSpPr>
            <a:spLocks noGrp="1"/>
          </p:cNvSpPr>
          <p:nvPr>
            <p:ph type="sldNum" sz="quarter" idx="12"/>
          </p:nvPr>
        </p:nvSpPr>
        <p:spPr/>
        <p:txBody>
          <a:bodyPr/>
          <a:lstStyle/>
          <a:p>
            <a:fld id="{89D9637F-0638-406F-85AA-C96E98B16A9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ED3891E-BB24-4DB7-9679-D84CF30D2FE4}" type="datetime1">
              <a:rPr lang="en-US" smtClean="0"/>
              <a:t>3/7/2016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 Amy L. Atchison, 2016</a:t>
            </a: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D9637F-0638-406F-85AA-C96E98B16A9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4.xml"/><Relationship Id="rId7" Type="http://schemas.openxmlformats.org/officeDocument/2006/relationships/image" Target="../media/image5.emf"/><Relationship Id="rId2" Type="http://schemas.openxmlformats.org/officeDocument/2006/relationships/tags" Target="../tags/tag13.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5.emf"/><Relationship Id="rId2" Type="http://schemas.openxmlformats.org/officeDocument/2006/relationships/tags" Target="../tags/tag16.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5.emf"/><Relationship Id="rId2" Type="http://schemas.openxmlformats.org/officeDocument/2006/relationships/tags" Target="../tags/tag19.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Layout" Target="../slideLayouts/slideLayout12.xml"/><Relationship Id="rId4"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7.emf"/><Relationship Id="rId2" Type="http://schemas.openxmlformats.org/officeDocument/2006/relationships/tags" Target="../tags/tag23.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slideLayout" Target="../slideLayouts/slideLayout12.xml"/><Relationship Id="rId4"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image" Target="../media/image7.emf"/><Relationship Id="rId2" Type="http://schemas.openxmlformats.org/officeDocument/2006/relationships/tags" Target="../tags/tag26.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slideLayout" Target="../slideLayouts/slideLayout12.xml"/><Relationship Id="rId4" Type="http://schemas.openxmlformats.org/officeDocument/2006/relationships/tags" Target="../tags/tag28.xml"/></Relationships>
</file>

<file path=ppt/slides/_rels/slide1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image" Target="../media/image7.emf"/><Relationship Id="rId2" Type="http://schemas.openxmlformats.org/officeDocument/2006/relationships/tags" Target="../tags/tag29.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tags" Target="../tags/tag3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10.emf"/><Relationship Id="rId2" Type="http://schemas.openxmlformats.org/officeDocument/2006/relationships/tags" Target="../tags/tag33.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Layout" Target="../slideLayouts/slideLayout12.xml"/><Relationship Id="rId4" Type="http://schemas.openxmlformats.org/officeDocument/2006/relationships/tags" Target="../tags/tag35.xml"/></Relationships>
</file>

<file path=ppt/slides/_rels/slide19.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10.emf"/><Relationship Id="rId2" Type="http://schemas.openxmlformats.org/officeDocument/2006/relationships/tags" Target="../tags/tag36.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Layout" Target="../slideLayouts/slideLayout12.xml"/><Relationship Id="rId4"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hyperlink" Target="mailto:Amy.Atchison@Valpo.edu" TargetMode="External"/><Relationship Id="rId2" Type="http://schemas.openxmlformats.org/officeDocument/2006/relationships/hyperlink" Target="http://creativecommons.org/licenses/by-nc/4.0/"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image" Target="../media/image10.emf"/><Relationship Id="rId2" Type="http://schemas.openxmlformats.org/officeDocument/2006/relationships/tags" Target="../tags/tag39.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Layout" Target="../slideLayouts/slideLayout12.xml"/><Relationship Id="rId4" Type="http://schemas.openxmlformats.org/officeDocument/2006/relationships/tags" Target="../tags/tag41.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tags" Target="../tags/tag42.xml"/></Relationships>
</file>

<file path=ppt/slides/_rels/slide22.xml.rels><?xml version="1.0" encoding="UTF-8" standalone="yes"?>
<Relationships xmlns="http://schemas.openxmlformats.org/package/2006/relationships"><Relationship Id="rId3" Type="http://schemas.openxmlformats.org/officeDocument/2006/relationships/tags" Target="../tags/tag44.xml"/><Relationship Id="rId7" Type="http://schemas.openxmlformats.org/officeDocument/2006/relationships/image" Target="../media/image12.emf"/><Relationship Id="rId2" Type="http://schemas.openxmlformats.org/officeDocument/2006/relationships/tags" Target="../tags/tag43.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slideLayout" Target="../slideLayouts/slideLayout12.xml"/><Relationship Id="rId4" Type="http://schemas.openxmlformats.org/officeDocument/2006/relationships/tags" Target="../tags/tag45.xml"/></Relationships>
</file>

<file path=ppt/slides/_rels/slide23.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image" Target="../media/image12.emf"/><Relationship Id="rId2" Type="http://schemas.openxmlformats.org/officeDocument/2006/relationships/tags" Target="../tags/tag46.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slideLayout" Target="../slideLayouts/slideLayout12.xml"/><Relationship Id="rId4" Type="http://schemas.openxmlformats.org/officeDocument/2006/relationships/tags" Target="../tags/tag48.xml"/></Relationships>
</file>

<file path=ppt/slides/_rels/slide24.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image" Target="../media/image12.emf"/><Relationship Id="rId2" Type="http://schemas.openxmlformats.org/officeDocument/2006/relationships/tags" Target="../tags/tag4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slideLayout" Target="../slideLayouts/slideLayout12.xml"/><Relationship Id="rId4" Type="http://schemas.openxmlformats.org/officeDocument/2006/relationships/tags" Target="../tags/tag51.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tags" Target="../tags/tag52.xml"/></Relationships>
</file>

<file path=ppt/slides/_rels/slide26.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image" Target="../media/image7.emf"/><Relationship Id="rId2" Type="http://schemas.openxmlformats.org/officeDocument/2006/relationships/tags" Target="../tags/tag53.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slideLayout" Target="../slideLayouts/slideLayout12.xml"/><Relationship Id="rId4" Type="http://schemas.openxmlformats.org/officeDocument/2006/relationships/tags" Target="../tags/tag55.xml"/></Relationships>
</file>

<file path=ppt/slides/_rels/slide27.xml.rels><?xml version="1.0" encoding="UTF-8" standalone="yes"?>
<Relationships xmlns="http://schemas.openxmlformats.org/package/2006/relationships"><Relationship Id="rId3" Type="http://schemas.openxmlformats.org/officeDocument/2006/relationships/tags" Target="../tags/tag57.xml"/><Relationship Id="rId7" Type="http://schemas.openxmlformats.org/officeDocument/2006/relationships/image" Target="../media/image7.emf"/><Relationship Id="rId2" Type="http://schemas.openxmlformats.org/officeDocument/2006/relationships/tags" Target="../tags/tag56.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slideLayout" Target="../slideLayouts/slideLayout12.xml"/><Relationship Id="rId4" Type="http://schemas.openxmlformats.org/officeDocument/2006/relationships/tags" Target="../tags/tag58.xml"/></Relationships>
</file>

<file path=ppt/slides/_rels/slide28.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image" Target="../media/image7.emf"/><Relationship Id="rId2" Type="http://schemas.openxmlformats.org/officeDocument/2006/relationships/tags" Target="../tags/tag59.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slideLayout" Target="../slideLayouts/slideLayout12.xml"/><Relationship Id="rId4" Type="http://schemas.openxmlformats.org/officeDocument/2006/relationships/tags" Target="../tags/tag61.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62.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image" Target="../media/image15.emf"/><Relationship Id="rId2" Type="http://schemas.openxmlformats.org/officeDocument/2006/relationships/tags" Target="../tags/tag63.xml"/><Relationship Id="rId1" Type="http://schemas.openxmlformats.org/officeDocument/2006/relationships/vmlDrawing" Target="../drawings/vmlDrawing19.vml"/><Relationship Id="rId6" Type="http://schemas.openxmlformats.org/officeDocument/2006/relationships/oleObject" Target="../embeddings/oleObject19.bin"/><Relationship Id="rId5" Type="http://schemas.openxmlformats.org/officeDocument/2006/relationships/slideLayout" Target="../slideLayouts/slideLayout12.xml"/><Relationship Id="rId4" Type="http://schemas.openxmlformats.org/officeDocument/2006/relationships/tags" Target="../tags/tag65.xml"/></Relationships>
</file>

<file path=ppt/slides/_rels/slide31.xml.rels><?xml version="1.0" encoding="UTF-8" standalone="yes"?>
<Relationships xmlns="http://schemas.openxmlformats.org/package/2006/relationships"><Relationship Id="rId3" Type="http://schemas.openxmlformats.org/officeDocument/2006/relationships/tags" Target="../tags/tag67.xml"/><Relationship Id="rId7" Type="http://schemas.openxmlformats.org/officeDocument/2006/relationships/image" Target="../media/image15.emf"/><Relationship Id="rId2" Type="http://schemas.openxmlformats.org/officeDocument/2006/relationships/tags" Target="../tags/tag66.xml"/><Relationship Id="rId1" Type="http://schemas.openxmlformats.org/officeDocument/2006/relationships/vmlDrawing" Target="../drawings/vmlDrawing20.vml"/><Relationship Id="rId6" Type="http://schemas.openxmlformats.org/officeDocument/2006/relationships/oleObject" Target="../embeddings/oleObject20.bin"/><Relationship Id="rId5" Type="http://schemas.openxmlformats.org/officeDocument/2006/relationships/slideLayout" Target="../slideLayouts/slideLayout12.xml"/><Relationship Id="rId4" Type="http://schemas.openxmlformats.org/officeDocument/2006/relationships/tags" Target="../tags/tag68.xml"/></Relationships>
</file>

<file path=ppt/slides/_rels/slide32.xml.rels><?xml version="1.0" encoding="UTF-8" standalone="yes"?>
<Relationships xmlns="http://schemas.openxmlformats.org/package/2006/relationships"><Relationship Id="rId3" Type="http://schemas.openxmlformats.org/officeDocument/2006/relationships/tags" Target="../tags/tag70.xml"/><Relationship Id="rId7" Type="http://schemas.openxmlformats.org/officeDocument/2006/relationships/image" Target="../media/image15.emf"/><Relationship Id="rId2" Type="http://schemas.openxmlformats.org/officeDocument/2006/relationships/tags" Target="../tags/tag69.xml"/><Relationship Id="rId1" Type="http://schemas.openxmlformats.org/officeDocument/2006/relationships/vmlDrawing" Target="../drawings/vmlDrawing21.vml"/><Relationship Id="rId6" Type="http://schemas.openxmlformats.org/officeDocument/2006/relationships/oleObject" Target="../embeddings/oleObject21.bin"/><Relationship Id="rId5" Type="http://schemas.openxmlformats.org/officeDocument/2006/relationships/slideLayout" Target="../slideLayouts/slideLayout12.xml"/><Relationship Id="rId4" Type="http://schemas.openxmlformats.org/officeDocument/2006/relationships/tags" Target="../tags/tag71.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12.xml"/><Relationship Id="rId1" Type="http://schemas.openxmlformats.org/officeDocument/2006/relationships/tags" Target="../tags/tag72.xml"/></Relationships>
</file>

<file path=ppt/slides/_rels/slide34.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image" Target="../media/image7.emf"/><Relationship Id="rId2" Type="http://schemas.openxmlformats.org/officeDocument/2006/relationships/tags" Target="../tags/tag73.xml"/><Relationship Id="rId1" Type="http://schemas.openxmlformats.org/officeDocument/2006/relationships/vmlDrawing" Target="../drawings/vmlDrawing22.vml"/><Relationship Id="rId6" Type="http://schemas.openxmlformats.org/officeDocument/2006/relationships/oleObject" Target="../embeddings/oleObject22.bin"/><Relationship Id="rId5" Type="http://schemas.openxmlformats.org/officeDocument/2006/relationships/slideLayout" Target="../slideLayouts/slideLayout12.xml"/><Relationship Id="rId4" Type="http://schemas.openxmlformats.org/officeDocument/2006/relationships/tags" Target="../tags/tag75.xml"/></Relationships>
</file>

<file path=ppt/slides/_rels/slide35.xml.rels><?xml version="1.0" encoding="UTF-8" standalone="yes"?>
<Relationships xmlns="http://schemas.openxmlformats.org/package/2006/relationships"><Relationship Id="rId3" Type="http://schemas.openxmlformats.org/officeDocument/2006/relationships/tags" Target="../tags/tag77.xml"/><Relationship Id="rId7" Type="http://schemas.openxmlformats.org/officeDocument/2006/relationships/image" Target="../media/image7.emf"/><Relationship Id="rId2" Type="http://schemas.openxmlformats.org/officeDocument/2006/relationships/tags" Target="../tags/tag76.xml"/><Relationship Id="rId1" Type="http://schemas.openxmlformats.org/officeDocument/2006/relationships/vmlDrawing" Target="../drawings/vmlDrawing23.vml"/><Relationship Id="rId6" Type="http://schemas.openxmlformats.org/officeDocument/2006/relationships/oleObject" Target="../embeddings/oleObject23.bin"/><Relationship Id="rId5" Type="http://schemas.openxmlformats.org/officeDocument/2006/relationships/slideLayout" Target="../slideLayouts/slideLayout12.xml"/><Relationship Id="rId4" Type="http://schemas.openxmlformats.org/officeDocument/2006/relationships/tags" Target="../tags/tag78.xml"/></Relationships>
</file>

<file path=ppt/slides/_rels/slide36.xml.rels><?xml version="1.0" encoding="UTF-8" standalone="yes"?>
<Relationships xmlns="http://schemas.openxmlformats.org/package/2006/relationships"><Relationship Id="rId3" Type="http://schemas.openxmlformats.org/officeDocument/2006/relationships/tags" Target="../tags/tag80.xml"/><Relationship Id="rId7" Type="http://schemas.openxmlformats.org/officeDocument/2006/relationships/image" Target="../media/image7.emf"/><Relationship Id="rId2" Type="http://schemas.openxmlformats.org/officeDocument/2006/relationships/tags" Target="../tags/tag79.xml"/><Relationship Id="rId1" Type="http://schemas.openxmlformats.org/officeDocument/2006/relationships/vmlDrawing" Target="../drawings/vmlDrawing24.vml"/><Relationship Id="rId6" Type="http://schemas.openxmlformats.org/officeDocument/2006/relationships/oleObject" Target="../embeddings/oleObject24.bin"/><Relationship Id="rId5" Type="http://schemas.openxmlformats.org/officeDocument/2006/relationships/slideLayout" Target="../slideLayouts/slideLayout12.xml"/><Relationship Id="rId4" Type="http://schemas.openxmlformats.org/officeDocument/2006/relationships/tags" Target="../tags/tag81.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82.xm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3" Type="http://schemas.openxmlformats.org/officeDocument/2006/relationships/tags" Target="../tags/tag84.xml"/><Relationship Id="rId7" Type="http://schemas.openxmlformats.org/officeDocument/2006/relationships/image" Target="../media/image18.emf"/><Relationship Id="rId2" Type="http://schemas.openxmlformats.org/officeDocument/2006/relationships/tags" Target="../tags/tag83.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slideLayout" Target="../slideLayouts/slideLayout12.xml"/><Relationship Id="rId4" Type="http://schemas.openxmlformats.org/officeDocument/2006/relationships/tags" Target="../tags/tag85.xml"/></Relationships>
</file>

<file path=ppt/slides/_rels/slide39.xml.rels><?xml version="1.0" encoding="UTF-8" standalone="yes"?>
<Relationships xmlns="http://schemas.openxmlformats.org/package/2006/relationships"><Relationship Id="rId3" Type="http://schemas.openxmlformats.org/officeDocument/2006/relationships/tags" Target="../tags/tag87.xml"/><Relationship Id="rId7" Type="http://schemas.openxmlformats.org/officeDocument/2006/relationships/image" Target="../media/image18.emf"/><Relationship Id="rId2" Type="http://schemas.openxmlformats.org/officeDocument/2006/relationships/tags" Target="../tags/tag86.xml"/><Relationship Id="rId1" Type="http://schemas.openxmlformats.org/officeDocument/2006/relationships/vmlDrawing" Target="../drawings/vmlDrawing26.vml"/><Relationship Id="rId6" Type="http://schemas.openxmlformats.org/officeDocument/2006/relationships/oleObject" Target="../embeddings/oleObject26.bin"/><Relationship Id="rId5" Type="http://schemas.openxmlformats.org/officeDocument/2006/relationships/slideLayout" Target="../slideLayouts/slideLayout12.xml"/><Relationship Id="rId4" Type="http://schemas.openxmlformats.org/officeDocument/2006/relationships/tags" Target="../tags/tag8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90.xml"/><Relationship Id="rId7" Type="http://schemas.openxmlformats.org/officeDocument/2006/relationships/image" Target="../media/image18.emf"/><Relationship Id="rId2" Type="http://schemas.openxmlformats.org/officeDocument/2006/relationships/tags" Target="../tags/tag89.xml"/><Relationship Id="rId1" Type="http://schemas.openxmlformats.org/officeDocument/2006/relationships/vmlDrawing" Target="../drawings/vmlDrawing27.vml"/><Relationship Id="rId6" Type="http://schemas.openxmlformats.org/officeDocument/2006/relationships/oleObject" Target="../embeddings/oleObject27.bin"/><Relationship Id="rId5" Type="http://schemas.openxmlformats.org/officeDocument/2006/relationships/slideLayout" Target="../slideLayouts/slideLayout12.xml"/><Relationship Id="rId4" Type="http://schemas.openxmlformats.org/officeDocument/2006/relationships/tags" Target="../tags/tag91.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92.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3" Type="http://schemas.openxmlformats.org/officeDocument/2006/relationships/tags" Target="../tags/tag94.xml"/><Relationship Id="rId7" Type="http://schemas.openxmlformats.org/officeDocument/2006/relationships/image" Target="../media/image19.emf"/><Relationship Id="rId2" Type="http://schemas.openxmlformats.org/officeDocument/2006/relationships/tags" Target="../tags/tag93.xml"/><Relationship Id="rId1" Type="http://schemas.openxmlformats.org/officeDocument/2006/relationships/vmlDrawing" Target="../drawings/vmlDrawing28.vml"/><Relationship Id="rId6" Type="http://schemas.openxmlformats.org/officeDocument/2006/relationships/oleObject" Target="../embeddings/oleObject28.bin"/><Relationship Id="rId5" Type="http://schemas.openxmlformats.org/officeDocument/2006/relationships/slideLayout" Target="../slideLayouts/slideLayout12.xml"/><Relationship Id="rId4" Type="http://schemas.openxmlformats.org/officeDocument/2006/relationships/tags" Target="../tags/tag95.xml"/></Relationships>
</file>

<file path=ppt/slides/_rels/slide43.xml.rels><?xml version="1.0" encoding="UTF-8" standalone="yes"?>
<Relationships xmlns="http://schemas.openxmlformats.org/package/2006/relationships"><Relationship Id="rId3" Type="http://schemas.openxmlformats.org/officeDocument/2006/relationships/tags" Target="../tags/tag97.xml"/><Relationship Id="rId7" Type="http://schemas.openxmlformats.org/officeDocument/2006/relationships/image" Target="../media/image19.emf"/><Relationship Id="rId2" Type="http://schemas.openxmlformats.org/officeDocument/2006/relationships/tags" Target="../tags/tag96.xml"/><Relationship Id="rId1" Type="http://schemas.openxmlformats.org/officeDocument/2006/relationships/vmlDrawing" Target="../drawings/vmlDrawing29.vml"/><Relationship Id="rId6" Type="http://schemas.openxmlformats.org/officeDocument/2006/relationships/oleObject" Target="../embeddings/oleObject29.bin"/><Relationship Id="rId5" Type="http://schemas.openxmlformats.org/officeDocument/2006/relationships/slideLayout" Target="../slideLayouts/slideLayout12.xml"/><Relationship Id="rId4" Type="http://schemas.openxmlformats.org/officeDocument/2006/relationships/tags" Target="../tags/tag98.xml"/></Relationships>
</file>

<file path=ppt/slides/_rels/slide44.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19.emf"/><Relationship Id="rId2" Type="http://schemas.openxmlformats.org/officeDocument/2006/relationships/tags" Target="../tags/tag99.xml"/><Relationship Id="rId1" Type="http://schemas.openxmlformats.org/officeDocument/2006/relationships/vmlDrawing" Target="../drawings/vmlDrawing30.vml"/><Relationship Id="rId6" Type="http://schemas.openxmlformats.org/officeDocument/2006/relationships/oleObject" Target="../embeddings/oleObject30.bin"/><Relationship Id="rId5" Type="http://schemas.openxmlformats.org/officeDocument/2006/relationships/slideLayout" Target="../slideLayouts/slideLayout12.xml"/><Relationship Id="rId4" Type="http://schemas.openxmlformats.org/officeDocument/2006/relationships/tags" Target="../tags/tag101.xml"/></Relationships>
</file>

<file path=ppt/slides/_rels/slide4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tags" Target="../tags/tag103.xml"/><Relationship Id="rId7" Type="http://schemas.openxmlformats.org/officeDocument/2006/relationships/image" Target="../media/image7.emf"/><Relationship Id="rId2" Type="http://schemas.openxmlformats.org/officeDocument/2006/relationships/tags" Target="../tags/tag102.xml"/><Relationship Id="rId1" Type="http://schemas.openxmlformats.org/officeDocument/2006/relationships/vmlDrawing" Target="../drawings/vmlDrawing31.vml"/><Relationship Id="rId6" Type="http://schemas.openxmlformats.org/officeDocument/2006/relationships/oleObject" Target="../embeddings/oleObject31.bin"/><Relationship Id="rId5" Type="http://schemas.openxmlformats.org/officeDocument/2006/relationships/slideLayout" Target="../slideLayouts/slideLayout12.xml"/><Relationship Id="rId4" Type="http://schemas.openxmlformats.org/officeDocument/2006/relationships/tags" Target="../tags/tag104.xml"/></Relationships>
</file>

<file path=ppt/slides/_rels/slide47.xml.rels><?xml version="1.0" encoding="UTF-8" standalone="yes"?>
<Relationships xmlns="http://schemas.openxmlformats.org/package/2006/relationships"><Relationship Id="rId3" Type="http://schemas.openxmlformats.org/officeDocument/2006/relationships/tags" Target="../tags/tag106.xml"/><Relationship Id="rId7" Type="http://schemas.openxmlformats.org/officeDocument/2006/relationships/image" Target="../media/image7.emf"/><Relationship Id="rId2" Type="http://schemas.openxmlformats.org/officeDocument/2006/relationships/tags" Target="../tags/tag105.xml"/><Relationship Id="rId1" Type="http://schemas.openxmlformats.org/officeDocument/2006/relationships/vmlDrawing" Target="../drawings/vmlDrawing32.vml"/><Relationship Id="rId6" Type="http://schemas.openxmlformats.org/officeDocument/2006/relationships/oleObject" Target="../embeddings/oleObject32.bin"/><Relationship Id="rId5" Type="http://schemas.openxmlformats.org/officeDocument/2006/relationships/slideLayout" Target="../slideLayouts/slideLayout12.xml"/><Relationship Id="rId4" Type="http://schemas.openxmlformats.org/officeDocument/2006/relationships/tags" Target="../tags/tag107.xml"/></Relationships>
</file>

<file path=ppt/slides/_rels/slide48.xml.rels><?xml version="1.0" encoding="UTF-8" standalone="yes"?>
<Relationships xmlns="http://schemas.openxmlformats.org/package/2006/relationships"><Relationship Id="rId3" Type="http://schemas.openxmlformats.org/officeDocument/2006/relationships/tags" Target="../tags/tag109.xml"/><Relationship Id="rId7" Type="http://schemas.openxmlformats.org/officeDocument/2006/relationships/image" Target="../media/image7.emf"/><Relationship Id="rId2" Type="http://schemas.openxmlformats.org/officeDocument/2006/relationships/tags" Target="../tags/tag108.xml"/><Relationship Id="rId1" Type="http://schemas.openxmlformats.org/officeDocument/2006/relationships/vmlDrawing" Target="../drawings/vmlDrawing33.vml"/><Relationship Id="rId6" Type="http://schemas.openxmlformats.org/officeDocument/2006/relationships/oleObject" Target="../embeddings/oleObject33.bin"/><Relationship Id="rId5" Type="http://schemas.openxmlformats.org/officeDocument/2006/relationships/slideLayout" Target="../slideLayouts/slideLayout12.xml"/><Relationship Id="rId4" Type="http://schemas.openxmlformats.org/officeDocument/2006/relationships/tags" Target="../tags/tag110.xml"/></Relationships>
</file>

<file path=ppt/slides/_rels/slide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tags" Target="../tags/tag111.xm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tags" Target="../tags/tag113.xml"/><Relationship Id="rId7" Type="http://schemas.openxmlformats.org/officeDocument/2006/relationships/image" Target="../media/image22.emf"/><Relationship Id="rId2" Type="http://schemas.openxmlformats.org/officeDocument/2006/relationships/tags" Target="../tags/tag112.xml"/><Relationship Id="rId1" Type="http://schemas.openxmlformats.org/officeDocument/2006/relationships/vmlDrawing" Target="../drawings/vmlDrawing34.vml"/><Relationship Id="rId6" Type="http://schemas.openxmlformats.org/officeDocument/2006/relationships/oleObject" Target="../embeddings/oleObject34.bin"/><Relationship Id="rId5" Type="http://schemas.openxmlformats.org/officeDocument/2006/relationships/slideLayout" Target="../slideLayouts/slideLayout12.xml"/><Relationship Id="rId4" Type="http://schemas.openxmlformats.org/officeDocument/2006/relationships/tags" Target="../tags/tag114.xml"/></Relationships>
</file>

<file path=ppt/slides/_rels/slide51.xml.rels><?xml version="1.0" encoding="UTF-8" standalone="yes"?>
<Relationships xmlns="http://schemas.openxmlformats.org/package/2006/relationships"><Relationship Id="rId3" Type="http://schemas.openxmlformats.org/officeDocument/2006/relationships/tags" Target="../tags/tag116.xml"/><Relationship Id="rId7" Type="http://schemas.openxmlformats.org/officeDocument/2006/relationships/image" Target="../media/image22.emf"/><Relationship Id="rId2" Type="http://schemas.openxmlformats.org/officeDocument/2006/relationships/tags" Target="../tags/tag115.xml"/><Relationship Id="rId1" Type="http://schemas.openxmlformats.org/officeDocument/2006/relationships/vmlDrawing" Target="../drawings/vmlDrawing35.vml"/><Relationship Id="rId6" Type="http://schemas.openxmlformats.org/officeDocument/2006/relationships/oleObject" Target="../embeddings/oleObject35.bin"/><Relationship Id="rId5" Type="http://schemas.openxmlformats.org/officeDocument/2006/relationships/slideLayout" Target="../slideLayouts/slideLayout12.xml"/><Relationship Id="rId4" Type="http://schemas.openxmlformats.org/officeDocument/2006/relationships/tags" Target="../tags/tag117.xml"/></Relationships>
</file>

<file path=ppt/slides/_rels/slide52.xml.rels><?xml version="1.0" encoding="UTF-8" standalone="yes"?>
<Relationships xmlns="http://schemas.openxmlformats.org/package/2006/relationships"><Relationship Id="rId3" Type="http://schemas.openxmlformats.org/officeDocument/2006/relationships/tags" Target="../tags/tag119.xml"/><Relationship Id="rId7" Type="http://schemas.openxmlformats.org/officeDocument/2006/relationships/image" Target="../media/image22.emf"/><Relationship Id="rId2" Type="http://schemas.openxmlformats.org/officeDocument/2006/relationships/tags" Target="../tags/tag118.xml"/><Relationship Id="rId1" Type="http://schemas.openxmlformats.org/officeDocument/2006/relationships/vmlDrawing" Target="../drawings/vmlDrawing36.vml"/><Relationship Id="rId6" Type="http://schemas.openxmlformats.org/officeDocument/2006/relationships/oleObject" Target="../embeddings/oleObject36.bin"/><Relationship Id="rId5" Type="http://schemas.openxmlformats.org/officeDocument/2006/relationships/slideLayout" Target="../slideLayouts/slideLayout12.xml"/><Relationship Id="rId4" Type="http://schemas.openxmlformats.org/officeDocument/2006/relationships/tags" Target="../tags/tag120.xml"/></Relationships>
</file>

<file path=ppt/slides/_rels/slide5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hyperlink" Target="http://www.people-press.org/2012/03/29/the-gender-gap-three-decades-old-as-wide-as-ever/"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3.emf"/><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3.emf"/><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4.png"/><Relationship Id="rId4"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Mind the (Gender) Gap</a:t>
            </a:r>
            <a:endParaRPr lang="en-US" dirty="0"/>
          </a:p>
        </p:txBody>
      </p:sp>
      <p:sp>
        <p:nvSpPr>
          <p:cNvPr id="3" name="Subtitle 2"/>
          <p:cNvSpPr>
            <a:spLocks noGrp="1"/>
          </p:cNvSpPr>
          <p:nvPr>
            <p:ph type="subTitle" idx="1"/>
          </p:nvPr>
        </p:nvSpPr>
        <p:spPr/>
        <p:txBody>
          <a:bodyPr/>
          <a:lstStyle/>
          <a:p>
            <a:r>
              <a:rPr lang="en-US" dirty="0" smtClean="0"/>
              <a:t>Gender gap in public </a:t>
            </a:r>
            <a:r>
              <a:rPr lang="en-US" dirty="0" smtClean="0"/>
              <a:t>policy</a:t>
            </a:r>
          </a:p>
          <a:p>
            <a:endParaRPr lang="en-US" dirty="0"/>
          </a:p>
        </p:txBody>
      </p:sp>
      <p:sp>
        <p:nvSpPr>
          <p:cNvPr id="4" name="Footer Placeholder 3"/>
          <p:cNvSpPr>
            <a:spLocks noGrp="1"/>
          </p:cNvSpPr>
          <p:nvPr>
            <p:ph type="ftr" sz="quarter" idx="11"/>
          </p:nvPr>
        </p:nvSpPr>
        <p:spPr/>
        <p:txBody>
          <a:bodyPr/>
          <a:lstStyle/>
          <a:p>
            <a:r>
              <a:rPr lang="en-US" smtClean="0"/>
              <a:t>© Amy L. Atchison, 2016</a:t>
            </a:r>
            <a:endParaRPr lang="en-US" dirty="0"/>
          </a:p>
        </p:txBody>
      </p:sp>
    </p:spTree>
    <p:extLst>
      <p:ext uri="{BB962C8B-B14F-4D97-AF65-F5344CB8AC3E}">
        <p14:creationId xmlns:p14="http://schemas.microsoft.com/office/powerpoint/2010/main" val="192488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295400"/>
            <a:ext cx="7024744" cy="1143000"/>
          </a:xfrm>
        </p:spPr>
        <p:txBody>
          <a:bodyPr>
            <a:normAutofit fontScale="90000"/>
          </a:bodyPr>
          <a:lstStyle/>
          <a:p>
            <a:r>
              <a:rPr lang="en-US" dirty="0"/>
              <a:t>Are you in favor of the death penalty for a person convicted of murder?</a:t>
            </a:r>
          </a:p>
        </p:txBody>
      </p:sp>
      <p:sp>
        <p:nvSpPr>
          <p:cNvPr id="3" name="TPAnswers"/>
          <p:cNvSpPr>
            <a:spLocks noGrp="1"/>
          </p:cNvSpPr>
          <p:nvPr>
            <p:ph type="body" idx="1"/>
            <p:custDataLst>
              <p:tags r:id="rId3"/>
            </p:custDataLst>
          </p:nvPr>
        </p:nvSpPr>
        <p:spPr>
          <a:xfrm>
            <a:off x="457200" y="2971800"/>
            <a:ext cx="4114800" cy="3508977"/>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p>
          <a:p>
            <a:pPr marL="525780" indent="-457200">
              <a:buFont typeface="Wingdings 2" pitchFamily="18" charset="2"/>
              <a:buAutoNum type="alphaUcPeriod"/>
            </a:pPr>
            <a:r>
              <a:rPr lang="en-US" sz="3200" dirty="0"/>
              <a:t>N</a:t>
            </a:r>
            <a:r>
              <a:rPr lang="en-US" sz="3200" dirty="0" smtClean="0"/>
              <a:t>o opinion</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36817281"/>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639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58999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295400"/>
            <a:ext cx="7024744" cy="1143000"/>
          </a:xfrm>
        </p:spPr>
        <p:txBody>
          <a:bodyPr>
            <a:normAutofit fontScale="90000"/>
          </a:bodyPr>
          <a:lstStyle/>
          <a:p>
            <a:r>
              <a:rPr lang="en-US" dirty="0"/>
              <a:t>Are you in favor of the death penalty for a person convicted of murder?</a:t>
            </a:r>
          </a:p>
        </p:txBody>
      </p:sp>
      <p:sp>
        <p:nvSpPr>
          <p:cNvPr id="3" name="TPAnswers"/>
          <p:cNvSpPr>
            <a:spLocks noGrp="1"/>
          </p:cNvSpPr>
          <p:nvPr>
            <p:ph type="body" idx="1"/>
            <p:custDataLst>
              <p:tags r:id="rId3"/>
            </p:custDataLst>
          </p:nvPr>
        </p:nvSpPr>
        <p:spPr>
          <a:xfrm>
            <a:off x="457200" y="2971800"/>
            <a:ext cx="4114800" cy="3508977"/>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p>
          <a:p>
            <a:pPr marL="525780" indent="-457200">
              <a:buFont typeface="Wingdings 2" pitchFamily="18" charset="2"/>
              <a:buAutoNum type="alphaUcPeriod"/>
            </a:pPr>
            <a:r>
              <a:rPr lang="en-US" sz="3200" dirty="0"/>
              <a:t>N</a:t>
            </a:r>
            <a:r>
              <a:rPr lang="en-US" sz="3200" dirty="0" smtClean="0"/>
              <a:t>o opinion</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913535472"/>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04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68315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295400"/>
            <a:ext cx="7024744" cy="1143000"/>
          </a:xfrm>
        </p:spPr>
        <p:txBody>
          <a:bodyPr>
            <a:normAutofit fontScale="90000"/>
          </a:bodyPr>
          <a:lstStyle/>
          <a:p>
            <a:r>
              <a:rPr lang="en-US" dirty="0"/>
              <a:t>Are you in favor of the death penalty for a person convicted of murder?</a:t>
            </a:r>
          </a:p>
        </p:txBody>
      </p:sp>
      <p:sp>
        <p:nvSpPr>
          <p:cNvPr id="3" name="TPAnswers"/>
          <p:cNvSpPr>
            <a:spLocks noGrp="1"/>
          </p:cNvSpPr>
          <p:nvPr>
            <p:ph type="body" idx="1"/>
            <p:custDataLst>
              <p:tags r:id="rId3"/>
            </p:custDataLst>
          </p:nvPr>
        </p:nvSpPr>
        <p:spPr>
          <a:xfrm>
            <a:off x="457200" y="2971800"/>
            <a:ext cx="4114800" cy="3508977"/>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p>
          <a:p>
            <a:pPr marL="525780" indent="-457200">
              <a:buFont typeface="Wingdings 2" pitchFamily="18" charset="2"/>
              <a:buAutoNum type="alphaUcPeriod"/>
            </a:pPr>
            <a:r>
              <a:rPr lang="en-US" sz="3200" dirty="0"/>
              <a:t>N</a:t>
            </a:r>
            <a:r>
              <a:rPr lang="en-US" sz="3200" dirty="0" smtClean="0"/>
              <a:t>o opinion</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438089093"/>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1741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98145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1295400"/>
            <a:ext cx="7024744" cy="1143000"/>
          </a:xfrm>
        </p:spPr>
        <p:txBody>
          <a:bodyPr>
            <a:normAutofit fontScale="90000"/>
          </a:bodyPr>
          <a:lstStyle/>
          <a:p>
            <a:r>
              <a:rPr lang="en-US" dirty="0"/>
              <a:t>Are you in favor of the death penalty for a person convicted of murder?</a:t>
            </a:r>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9203" y="2704331"/>
            <a:ext cx="8187597" cy="2383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1851377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wealthy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61502741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820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5615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wealthy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126000518"/>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844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85849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wealthy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174692029"/>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946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28138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wealthy people.</a:t>
            </a:r>
            <a:endParaRPr lang="en-US" dirty="0"/>
          </a:p>
        </p:txBody>
      </p:sp>
      <p:sp>
        <p:nvSpPr>
          <p:cNvPr id="9" name="TextBox 8"/>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grpSp>
        <p:nvGrpSpPr>
          <p:cNvPr id="10" name="Group 9"/>
          <p:cNvGrpSpPr/>
          <p:nvPr/>
        </p:nvGrpSpPr>
        <p:grpSpPr>
          <a:xfrm>
            <a:off x="1905000" y="2703871"/>
            <a:ext cx="5210175" cy="3124200"/>
            <a:chOff x="3067050" y="2667000"/>
            <a:chExt cx="3009900" cy="1238250"/>
          </a:xfrm>
        </p:grpSpPr>
        <p:pic>
          <p:nvPicPr>
            <p:cNvPr id="820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7050" y="2952750"/>
              <a:ext cx="300990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4"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667000"/>
              <a:ext cx="28289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1879489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514600"/>
            <a:ext cx="5105400" cy="1143000"/>
          </a:xfrm>
        </p:spPr>
        <p:txBody>
          <a:bodyPr>
            <a:normAutofit fontScale="90000"/>
          </a:bodyPr>
          <a:lstStyle/>
          <a:p>
            <a:r>
              <a:rPr lang="en-US" dirty="0"/>
              <a:t>In general, do you think the courts </a:t>
            </a:r>
            <a:r>
              <a:rPr lang="en-US" dirty="0" smtClean="0"/>
              <a:t>deal </a:t>
            </a:r>
            <a:r>
              <a:rPr lang="en-US" dirty="0"/>
              <a:t>too harshly or not harshly enough with criminals?</a:t>
            </a:r>
          </a:p>
        </p:txBody>
      </p:sp>
      <p:sp>
        <p:nvSpPr>
          <p:cNvPr id="3" name="TPAnswers"/>
          <p:cNvSpPr>
            <a:spLocks noGrp="1"/>
          </p:cNvSpPr>
          <p:nvPr>
            <p:ph type="body" idx="1"/>
            <p:custDataLst>
              <p:tags r:id="rId3"/>
            </p:custDataLst>
          </p:nvPr>
        </p:nvSpPr>
        <p:spPr>
          <a:xfrm>
            <a:off x="457200" y="4267200"/>
            <a:ext cx="4114800" cy="2209800"/>
          </a:xfrm>
        </p:spPr>
        <p:txBody>
          <a:bodyPr>
            <a:normAutofit lnSpcReduction="10000"/>
          </a:bodyPr>
          <a:lstStyle/>
          <a:p>
            <a:pPr marL="525780" indent="-457200">
              <a:buFont typeface="Wingdings 2" pitchFamily="18" charset="2"/>
              <a:buAutoNum type="alphaUcPeriod"/>
            </a:pPr>
            <a:r>
              <a:rPr lang="en-US" sz="3200" dirty="0" smtClean="0"/>
              <a:t>Too harshly</a:t>
            </a:r>
          </a:p>
          <a:p>
            <a:pPr marL="525780" indent="-457200">
              <a:buFont typeface="Wingdings 2" pitchFamily="18" charset="2"/>
              <a:buAutoNum type="alphaUcPeriod"/>
            </a:pPr>
            <a:r>
              <a:rPr lang="en-US" sz="3200" dirty="0" smtClean="0"/>
              <a:t>About right</a:t>
            </a:r>
          </a:p>
          <a:p>
            <a:pPr marL="525780" indent="-457200">
              <a:buFont typeface="Wingdings 2" pitchFamily="18" charset="2"/>
              <a:buAutoNum type="alphaUcPeriod"/>
            </a:pPr>
            <a:r>
              <a:rPr lang="en-US" sz="3200" dirty="0" smtClean="0"/>
              <a:t>Not harsh enough</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48268814"/>
              </p:ext>
            </p:extLst>
          </p:nvPr>
        </p:nvGraphicFramePr>
        <p:xfrm>
          <a:off x="4267200" y="1600200"/>
          <a:ext cx="4572000" cy="5143500"/>
        </p:xfrm>
        <a:graphic>
          <a:graphicData uri="http://schemas.openxmlformats.org/presentationml/2006/ole">
            <mc:AlternateContent xmlns:mc="http://schemas.openxmlformats.org/markup-compatibility/2006">
              <mc:Choice xmlns:v="urn:schemas-microsoft-com:vml" Requires="v">
                <p:oleObj spid="_x0000_s2066"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267200" y="16002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43028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514600"/>
            <a:ext cx="5105400" cy="1143000"/>
          </a:xfrm>
        </p:spPr>
        <p:txBody>
          <a:bodyPr>
            <a:normAutofit fontScale="90000"/>
          </a:bodyPr>
          <a:lstStyle/>
          <a:p>
            <a:r>
              <a:rPr lang="en-US" dirty="0"/>
              <a:t>In general, do you think the courts </a:t>
            </a:r>
            <a:r>
              <a:rPr lang="en-US" dirty="0" smtClean="0"/>
              <a:t>deal </a:t>
            </a:r>
            <a:r>
              <a:rPr lang="en-US" dirty="0"/>
              <a:t>too harshly or not harshly enough with criminals?</a:t>
            </a:r>
          </a:p>
        </p:txBody>
      </p:sp>
      <p:sp>
        <p:nvSpPr>
          <p:cNvPr id="3" name="TPAnswers"/>
          <p:cNvSpPr>
            <a:spLocks noGrp="1"/>
          </p:cNvSpPr>
          <p:nvPr>
            <p:ph type="body" idx="1"/>
            <p:custDataLst>
              <p:tags r:id="rId3"/>
            </p:custDataLst>
          </p:nvPr>
        </p:nvSpPr>
        <p:spPr>
          <a:xfrm>
            <a:off x="457200" y="4267200"/>
            <a:ext cx="4114800" cy="2209800"/>
          </a:xfrm>
        </p:spPr>
        <p:txBody>
          <a:bodyPr>
            <a:normAutofit lnSpcReduction="10000"/>
          </a:bodyPr>
          <a:lstStyle/>
          <a:p>
            <a:pPr marL="525780" indent="-457200">
              <a:buFont typeface="Wingdings 2" pitchFamily="18" charset="2"/>
              <a:buAutoNum type="alphaUcPeriod"/>
            </a:pPr>
            <a:r>
              <a:rPr lang="en-US" sz="3200" dirty="0" smtClean="0"/>
              <a:t>Too harshly</a:t>
            </a:r>
          </a:p>
          <a:p>
            <a:pPr marL="525780" indent="-457200">
              <a:buFont typeface="Wingdings 2" pitchFamily="18" charset="2"/>
              <a:buAutoNum type="alphaUcPeriod"/>
            </a:pPr>
            <a:r>
              <a:rPr lang="en-US" sz="3200" dirty="0" smtClean="0"/>
              <a:t>About right</a:t>
            </a:r>
          </a:p>
          <a:p>
            <a:pPr marL="525780" indent="-457200">
              <a:buFont typeface="Wingdings 2" pitchFamily="18" charset="2"/>
              <a:buAutoNum type="alphaUcPeriod"/>
            </a:pPr>
            <a:r>
              <a:rPr lang="en-US" sz="3200" dirty="0" smtClean="0"/>
              <a:t>Not harsh enough</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038244822"/>
              </p:ext>
            </p:extLst>
          </p:nvPr>
        </p:nvGraphicFramePr>
        <p:xfrm>
          <a:off x="4267200" y="1600200"/>
          <a:ext cx="4572000" cy="5143500"/>
        </p:xfrm>
        <a:graphic>
          <a:graphicData uri="http://schemas.openxmlformats.org/presentationml/2006/ole">
            <mc:AlternateContent xmlns:mc="http://schemas.openxmlformats.org/markup-compatibility/2006">
              <mc:Choice xmlns:v="urn:schemas-microsoft-com:vml" Requires="v">
                <p:oleObj spid="_x0000_s2048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267200" y="16002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65845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024744" cy="1143000"/>
          </a:xfrm>
        </p:spPr>
        <p:txBody>
          <a:bodyPr anchor="t"/>
          <a:lstStyle/>
          <a:p>
            <a:r>
              <a:rPr lang="en-US" dirty="0" smtClean="0"/>
              <a:t>Copyright Information </a:t>
            </a:r>
            <a:endParaRPr lang="en-US" dirty="0"/>
          </a:p>
        </p:txBody>
      </p:sp>
      <p:sp>
        <p:nvSpPr>
          <p:cNvPr id="3" name="Content Placeholder 2"/>
          <p:cNvSpPr>
            <a:spLocks noGrp="1"/>
          </p:cNvSpPr>
          <p:nvPr>
            <p:ph idx="1"/>
          </p:nvPr>
        </p:nvSpPr>
        <p:spPr/>
        <p:txBody>
          <a:bodyPr>
            <a:normAutofit fontScale="77500" lnSpcReduction="20000"/>
          </a:bodyPr>
          <a:lstStyle/>
          <a:p>
            <a:r>
              <a:rPr lang="en-US" b="0" i="1" dirty="0" smtClean="0"/>
              <a:t>Mind the (Gender) Gap</a:t>
            </a:r>
            <a:r>
              <a:rPr lang="en-US" b="0" dirty="0"/>
              <a:t> by Dr. Amy L. Atchison is licensed under </a:t>
            </a:r>
            <a:r>
              <a:rPr lang="en-US" b="0" dirty="0" smtClean="0"/>
              <a:t>a </a:t>
            </a:r>
            <a:r>
              <a:rPr lang="en-US" b="0" dirty="0" smtClean="0">
                <a:hlinkClick r:id="rId2"/>
              </a:rPr>
              <a:t>Creative </a:t>
            </a:r>
            <a:r>
              <a:rPr lang="en-US" b="0" dirty="0">
                <a:hlinkClick r:id="rId2"/>
              </a:rPr>
              <a:t>Commons Attribution-</a:t>
            </a:r>
            <a:r>
              <a:rPr lang="en-US" b="0" dirty="0" err="1">
                <a:hlinkClick r:id="rId2"/>
              </a:rPr>
              <a:t>NonCommercial</a:t>
            </a:r>
            <a:r>
              <a:rPr lang="en-US" b="0" dirty="0">
                <a:hlinkClick r:id="rId2"/>
              </a:rPr>
              <a:t> 4.0 International License</a:t>
            </a:r>
            <a:r>
              <a:rPr lang="en-US" b="0" dirty="0" smtClean="0"/>
              <a:t>.</a:t>
            </a:r>
          </a:p>
          <a:p>
            <a:endParaRPr lang="en-US" b="0" dirty="0"/>
          </a:p>
          <a:p>
            <a:pPr indent="0">
              <a:buNone/>
            </a:pPr>
            <a:r>
              <a:rPr lang="en-US" dirty="0"/>
              <a:t>​Amy L. Atchison, PhD</a:t>
            </a:r>
          </a:p>
          <a:p>
            <a:pPr indent="0">
              <a:buNone/>
            </a:pPr>
            <a:r>
              <a:rPr lang="en-US" dirty="0" smtClean="0"/>
              <a:t>Department </a:t>
            </a:r>
            <a:r>
              <a:rPr lang="en-US" dirty="0"/>
              <a:t>of Political Science and International Relations</a:t>
            </a:r>
          </a:p>
          <a:p>
            <a:pPr indent="0">
              <a:buNone/>
            </a:pPr>
            <a:r>
              <a:rPr lang="en-US" dirty="0"/>
              <a:t>Valparaiso University</a:t>
            </a:r>
          </a:p>
          <a:p>
            <a:pPr indent="0">
              <a:buNone/>
            </a:pPr>
            <a:r>
              <a:rPr lang="en-US" dirty="0"/>
              <a:t>1400 Chapel Dr</a:t>
            </a:r>
            <a:r>
              <a:rPr lang="en-US" dirty="0" smtClean="0"/>
              <a:t>., Arts </a:t>
            </a:r>
            <a:r>
              <a:rPr lang="en-US" dirty="0"/>
              <a:t>&amp; Sciences Building, Office 323</a:t>
            </a:r>
          </a:p>
          <a:p>
            <a:pPr indent="0">
              <a:buNone/>
            </a:pPr>
            <a:r>
              <a:rPr lang="en-US" dirty="0"/>
              <a:t>Valparaiso, IN 46383</a:t>
            </a:r>
          </a:p>
          <a:p>
            <a:pPr indent="0">
              <a:buNone/>
            </a:pPr>
            <a:r>
              <a:rPr lang="en-US" dirty="0" smtClean="0"/>
              <a:t>219-464-5348</a:t>
            </a:r>
          </a:p>
          <a:p>
            <a:pPr indent="0">
              <a:buNone/>
            </a:pPr>
            <a:r>
              <a:rPr lang="en-US" dirty="0" smtClean="0">
                <a:hlinkClick r:id="rId3"/>
              </a:rPr>
              <a:t>Amy.Atchison@Valpo.edu</a:t>
            </a:r>
            <a:r>
              <a:rPr lang="en-US" dirty="0" smtClean="0"/>
              <a:t> </a:t>
            </a:r>
            <a:endParaRPr lang="en-US"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1905" y="6172200"/>
            <a:ext cx="838200"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US" dirty="0" smtClean="0"/>
              <a:t>©Amy L. Atchison, 2016</a:t>
            </a:r>
            <a:endParaRPr lang="en-US" dirty="0"/>
          </a:p>
        </p:txBody>
      </p:sp>
    </p:spTree>
    <p:extLst>
      <p:ext uri="{BB962C8B-B14F-4D97-AF65-F5344CB8AC3E}">
        <p14:creationId xmlns:p14="http://schemas.microsoft.com/office/powerpoint/2010/main" val="1407980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514600"/>
            <a:ext cx="5105400" cy="1143000"/>
          </a:xfrm>
        </p:spPr>
        <p:txBody>
          <a:bodyPr>
            <a:normAutofit fontScale="90000"/>
          </a:bodyPr>
          <a:lstStyle/>
          <a:p>
            <a:r>
              <a:rPr lang="en-US" dirty="0"/>
              <a:t>In general, do you think the courts </a:t>
            </a:r>
            <a:r>
              <a:rPr lang="en-US" dirty="0" smtClean="0"/>
              <a:t>deal </a:t>
            </a:r>
            <a:r>
              <a:rPr lang="en-US" dirty="0"/>
              <a:t>too harshly or not harshly enough with criminals?</a:t>
            </a:r>
          </a:p>
        </p:txBody>
      </p:sp>
      <p:sp>
        <p:nvSpPr>
          <p:cNvPr id="3" name="TPAnswers"/>
          <p:cNvSpPr>
            <a:spLocks noGrp="1"/>
          </p:cNvSpPr>
          <p:nvPr>
            <p:ph type="body" idx="1"/>
            <p:custDataLst>
              <p:tags r:id="rId3"/>
            </p:custDataLst>
          </p:nvPr>
        </p:nvSpPr>
        <p:spPr>
          <a:xfrm>
            <a:off x="457200" y="4267200"/>
            <a:ext cx="4114800" cy="2209800"/>
          </a:xfrm>
        </p:spPr>
        <p:txBody>
          <a:bodyPr>
            <a:normAutofit lnSpcReduction="10000"/>
          </a:bodyPr>
          <a:lstStyle/>
          <a:p>
            <a:pPr marL="525780" indent="-457200">
              <a:buFont typeface="Wingdings 2" pitchFamily="18" charset="2"/>
              <a:buAutoNum type="alphaUcPeriod"/>
            </a:pPr>
            <a:r>
              <a:rPr lang="en-US" sz="3200" dirty="0" smtClean="0"/>
              <a:t>Too harshly</a:t>
            </a:r>
          </a:p>
          <a:p>
            <a:pPr marL="525780" indent="-457200">
              <a:buFont typeface="Wingdings 2" pitchFamily="18" charset="2"/>
              <a:buAutoNum type="alphaUcPeriod"/>
            </a:pPr>
            <a:r>
              <a:rPr lang="en-US" sz="3200" dirty="0" smtClean="0"/>
              <a:t>About right</a:t>
            </a:r>
          </a:p>
          <a:p>
            <a:pPr marL="525780" indent="-457200">
              <a:buFont typeface="Wingdings 2" pitchFamily="18" charset="2"/>
              <a:buAutoNum type="alphaUcPeriod"/>
            </a:pPr>
            <a:r>
              <a:rPr lang="en-US" sz="3200" dirty="0" smtClean="0"/>
              <a:t>Not harsh enough</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767515583"/>
              </p:ext>
            </p:extLst>
          </p:nvPr>
        </p:nvGraphicFramePr>
        <p:xfrm>
          <a:off x="4267200" y="1600200"/>
          <a:ext cx="4572000" cy="5143500"/>
        </p:xfrm>
        <a:graphic>
          <a:graphicData uri="http://schemas.openxmlformats.org/presentationml/2006/ole">
            <mc:AlternateContent xmlns:mc="http://schemas.openxmlformats.org/markup-compatibility/2006">
              <mc:Choice xmlns:v="urn:schemas-microsoft-com:vml" Requires="v">
                <p:oleObj spid="_x0000_s2151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267200" y="16002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68293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1524000"/>
            <a:ext cx="7086600" cy="1143000"/>
          </a:xfrm>
        </p:spPr>
        <p:txBody>
          <a:bodyPr>
            <a:normAutofit fontScale="90000"/>
          </a:bodyPr>
          <a:lstStyle/>
          <a:p>
            <a:r>
              <a:rPr lang="en-US" dirty="0"/>
              <a:t>In general, do you think the courts </a:t>
            </a:r>
            <a:r>
              <a:rPr lang="en-US" dirty="0" smtClean="0"/>
              <a:t>deal </a:t>
            </a:r>
            <a:r>
              <a:rPr lang="en-US" dirty="0"/>
              <a:t>too harshly or not harshly enough with criminals?</a:t>
            </a:r>
          </a:p>
        </p:txBody>
      </p:sp>
      <p:sp>
        <p:nvSpPr>
          <p:cNvPr id="10" name="TextBox 9"/>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pic>
        <p:nvPicPr>
          <p:cNvPr id="2062"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048000"/>
            <a:ext cx="6676081"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530855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971800"/>
            <a:ext cx="4572000" cy="1143000"/>
          </a:xfrm>
        </p:spPr>
        <p:txBody>
          <a:bodyPr>
            <a:normAutofit fontScale="90000"/>
          </a:bodyPr>
          <a:lstStyle/>
          <a:p>
            <a:r>
              <a:rPr lang="en-US" dirty="0" smtClean="0"/>
              <a:t>Government should invest in/promote the use of nuclear power to address the energy supply.</a:t>
            </a:r>
            <a:endParaRPr lang="en-US" dirty="0"/>
          </a:p>
        </p:txBody>
      </p:sp>
      <p:sp>
        <p:nvSpPr>
          <p:cNvPr id="3" name="TPAnswers"/>
          <p:cNvSpPr>
            <a:spLocks noGrp="1"/>
          </p:cNvSpPr>
          <p:nvPr>
            <p:ph type="body" idx="1"/>
            <p:custDataLst>
              <p:tags r:id="rId3"/>
            </p:custDataLst>
          </p:nvPr>
        </p:nvSpPr>
        <p:spPr>
          <a:xfrm>
            <a:off x="612058" y="4419600"/>
            <a:ext cx="4114800" cy="1828800"/>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187409801"/>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253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83378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971800"/>
            <a:ext cx="4572000" cy="1143000"/>
          </a:xfrm>
        </p:spPr>
        <p:txBody>
          <a:bodyPr>
            <a:normAutofit fontScale="90000"/>
          </a:bodyPr>
          <a:lstStyle/>
          <a:p>
            <a:r>
              <a:rPr lang="en-US" dirty="0" smtClean="0"/>
              <a:t>Government should invest in/promote the use of nuclear power to address the energy supply.</a:t>
            </a:r>
            <a:endParaRPr lang="en-US" dirty="0"/>
          </a:p>
        </p:txBody>
      </p:sp>
      <p:sp>
        <p:nvSpPr>
          <p:cNvPr id="3" name="TPAnswers"/>
          <p:cNvSpPr>
            <a:spLocks noGrp="1"/>
          </p:cNvSpPr>
          <p:nvPr>
            <p:ph type="body" idx="1"/>
            <p:custDataLst>
              <p:tags r:id="rId3"/>
            </p:custDataLst>
          </p:nvPr>
        </p:nvSpPr>
        <p:spPr>
          <a:xfrm>
            <a:off x="612058" y="4419600"/>
            <a:ext cx="4114800" cy="1828800"/>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045455989"/>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615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22536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971800"/>
            <a:ext cx="4572000" cy="1143000"/>
          </a:xfrm>
        </p:spPr>
        <p:txBody>
          <a:bodyPr>
            <a:normAutofit fontScale="90000"/>
          </a:bodyPr>
          <a:lstStyle/>
          <a:p>
            <a:r>
              <a:rPr lang="en-US" dirty="0" smtClean="0"/>
              <a:t>Government should invest in/promote the use of nuclear power to address the energy supply.</a:t>
            </a:r>
            <a:endParaRPr lang="en-US" dirty="0"/>
          </a:p>
        </p:txBody>
      </p:sp>
      <p:sp>
        <p:nvSpPr>
          <p:cNvPr id="3" name="TPAnswers"/>
          <p:cNvSpPr>
            <a:spLocks noGrp="1"/>
          </p:cNvSpPr>
          <p:nvPr>
            <p:ph type="body" idx="1"/>
            <p:custDataLst>
              <p:tags r:id="rId3"/>
            </p:custDataLst>
          </p:nvPr>
        </p:nvSpPr>
        <p:spPr>
          <a:xfrm>
            <a:off x="612058" y="4419600"/>
            <a:ext cx="4114800" cy="1828800"/>
          </a:xfrm>
        </p:spPr>
        <p:txBody>
          <a:bodyPr>
            <a:normAutofit/>
          </a:bodyPr>
          <a:lstStyle/>
          <a:p>
            <a:pPr marL="525780" indent="-457200">
              <a:buFont typeface="Wingdings 2" pitchFamily="18" charset="2"/>
              <a:buAutoNum type="alphaUcPeriod"/>
            </a:pPr>
            <a:r>
              <a:rPr lang="en-US" sz="3200" dirty="0" smtClean="0"/>
              <a:t>Yes</a:t>
            </a:r>
          </a:p>
          <a:p>
            <a:pPr marL="525780" indent="-457200">
              <a:buFont typeface="Wingdings 2" pitchFamily="18" charset="2"/>
              <a:buAutoNum type="alphaUcPeriod"/>
            </a:pPr>
            <a:r>
              <a:rPr lang="en-US" sz="3200" dirty="0" smtClean="0"/>
              <a:t>No</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843645219"/>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356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414726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85800" y="1676400"/>
            <a:ext cx="8077200" cy="1143000"/>
          </a:xfrm>
        </p:spPr>
        <p:txBody>
          <a:bodyPr>
            <a:normAutofit fontScale="90000"/>
          </a:bodyPr>
          <a:lstStyle/>
          <a:p>
            <a:r>
              <a:rPr lang="en-US" dirty="0" smtClean="0"/>
              <a:t>Government should invest in/promote the use of nuclear power to address the energy supply.</a:t>
            </a:r>
            <a:endParaRPr lang="en-US" dirty="0"/>
          </a:p>
        </p:txBody>
      </p:sp>
      <p:sp>
        <p:nvSpPr>
          <p:cNvPr id="10" name="TextBox 9"/>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pic>
        <p:nvPicPr>
          <p:cNvPr id="615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9836" y="3124200"/>
            <a:ext cx="5744966"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1115046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poor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61502741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923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5615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poor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016737272"/>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458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35730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poor people.</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39570814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560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76854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7315200" cy="1143000"/>
          </a:xfrm>
        </p:spPr>
        <p:txBody>
          <a:bodyPr>
            <a:normAutofit fontScale="90000"/>
          </a:bodyPr>
          <a:lstStyle/>
          <a:p>
            <a:r>
              <a:rPr lang="en-US" dirty="0" smtClean="0"/>
              <a:t>Government does ________ for poor people.</a:t>
            </a:r>
            <a:endParaRPr lang="en-US" dirty="0"/>
          </a:p>
        </p:txBody>
      </p:sp>
      <p:sp>
        <p:nvSpPr>
          <p:cNvPr id="9" name="TextBox 8"/>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grpSp>
        <p:nvGrpSpPr>
          <p:cNvPr id="10" name="Group 9"/>
          <p:cNvGrpSpPr/>
          <p:nvPr/>
        </p:nvGrpSpPr>
        <p:grpSpPr>
          <a:xfrm>
            <a:off x="1593056" y="2828924"/>
            <a:ext cx="5874543" cy="2505075"/>
            <a:chOff x="3157538" y="3281363"/>
            <a:chExt cx="3128962" cy="1204912"/>
          </a:xfrm>
        </p:grpSpPr>
        <p:pic>
          <p:nvPicPr>
            <p:cNvPr id="9227"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8" y="3281363"/>
              <a:ext cx="28289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8"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581400"/>
              <a:ext cx="308610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3110199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077200" cy="1143000"/>
          </a:xfrm>
        </p:spPr>
        <p:txBody>
          <a:bodyPr>
            <a:normAutofit fontScale="90000"/>
          </a:bodyPr>
          <a:lstStyle/>
          <a:p>
            <a:r>
              <a:rPr lang="en-US" dirty="0"/>
              <a:t>Mind the (Gender) Gap </a:t>
            </a:r>
            <a:r>
              <a:rPr lang="en-US" dirty="0" smtClean="0"/>
              <a:t>Instructions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 </a:t>
            </a:r>
            <a:r>
              <a:rPr lang="en-US" dirty="0"/>
              <a:t>use Turning Point ‘s Power Point clicker polling functionality to complete this exercise.  It could be done with an app like Poll Anywhere, but I forbid all cell phone use in my classes. I do the polling in three rounds: all students, students who primarily identify as female, and students who primarily identify as male.  The disadvantage to clickers is that one cannot separate responses by gender, so each question has to be polled three times, which is why the Power Point contains each question three times and a slide for the comparison results. </a:t>
            </a:r>
          </a:p>
          <a:p>
            <a:r>
              <a:rPr lang="en-US" dirty="0"/>
              <a:t>Students who are gender fluid are free to participate in either gender round, or may choose not to participate at all. Clickers are completely anonymous, so students can gender identify however they feel comfortable, whether they are “out” to their classmates or not.  </a:t>
            </a:r>
          </a:p>
          <a:p>
            <a:endParaRPr lang="en-US" dirty="0"/>
          </a:p>
        </p:txBody>
      </p:sp>
      <p:sp>
        <p:nvSpPr>
          <p:cNvPr id="4" name="Footer Placeholder 3"/>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23837347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38200"/>
            <a:ext cx="5257800" cy="1143000"/>
          </a:xfrm>
        </p:spPr>
        <p:txBody>
          <a:bodyPr>
            <a:normAutofit fontScale="90000"/>
          </a:bodyPr>
          <a:lstStyle/>
          <a:p>
            <a:r>
              <a:rPr lang="en-US" dirty="0" smtClean="0"/>
              <a:t>The main emphasis of prisons should be: </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Punishment</a:t>
            </a:r>
          </a:p>
          <a:p>
            <a:pPr marL="525780" indent="-457200">
              <a:buFont typeface="Wingdings 2" pitchFamily="18" charset="2"/>
              <a:buAutoNum type="alphaUcPeriod"/>
            </a:pPr>
            <a:r>
              <a:rPr lang="en-US" sz="2800" dirty="0" smtClean="0"/>
              <a:t>Protection of society</a:t>
            </a:r>
          </a:p>
          <a:p>
            <a:pPr marL="525780" indent="-457200">
              <a:buFont typeface="Wingdings 2" pitchFamily="18" charset="2"/>
              <a:buAutoNum type="alphaUcPeriod"/>
            </a:pPr>
            <a:r>
              <a:rPr lang="en-US" sz="2800" dirty="0" smtClean="0"/>
              <a:t>Rehabilitation</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507309017"/>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090"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27788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38200"/>
            <a:ext cx="5257800" cy="1143000"/>
          </a:xfrm>
        </p:spPr>
        <p:txBody>
          <a:bodyPr>
            <a:normAutofit fontScale="90000"/>
          </a:bodyPr>
          <a:lstStyle/>
          <a:p>
            <a:r>
              <a:rPr lang="en-US" dirty="0" smtClean="0"/>
              <a:t>The main emphasis of prisons should be: </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Punishment</a:t>
            </a:r>
          </a:p>
          <a:p>
            <a:pPr marL="525780" indent="-457200">
              <a:buFont typeface="Wingdings 2" pitchFamily="18" charset="2"/>
              <a:buAutoNum type="alphaUcPeriod"/>
            </a:pPr>
            <a:r>
              <a:rPr lang="en-US" sz="2800" dirty="0" smtClean="0"/>
              <a:t>Protection of society</a:t>
            </a:r>
          </a:p>
          <a:p>
            <a:pPr marL="525780" indent="-457200">
              <a:buFont typeface="Wingdings 2" pitchFamily="18" charset="2"/>
              <a:buAutoNum type="alphaUcPeriod"/>
            </a:pPr>
            <a:r>
              <a:rPr lang="en-US" sz="2800" dirty="0" smtClean="0"/>
              <a:t>Rehabilitation</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073528530"/>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663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414403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38200"/>
            <a:ext cx="5257800" cy="1143000"/>
          </a:xfrm>
        </p:spPr>
        <p:txBody>
          <a:bodyPr>
            <a:normAutofit fontScale="90000"/>
          </a:bodyPr>
          <a:lstStyle/>
          <a:p>
            <a:r>
              <a:rPr lang="en-US" dirty="0" smtClean="0"/>
              <a:t>The main emphasis of prisons should be: </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Punishment</a:t>
            </a:r>
          </a:p>
          <a:p>
            <a:pPr marL="525780" indent="-457200">
              <a:buFont typeface="Wingdings 2" pitchFamily="18" charset="2"/>
              <a:buAutoNum type="alphaUcPeriod"/>
            </a:pPr>
            <a:r>
              <a:rPr lang="en-US" sz="2800" dirty="0" smtClean="0"/>
              <a:t>Protection of society</a:t>
            </a:r>
          </a:p>
          <a:p>
            <a:pPr marL="525780" indent="-457200">
              <a:buFont typeface="Wingdings 2" pitchFamily="18" charset="2"/>
              <a:buAutoNum type="alphaUcPeriod"/>
            </a:pPr>
            <a:r>
              <a:rPr lang="en-US" sz="2800" dirty="0" smtClean="0"/>
              <a:t>Rehabilitation</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31471299"/>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765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59543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838200"/>
            <a:ext cx="5257800" cy="1143000"/>
          </a:xfrm>
        </p:spPr>
        <p:txBody>
          <a:bodyPr>
            <a:normAutofit fontScale="90000"/>
          </a:bodyPr>
          <a:lstStyle/>
          <a:p>
            <a:r>
              <a:rPr lang="en-US" dirty="0" smtClean="0"/>
              <a:t>The main emphasis of prisons should be: </a:t>
            </a:r>
            <a:endParaRPr lang="en-US" dirty="0"/>
          </a:p>
        </p:txBody>
      </p:sp>
      <p:sp>
        <p:nvSpPr>
          <p:cNvPr id="10" name="TextBox 9"/>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pic>
        <p:nvPicPr>
          <p:cNvPr id="3086"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514600"/>
            <a:ext cx="6478732"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16031110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the elderly.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731751631"/>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025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0469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the elderly.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268968564"/>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868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88017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the elderly.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46095911"/>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2970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98529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the elderly.</a:t>
            </a:r>
            <a:endParaRPr lang="en-US" dirty="0"/>
          </a:p>
        </p:txBody>
      </p:sp>
      <p:sp>
        <p:nvSpPr>
          <p:cNvPr id="9" name="TextBox 8"/>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grpSp>
        <p:nvGrpSpPr>
          <p:cNvPr id="11" name="Group 10"/>
          <p:cNvGrpSpPr/>
          <p:nvPr/>
        </p:nvGrpSpPr>
        <p:grpSpPr>
          <a:xfrm>
            <a:off x="2119335" y="3048000"/>
            <a:ext cx="5410200" cy="2738437"/>
            <a:chOff x="3157538" y="3281363"/>
            <a:chExt cx="3014662" cy="1223962"/>
          </a:xfrm>
        </p:grpSpPr>
        <p:pic>
          <p:nvPicPr>
            <p:cNvPr id="1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8" y="3281363"/>
              <a:ext cx="28289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5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1350" y="3581400"/>
              <a:ext cx="29908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3380884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990600"/>
            <a:ext cx="5257800" cy="1143000"/>
          </a:xfrm>
        </p:spPr>
        <p:txBody>
          <a:bodyPr>
            <a:normAutofit fontScale="90000"/>
          </a:bodyPr>
          <a:lstStyle/>
          <a:p>
            <a:r>
              <a:rPr lang="en-US" dirty="0" smtClean="0"/>
              <a:t>The best way to ensure peace is through:</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Good diplomacy</a:t>
            </a:r>
          </a:p>
          <a:p>
            <a:pPr marL="525780" indent="-457200">
              <a:buFont typeface="Wingdings 2" pitchFamily="18" charset="2"/>
              <a:buAutoNum type="alphaUcPeriod"/>
            </a:pPr>
            <a:r>
              <a:rPr lang="en-US" sz="2800" dirty="0" smtClean="0"/>
              <a:t>Military strength</a:t>
            </a:r>
          </a:p>
          <a:p>
            <a:pPr marL="525780" indent="-457200">
              <a:buFont typeface="Wingdings 2" pitchFamily="18" charset="2"/>
              <a:buAutoNum type="alphaUcPeriod"/>
            </a:pPr>
            <a:r>
              <a:rPr lang="en-US" sz="2800" dirty="0" smtClean="0"/>
              <a:t>Neither</a:t>
            </a:r>
          </a:p>
          <a:p>
            <a:pPr marL="525780" indent="-457200">
              <a:buFont typeface="Wingdings 2" pitchFamily="18" charset="2"/>
              <a:buAutoNum type="alphaUcPeriod"/>
            </a:pPr>
            <a:r>
              <a:rPr lang="en-US" sz="2800" dirty="0" smtClean="0"/>
              <a:t>Both</a:t>
            </a:r>
          </a:p>
          <a:p>
            <a:pPr marL="525780" indent="-457200">
              <a:buFont typeface="Wingdings 2" pitchFamily="18" charset="2"/>
              <a:buAutoNum type="alphaUcPeriod"/>
            </a:pPr>
            <a:r>
              <a:rPr lang="en-US" sz="2800" dirty="0" smtClean="0"/>
              <a:t>Unsure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459988872"/>
              </p:ext>
            </p:extLst>
          </p:nvPr>
        </p:nvGraphicFramePr>
        <p:xfrm>
          <a:off x="4191000" y="1524000"/>
          <a:ext cx="4572000" cy="5143500"/>
        </p:xfrm>
        <a:graphic>
          <a:graphicData uri="http://schemas.openxmlformats.org/presentationml/2006/ole">
            <mc:AlternateContent xmlns:mc="http://schemas.openxmlformats.org/markup-compatibility/2006">
              <mc:Choice xmlns:v="urn:schemas-microsoft-com:vml" Requires="v">
                <p:oleObj spid="_x0000_s7184"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1910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01198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990600"/>
            <a:ext cx="5257800" cy="1143000"/>
          </a:xfrm>
        </p:spPr>
        <p:txBody>
          <a:bodyPr>
            <a:normAutofit fontScale="90000"/>
          </a:bodyPr>
          <a:lstStyle/>
          <a:p>
            <a:r>
              <a:rPr lang="en-US" dirty="0" smtClean="0"/>
              <a:t>The best way to ensure peace is through:</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Good diplomacy</a:t>
            </a:r>
          </a:p>
          <a:p>
            <a:pPr marL="525780" indent="-457200">
              <a:buFont typeface="Wingdings 2" pitchFamily="18" charset="2"/>
              <a:buAutoNum type="alphaUcPeriod"/>
            </a:pPr>
            <a:r>
              <a:rPr lang="en-US" sz="2800" dirty="0" smtClean="0"/>
              <a:t>Military strength</a:t>
            </a:r>
          </a:p>
          <a:p>
            <a:pPr marL="525780" indent="-457200">
              <a:buFont typeface="Wingdings 2" pitchFamily="18" charset="2"/>
              <a:buAutoNum type="alphaUcPeriod"/>
            </a:pPr>
            <a:r>
              <a:rPr lang="en-US" sz="2800" dirty="0" smtClean="0"/>
              <a:t>Neither</a:t>
            </a:r>
          </a:p>
          <a:p>
            <a:pPr marL="525780" indent="-457200">
              <a:buFont typeface="Wingdings 2" pitchFamily="18" charset="2"/>
              <a:buAutoNum type="alphaUcPeriod"/>
            </a:pPr>
            <a:r>
              <a:rPr lang="en-US" sz="2800" dirty="0" smtClean="0"/>
              <a:t>Both</a:t>
            </a:r>
          </a:p>
          <a:p>
            <a:pPr marL="525780" indent="-457200">
              <a:buFont typeface="Wingdings 2" pitchFamily="18" charset="2"/>
              <a:buAutoNum type="alphaUcPeriod"/>
            </a:pPr>
            <a:r>
              <a:rPr lang="en-US" sz="2800" dirty="0" smtClean="0"/>
              <a:t>Unsure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69515078"/>
              </p:ext>
            </p:extLst>
          </p:nvPr>
        </p:nvGraphicFramePr>
        <p:xfrm>
          <a:off x="4191000" y="1524000"/>
          <a:ext cx="4572000" cy="5143500"/>
        </p:xfrm>
        <a:graphic>
          <a:graphicData uri="http://schemas.openxmlformats.org/presentationml/2006/ole">
            <mc:AlternateContent xmlns:mc="http://schemas.openxmlformats.org/markup-compatibility/2006">
              <mc:Choice xmlns:v="urn:schemas-microsoft-com:vml" Requires="v">
                <p:oleObj spid="_x0000_s3072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1910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79673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the (Gender) </a:t>
            </a:r>
            <a:r>
              <a:rPr lang="en-US" dirty="0"/>
              <a:t>G</a:t>
            </a:r>
            <a:r>
              <a:rPr lang="en-US" dirty="0" smtClean="0"/>
              <a:t>ap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 this will be a little different than our typical clicker exercises…</a:t>
            </a:r>
          </a:p>
          <a:p>
            <a:pPr lvl="1"/>
            <a:r>
              <a:rPr lang="en-US" dirty="0" smtClean="0"/>
              <a:t>We’re going to do this in 3 rounds &amp; you WILL NOT be able to see the results until both rounds are complete.</a:t>
            </a:r>
          </a:p>
          <a:p>
            <a:pPr lvl="1"/>
            <a:r>
              <a:rPr lang="en-US" dirty="0" smtClean="0"/>
              <a:t>In alphabetical order:</a:t>
            </a:r>
          </a:p>
          <a:p>
            <a:pPr lvl="2"/>
            <a:r>
              <a:rPr lang="en-US" dirty="0" smtClean="0"/>
              <a:t>Round 1: everyone’s round</a:t>
            </a:r>
          </a:p>
          <a:p>
            <a:pPr lvl="2"/>
            <a:r>
              <a:rPr lang="en-US" dirty="0" smtClean="0"/>
              <a:t>Round 2: if you primarily identify as female, this is your round</a:t>
            </a:r>
          </a:p>
          <a:p>
            <a:pPr lvl="2"/>
            <a:r>
              <a:rPr lang="en-US" dirty="0" smtClean="0"/>
              <a:t>Round 3: if you primarily identify as male, this is your round</a:t>
            </a:r>
            <a:endParaRPr lang="en-US" dirty="0"/>
          </a:p>
        </p:txBody>
      </p:sp>
      <p:sp>
        <p:nvSpPr>
          <p:cNvPr id="4" name="Footer Placeholder 3"/>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15233275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990600"/>
            <a:ext cx="5257800" cy="1143000"/>
          </a:xfrm>
        </p:spPr>
        <p:txBody>
          <a:bodyPr>
            <a:normAutofit fontScale="90000"/>
          </a:bodyPr>
          <a:lstStyle/>
          <a:p>
            <a:r>
              <a:rPr lang="en-US" dirty="0" smtClean="0"/>
              <a:t>The best way to ensure peace is through:</a:t>
            </a:r>
            <a:endParaRPr lang="en-US" dirty="0"/>
          </a:p>
        </p:txBody>
      </p:sp>
      <p:sp>
        <p:nvSpPr>
          <p:cNvPr id="3" name="TPAnswers"/>
          <p:cNvSpPr>
            <a:spLocks noGrp="1"/>
          </p:cNvSpPr>
          <p:nvPr>
            <p:ph type="body" idx="1"/>
            <p:custDataLst>
              <p:tags r:id="rId3"/>
            </p:custDataLst>
          </p:nvPr>
        </p:nvSpPr>
        <p:spPr>
          <a:xfrm>
            <a:off x="609600" y="2209800"/>
            <a:ext cx="4572000" cy="2819400"/>
          </a:xfrm>
        </p:spPr>
        <p:txBody>
          <a:bodyPr>
            <a:normAutofit/>
          </a:bodyPr>
          <a:lstStyle/>
          <a:p>
            <a:pPr marL="525780" indent="-457200">
              <a:buFont typeface="Wingdings 2" pitchFamily="18" charset="2"/>
              <a:buAutoNum type="alphaUcPeriod"/>
            </a:pPr>
            <a:r>
              <a:rPr lang="en-US" sz="2800" dirty="0" smtClean="0"/>
              <a:t>Good diplomacy</a:t>
            </a:r>
          </a:p>
          <a:p>
            <a:pPr marL="525780" indent="-457200">
              <a:buFont typeface="Wingdings 2" pitchFamily="18" charset="2"/>
              <a:buAutoNum type="alphaUcPeriod"/>
            </a:pPr>
            <a:r>
              <a:rPr lang="en-US" sz="2800" dirty="0" smtClean="0"/>
              <a:t>Military strength</a:t>
            </a:r>
          </a:p>
          <a:p>
            <a:pPr marL="525780" indent="-457200">
              <a:buFont typeface="Wingdings 2" pitchFamily="18" charset="2"/>
              <a:buAutoNum type="alphaUcPeriod"/>
            </a:pPr>
            <a:r>
              <a:rPr lang="en-US" sz="2800" dirty="0" smtClean="0"/>
              <a:t>Neither</a:t>
            </a:r>
          </a:p>
          <a:p>
            <a:pPr marL="525780" indent="-457200">
              <a:buFont typeface="Wingdings 2" pitchFamily="18" charset="2"/>
              <a:buAutoNum type="alphaUcPeriod"/>
            </a:pPr>
            <a:r>
              <a:rPr lang="en-US" sz="2800" dirty="0" smtClean="0"/>
              <a:t>Both</a:t>
            </a:r>
          </a:p>
          <a:p>
            <a:pPr marL="525780" indent="-457200">
              <a:buFont typeface="Wingdings 2" pitchFamily="18" charset="2"/>
              <a:buAutoNum type="alphaUcPeriod"/>
            </a:pPr>
            <a:r>
              <a:rPr lang="en-US" sz="2800" dirty="0" smtClean="0"/>
              <a:t>Unsure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15954935"/>
              </p:ext>
            </p:extLst>
          </p:nvPr>
        </p:nvGraphicFramePr>
        <p:xfrm>
          <a:off x="4191000" y="1524000"/>
          <a:ext cx="4572000" cy="5143500"/>
        </p:xfrm>
        <a:graphic>
          <a:graphicData uri="http://schemas.openxmlformats.org/presentationml/2006/ole">
            <mc:AlternateContent xmlns:mc="http://schemas.openxmlformats.org/markup-compatibility/2006">
              <mc:Choice xmlns:v="urn:schemas-microsoft-com:vml" Requires="v">
                <p:oleObj spid="_x0000_s3175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1910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545375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the elderly.</a:t>
            </a:r>
            <a:endParaRPr lang="en-US" dirty="0"/>
          </a:p>
        </p:txBody>
      </p:sp>
      <p:sp>
        <p:nvSpPr>
          <p:cNvPr id="9" name="TextBox 8"/>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grpSp>
        <p:nvGrpSpPr>
          <p:cNvPr id="11" name="Group 10"/>
          <p:cNvGrpSpPr/>
          <p:nvPr/>
        </p:nvGrpSpPr>
        <p:grpSpPr>
          <a:xfrm>
            <a:off x="2119335" y="3048000"/>
            <a:ext cx="5410200" cy="2738437"/>
            <a:chOff x="3157538" y="3281363"/>
            <a:chExt cx="3014662" cy="1223962"/>
          </a:xfrm>
        </p:grpSpPr>
        <p:pic>
          <p:nvPicPr>
            <p:cNvPr id="1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8" y="3281363"/>
              <a:ext cx="28289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51"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81350" y="3581400"/>
              <a:ext cx="29908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42341171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990600"/>
            <a:ext cx="5257800" cy="1143000"/>
          </a:xfrm>
        </p:spPr>
        <p:txBody>
          <a:bodyPr>
            <a:normAutofit fontScale="90000"/>
          </a:bodyPr>
          <a:lstStyle/>
          <a:p>
            <a:r>
              <a:rPr lang="en-US" dirty="0"/>
              <a:t>Abortion should be legal in all/most cases</a:t>
            </a:r>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362093906"/>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229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42077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990600"/>
            <a:ext cx="5257800" cy="1143000"/>
          </a:xfrm>
        </p:spPr>
        <p:txBody>
          <a:bodyPr>
            <a:normAutofit fontScale="90000"/>
          </a:bodyPr>
          <a:lstStyle/>
          <a:p>
            <a:r>
              <a:rPr lang="en-US" dirty="0"/>
              <a:t>Abortion should be legal in all/most cases</a:t>
            </a:r>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21067039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277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80466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990600"/>
            <a:ext cx="5257800" cy="1143000"/>
          </a:xfrm>
        </p:spPr>
        <p:txBody>
          <a:bodyPr>
            <a:normAutofit fontScale="90000"/>
          </a:bodyPr>
          <a:lstStyle/>
          <a:p>
            <a:r>
              <a:rPr lang="en-US" dirty="0"/>
              <a:t>Abortion should be legal in all/most cases</a:t>
            </a:r>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06949627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3801"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88191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Abortion should be legal in all/most cases</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514600"/>
            <a:ext cx="6780508"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sp>
        <p:nvSpPr>
          <p:cNvPr id="3" name="Footer Placeholder 2"/>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22082581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children.</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615027413"/>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127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56154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children.</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803204538"/>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482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26900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smtClean="0"/>
              <a:t>Government does ________ for children.</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Not enough</a:t>
            </a:r>
          </a:p>
          <a:p>
            <a:pPr marL="525780" indent="-457200">
              <a:buFont typeface="Wingdings 2" pitchFamily="18" charset="2"/>
              <a:buAutoNum type="alphaUcPeriod"/>
            </a:pPr>
            <a:r>
              <a:rPr lang="en-US" sz="2800" dirty="0" smtClean="0"/>
              <a:t>Too much</a:t>
            </a:r>
          </a:p>
          <a:p>
            <a:pPr marL="525780" indent="-457200">
              <a:buFont typeface="Wingdings 2" pitchFamily="18" charset="2"/>
              <a:buAutoNum type="alphaUcPeriod"/>
            </a:pPr>
            <a:r>
              <a:rPr lang="en-US" sz="2800" dirty="0" smtClean="0"/>
              <a:t>Right amount</a:t>
            </a:r>
          </a:p>
          <a:p>
            <a:pPr marL="525780" indent="-457200">
              <a:buFont typeface="Wingdings 2" pitchFamily="18" charset="2"/>
              <a:buAutoNum type="alphaUcPeriod"/>
            </a:pPr>
            <a:r>
              <a:rPr lang="en-US" sz="2800" dirty="0" smtClean="0"/>
              <a:t>Not sure</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369957416"/>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584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7" name="TextBox 6"/>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24830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7086600" cy="1143000"/>
          </a:xfrm>
        </p:spPr>
        <p:txBody>
          <a:bodyPr>
            <a:normAutofit fontScale="90000"/>
          </a:bodyPr>
          <a:lstStyle/>
          <a:p>
            <a:r>
              <a:rPr lang="en-US" dirty="0" smtClean="0"/>
              <a:t>Government does ________ for children.</a:t>
            </a:r>
            <a:endParaRPr lang="en-US" dirty="0"/>
          </a:p>
        </p:txBody>
      </p:sp>
      <p:sp>
        <p:nvSpPr>
          <p:cNvPr id="9" name="TextBox 8"/>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grpSp>
        <p:nvGrpSpPr>
          <p:cNvPr id="11" name="Group 10"/>
          <p:cNvGrpSpPr/>
          <p:nvPr/>
        </p:nvGrpSpPr>
        <p:grpSpPr>
          <a:xfrm>
            <a:off x="1295400" y="2976562"/>
            <a:ext cx="5715000" cy="2357437"/>
            <a:chOff x="3052762" y="3281363"/>
            <a:chExt cx="3038475" cy="1200150"/>
          </a:xfrm>
        </p:grpSpPr>
        <p:pic>
          <p:nvPicPr>
            <p:cNvPr id="1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7538" y="3281363"/>
              <a:ext cx="282892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2762" y="3576638"/>
              <a:ext cx="3038475"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Footer Placeholder 2"/>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631910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the gap</a:t>
            </a:r>
            <a:endParaRPr lang="en-US" dirty="0"/>
          </a:p>
        </p:txBody>
      </p:sp>
      <p:sp>
        <p:nvSpPr>
          <p:cNvPr id="3" name="Content Placeholder 2"/>
          <p:cNvSpPr>
            <a:spLocks noGrp="1"/>
          </p:cNvSpPr>
          <p:nvPr>
            <p:ph idx="1"/>
          </p:nvPr>
        </p:nvSpPr>
        <p:spPr/>
        <p:txBody>
          <a:bodyPr/>
          <a:lstStyle/>
          <a:p>
            <a:r>
              <a:rPr lang="en-US" dirty="0" smtClean="0"/>
              <a:t>Only vote in the first round and in YOUR gender round, please</a:t>
            </a:r>
          </a:p>
          <a:p>
            <a:pPr lvl="1"/>
            <a:endParaRPr lang="en-US" dirty="0" smtClean="0"/>
          </a:p>
          <a:p>
            <a:r>
              <a:rPr lang="en-US" dirty="0"/>
              <a:t>We’ll be using clicker channel 80</a:t>
            </a:r>
          </a:p>
          <a:p>
            <a:pPr lvl="1"/>
            <a:r>
              <a:rPr lang="en-US" dirty="0"/>
              <a:t>To activate your clicker, press </a:t>
            </a:r>
          </a:p>
          <a:p>
            <a:pPr lvl="2"/>
            <a:r>
              <a:rPr lang="en-US" dirty="0"/>
              <a:t>CH, 80, CH</a:t>
            </a:r>
          </a:p>
          <a:p>
            <a:endParaRPr lang="en-US" dirty="0"/>
          </a:p>
        </p:txBody>
      </p:sp>
      <p:sp>
        <p:nvSpPr>
          <p:cNvPr id="4" name="Footer Placeholder 3"/>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475826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a:t>Favor allowing gays/lesbians to marry </a:t>
            </a:r>
            <a:r>
              <a:rPr lang="en-US" dirty="0" smtClean="0"/>
              <a:t>legally.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96649139"/>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1332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200520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a:t>Favor allowing gays/lesbians to marry </a:t>
            </a:r>
            <a:r>
              <a:rPr lang="en-US" dirty="0" smtClean="0"/>
              <a:t>legally.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946067870"/>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6873"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47632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1371600"/>
            <a:ext cx="5257800" cy="1143000"/>
          </a:xfrm>
        </p:spPr>
        <p:txBody>
          <a:bodyPr>
            <a:normAutofit fontScale="90000"/>
          </a:bodyPr>
          <a:lstStyle/>
          <a:p>
            <a:r>
              <a:rPr lang="en-US" dirty="0"/>
              <a:t>Favor allowing gays/lesbians to marry </a:t>
            </a:r>
            <a:r>
              <a:rPr lang="en-US" dirty="0" smtClean="0"/>
              <a:t>legally.</a:t>
            </a:r>
            <a:endParaRPr lang="en-US" dirty="0"/>
          </a:p>
        </p:txBody>
      </p:sp>
      <p:sp>
        <p:nvSpPr>
          <p:cNvPr id="3" name="TPAnswers"/>
          <p:cNvSpPr>
            <a:spLocks noGrp="1"/>
          </p:cNvSpPr>
          <p:nvPr>
            <p:ph type="body" idx="1"/>
            <p:custDataLst>
              <p:tags r:id="rId3"/>
            </p:custDataLst>
          </p:nvPr>
        </p:nvSpPr>
        <p:spPr>
          <a:xfrm>
            <a:off x="609600" y="2895600"/>
            <a:ext cx="4572000" cy="2819400"/>
          </a:xfrm>
        </p:spPr>
        <p:txBody>
          <a:bodyPr>
            <a:normAutofit/>
          </a:bodyPr>
          <a:lstStyle/>
          <a:p>
            <a:pPr marL="525780" indent="-457200">
              <a:buFont typeface="Wingdings 2" pitchFamily="18" charset="2"/>
              <a:buAutoNum type="alphaUcPeriod"/>
            </a:pPr>
            <a:r>
              <a:rPr lang="en-US" sz="2800" dirty="0" smtClean="0"/>
              <a:t>Yes</a:t>
            </a:r>
          </a:p>
          <a:p>
            <a:pPr marL="525780" indent="-457200">
              <a:buFont typeface="Wingdings 2" pitchFamily="18" charset="2"/>
              <a:buAutoNum type="alphaUcPeriod"/>
            </a:pPr>
            <a:r>
              <a:rPr lang="en-US" sz="2800" dirty="0" smtClean="0"/>
              <a:t>No</a:t>
            </a:r>
            <a:endParaRPr lang="en-US" sz="28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972387168"/>
              </p:ext>
            </p:extLst>
          </p:nvPr>
        </p:nvGraphicFramePr>
        <p:xfrm>
          <a:off x="4343400" y="1524000"/>
          <a:ext cx="4572000" cy="5143500"/>
        </p:xfrm>
        <a:graphic>
          <a:graphicData uri="http://schemas.openxmlformats.org/presentationml/2006/ole">
            <mc:AlternateContent xmlns:mc="http://schemas.openxmlformats.org/markup-compatibility/2006">
              <mc:Choice xmlns:v="urn:schemas-microsoft-com:vml" Requires="v">
                <p:oleObj spid="_x0000_s37897"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4343400" y="1524000"/>
                        <a:ext cx="4572000" cy="5143500"/>
                      </a:xfrm>
                      <a:prstGeom prst="rect">
                        <a:avLst/>
                      </a:prstGeom>
                    </p:spPr>
                  </p:pic>
                </p:oleObj>
              </mc:Fallback>
            </mc:AlternateContent>
          </a:graphicData>
        </a:graphic>
      </p:graphicFrame>
      <p:sp>
        <p:nvSpPr>
          <p:cNvPr id="8" name="TextBox 7"/>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5" name="Footer Placeholder 4"/>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21602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Favor allowing gays/lesbians to marry legally.</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3075" y="2590800"/>
            <a:ext cx="6275934"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sp>
        <p:nvSpPr>
          <p:cNvPr id="3" name="Footer Placeholder 2"/>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24095269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 Citations:</a:t>
            </a:r>
            <a:endParaRPr lang="en-US" dirty="0"/>
          </a:p>
        </p:txBody>
      </p:sp>
      <p:sp>
        <p:nvSpPr>
          <p:cNvPr id="3" name="Text Placeholder 2"/>
          <p:cNvSpPr>
            <a:spLocks noGrp="1"/>
          </p:cNvSpPr>
          <p:nvPr>
            <p:ph type="body" idx="1"/>
          </p:nvPr>
        </p:nvSpPr>
        <p:spPr>
          <a:xfrm>
            <a:off x="1066800" y="2362200"/>
            <a:ext cx="6777317" cy="3508977"/>
          </a:xfrm>
        </p:spPr>
        <p:txBody>
          <a:bodyPr>
            <a:normAutofit fontScale="92500" lnSpcReduction="20000"/>
          </a:bodyPr>
          <a:lstStyle/>
          <a:p>
            <a:r>
              <a:rPr lang="en-US" dirty="0" smtClean="0"/>
              <a:t>Crime &amp; punishment questions and stats from:</a:t>
            </a:r>
          </a:p>
          <a:p>
            <a:pPr lvl="1"/>
            <a:r>
              <a:rPr lang="en-US" dirty="0">
                <a:solidFill>
                  <a:srgbClr val="222222"/>
                </a:solidFill>
              </a:rPr>
              <a:t>Applegate, Brandon K., Francis T. Cullen, and Bonnie S. Fisher. "Public views toward crime and correctional policies: Is there a gender gap?." </a:t>
            </a:r>
            <a:r>
              <a:rPr lang="en-US" i="1" dirty="0">
                <a:solidFill>
                  <a:srgbClr val="222222"/>
                </a:solidFill>
              </a:rPr>
              <a:t>Journal of Criminal Justice</a:t>
            </a:r>
            <a:r>
              <a:rPr lang="en-US" dirty="0">
                <a:solidFill>
                  <a:srgbClr val="222222"/>
                </a:solidFill>
              </a:rPr>
              <a:t> 30.2 (2002): 89-100</a:t>
            </a:r>
            <a:r>
              <a:rPr lang="en-US" dirty="0" smtClean="0">
                <a:solidFill>
                  <a:srgbClr val="222222"/>
                </a:solidFill>
              </a:rPr>
              <a:t>.</a:t>
            </a:r>
          </a:p>
          <a:p>
            <a:r>
              <a:rPr lang="en-US" dirty="0"/>
              <a:t>All </a:t>
            </a:r>
            <a:r>
              <a:rPr lang="en-US" dirty="0" smtClean="0"/>
              <a:t>other </a:t>
            </a:r>
            <a:r>
              <a:rPr lang="en-US" smtClean="0"/>
              <a:t>questions and from</a:t>
            </a:r>
            <a:r>
              <a:rPr lang="en-US" dirty="0" smtClean="0"/>
              <a:t>:</a:t>
            </a:r>
          </a:p>
          <a:p>
            <a:pPr lvl="1"/>
            <a:r>
              <a:rPr lang="en-US" dirty="0" smtClean="0"/>
              <a:t>Pew Research Center. “</a:t>
            </a:r>
            <a:r>
              <a:rPr lang="en-US" dirty="0"/>
              <a:t>The Gender Gap: Three Decades Old, as Wide as Ever.” March 29, 2012. </a:t>
            </a:r>
            <a:r>
              <a:rPr lang="en-US" dirty="0">
                <a:hlinkClick r:id="rId2"/>
              </a:rPr>
              <a:t>http://www.people-press.org/2012/03/29/the-gender-gap-three-decades-old-as-wide-as-ever</a:t>
            </a:r>
            <a:r>
              <a:rPr lang="en-US" dirty="0" smtClean="0">
                <a:hlinkClick r:id="rId2"/>
              </a:rPr>
              <a:t>/</a:t>
            </a:r>
            <a:r>
              <a:rPr lang="en-US" dirty="0" smtClean="0"/>
              <a:t> Retrieved 08/31/2015</a:t>
            </a:r>
            <a:endParaRPr lang="en-US" dirty="0"/>
          </a:p>
          <a:p>
            <a:pPr lvl="1"/>
            <a:endParaRPr lang="en-US" dirty="0"/>
          </a:p>
        </p:txBody>
      </p:sp>
      <p:sp>
        <p:nvSpPr>
          <p:cNvPr id="4" name="Footer Placeholder 3"/>
          <p:cNvSpPr>
            <a:spLocks noGrp="1"/>
          </p:cNvSpPr>
          <p:nvPr>
            <p:ph type="ftr" sz="quarter" idx="11"/>
          </p:nvPr>
        </p:nvSpPr>
        <p:spPr/>
        <p:txBody>
          <a:bodyPr/>
          <a:lstStyle/>
          <a:p>
            <a:r>
              <a:rPr lang="en-US" smtClean="0"/>
              <a:t>© Amy L. Atchison, 2016</a:t>
            </a:r>
            <a:endParaRPr lang="en-US"/>
          </a:p>
        </p:txBody>
      </p:sp>
    </p:spTree>
    <p:extLst>
      <p:ext uri="{BB962C8B-B14F-4D97-AF65-F5344CB8AC3E}">
        <p14:creationId xmlns:p14="http://schemas.microsoft.com/office/powerpoint/2010/main" val="2255149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7024744" cy="1143000"/>
          </a:xfrm>
        </p:spPr>
        <p:txBody>
          <a:bodyPr>
            <a:normAutofit fontScale="90000"/>
          </a:bodyPr>
          <a:lstStyle/>
          <a:p>
            <a:r>
              <a:rPr lang="en-US" dirty="0" smtClean="0"/>
              <a:t>Politically, would you say you are:</a:t>
            </a:r>
            <a:endParaRPr lang="en-US" dirty="0"/>
          </a:p>
        </p:txBody>
      </p:sp>
      <p:sp>
        <p:nvSpPr>
          <p:cNvPr id="3" name="TPAnswers"/>
          <p:cNvSpPr>
            <a:spLocks noGrp="1"/>
          </p:cNvSpPr>
          <p:nvPr>
            <p:ph type="body" idx="1"/>
            <p:custDataLst>
              <p:tags r:id="rId3"/>
            </p:custDataLst>
          </p:nvPr>
        </p:nvSpPr>
        <p:spPr>
          <a:xfrm>
            <a:off x="457200" y="2129823"/>
            <a:ext cx="4114800" cy="3508977"/>
          </a:xfrm>
        </p:spPr>
        <p:txBody>
          <a:bodyPr>
            <a:normAutofit/>
          </a:bodyPr>
          <a:lstStyle/>
          <a:p>
            <a:pPr marL="525780" indent="-457200">
              <a:buFont typeface="Wingdings 2" pitchFamily="18" charset="2"/>
              <a:buAutoNum type="alphaUcPeriod"/>
            </a:pPr>
            <a:r>
              <a:rPr lang="en-US" sz="3200" dirty="0" smtClean="0"/>
              <a:t>Right</a:t>
            </a:r>
          </a:p>
          <a:p>
            <a:pPr marL="525780" indent="-457200">
              <a:buFont typeface="Wingdings 2" pitchFamily="18" charset="2"/>
              <a:buAutoNum type="alphaUcPeriod"/>
            </a:pPr>
            <a:r>
              <a:rPr lang="en-US" sz="3200" dirty="0" smtClean="0"/>
              <a:t>Center-right</a:t>
            </a:r>
          </a:p>
          <a:p>
            <a:pPr marL="525780" indent="-457200">
              <a:buFont typeface="Wingdings 2" pitchFamily="18" charset="2"/>
              <a:buAutoNum type="alphaUcPeriod"/>
            </a:pPr>
            <a:r>
              <a:rPr lang="en-US" sz="3200" dirty="0" smtClean="0"/>
              <a:t>Center</a:t>
            </a:r>
          </a:p>
          <a:p>
            <a:pPr marL="525780" indent="-457200">
              <a:buFont typeface="Wingdings 2" pitchFamily="18" charset="2"/>
              <a:buAutoNum type="alphaUcPeriod"/>
            </a:pPr>
            <a:r>
              <a:rPr lang="en-US" sz="3200" dirty="0" smtClean="0"/>
              <a:t>Center-left</a:t>
            </a:r>
          </a:p>
          <a:p>
            <a:pPr marL="525780" indent="-457200">
              <a:buFont typeface="Wingdings 2" pitchFamily="18" charset="2"/>
              <a:buAutoNum type="alphaUcPeriod"/>
            </a:pPr>
            <a:r>
              <a:rPr lang="en-US" sz="3200" dirty="0" smtClean="0"/>
              <a:t>Left</a:t>
            </a:r>
          </a:p>
          <a:p>
            <a:pPr marL="525780" indent="-457200">
              <a:buFont typeface="Wingdings 2" pitchFamily="18" charset="2"/>
              <a:buAutoNum type="alphaUcPeriod"/>
            </a:pPr>
            <a:r>
              <a:rPr lang="en-US" sz="3200" dirty="0" smtClean="0"/>
              <a:t>Unsure</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715068642"/>
              </p:ext>
            </p:extLst>
          </p:nvPr>
        </p:nvGraphicFramePr>
        <p:xfrm>
          <a:off x="3886200" y="1714500"/>
          <a:ext cx="4572000" cy="5143500"/>
        </p:xfrm>
        <a:graphic>
          <a:graphicData uri="http://schemas.openxmlformats.org/presentationml/2006/ole">
            <mc:AlternateContent xmlns:mc="http://schemas.openxmlformats.org/markup-compatibility/2006">
              <mc:Choice xmlns:v="urn:schemas-microsoft-com:vml" Requires="v">
                <p:oleObj spid="_x0000_s5136"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3886200" y="1714500"/>
                        <a:ext cx="4572000" cy="5143500"/>
                      </a:xfrm>
                      <a:prstGeom prst="rect">
                        <a:avLst/>
                      </a:prstGeom>
                    </p:spPr>
                  </p:pic>
                </p:oleObj>
              </mc:Fallback>
            </mc:AlternateContent>
          </a:graphicData>
        </a:graphic>
      </p:graphicFrame>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ALL ANSWER</a:t>
            </a:r>
            <a:endParaRPr lang="en-US" b="1" dirty="0">
              <a:solidFill>
                <a:schemeClr val="bg2">
                  <a:lumMod val="75000"/>
                </a:schemeClr>
              </a:solidFill>
            </a:endParaRPr>
          </a:p>
        </p:txBody>
      </p:sp>
      <p:sp>
        <p:nvSpPr>
          <p:cNvPr id="6" name="Footer Placeholder 5"/>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16092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7024744" cy="1143000"/>
          </a:xfrm>
        </p:spPr>
        <p:txBody>
          <a:bodyPr>
            <a:normAutofit fontScale="90000"/>
          </a:bodyPr>
          <a:lstStyle/>
          <a:p>
            <a:r>
              <a:rPr lang="en-US" dirty="0" smtClean="0"/>
              <a:t>Politically, would you say you are:</a:t>
            </a:r>
            <a:endParaRPr lang="en-US" dirty="0"/>
          </a:p>
        </p:txBody>
      </p:sp>
      <p:sp>
        <p:nvSpPr>
          <p:cNvPr id="3" name="TPAnswers"/>
          <p:cNvSpPr>
            <a:spLocks noGrp="1"/>
          </p:cNvSpPr>
          <p:nvPr>
            <p:ph type="body" idx="1"/>
            <p:custDataLst>
              <p:tags r:id="rId3"/>
            </p:custDataLst>
          </p:nvPr>
        </p:nvSpPr>
        <p:spPr>
          <a:xfrm>
            <a:off x="457200" y="2129823"/>
            <a:ext cx="4114800" cy="3508977"/>
          </a:xfrm>
        </p:spPr>
        <p:txBody>
          <a:bodyPr>
            <a:normAutofit/>
          </a:bodyPr>
          <a:lstStyle/>
          <a:p>
            <a:pPr marL="525780" indent="-457200">
              <a:buFont typeface="Wingdings 2" pitchFamily="18" charset="2"/>
              <a:buAutoNum type="alphaUcPeriod"/>
            </a:pPr>
            <a:r>
              <a:rPr lang="en-US" sz="3200" dirty="0" smtClean="0"/>
              <a:t>Right</a:t>
            </a:r>
          </a:p>
          <a:p>
            <a:pPr marL="525780" indent="-457200">
              <a:buFont typeface="Wingdings 2" pitchFamily="18" charset="2"/>
              <a:buAutoNum type="alphaUcPeriod"/>
            </a:pPr>
            <a:r>
              <a:rPr lang="en-US" sz="3200" dirty="0" smtClean="0"/>
              <a:t>Center-right</a:t>
            </a:r>
          </a:p>
          <a:p>
            <a:pPr marL="525780" indent="-457200">
              <a:buFont typeface="Wingdings 2" pitchFamily="18" charset="2"/>
              <a:buAutoNum type="alphaUcPeriod"/>
            </a:pPr>
            <a:r>
              <a:rPr lang="en-US" sz="3200" dirty="0" smtClean="0"/>
              <a:t>Center</a:t>
            </a:r>
          </a:p>
          <a:p>
            <a:pPr marL="525780" indent="-457200">
              <a:buFont typeface="Wingdings 2" pitchFamily="18" charset="2"/>
              <a:buAutoNum type="alphaUcPeriod"/>
            </a:pPr>
            <a:r>
              <a:rPr lang="en-US" sz="3200" dirty="0" smtClean="0"/>
              <a:t>Center-left</a:t>
            </a:r>
          </a:p>
          <a:p>
            <a:pPr marL="525780" indent="-457200">
              <a:buFont typeface="Wingdings 2" pitchFamily="18" charset="2"/>
              <a:buAutoNum type="alphaUcPeriod"/>
            </a:pPr>
            <a:r>
              <a:rPr lang="en-US" sz="3200" dirty="0" smtClean="0"/>
              <a:t>Left</a:t>
            </a:r>
          </a:p>
          <a:p>
            <a:pPr marL="525780" indent="-457200">
              <a:buFont typeface="Wingdings 2" pitchFamily="18" charset="2"/>
              <a:buAutoNum type="alphaUcPeriod"/>
            </a:pPr>
            <a:r>
              <a:rPr lang="en-US" sz="3200" dirty="0" smtClean="0"/>
              <a:t>Unsure</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013179155"/>
              </p:ext>
            </p:extLst>
          </p:nvPr>
        </p:nvGraphicFramePr>
        <p:xfrm>
          <a:off x="3886200" y="1714500"/>
          <a:ext cx="4572000" cy="5143500"/>
        </p:xfrm>
        <a:graphic>
          <a:graphicData uri="http://schemas.openxmlformats.org/presentationml/2006/ole">
            <mc:AlternateContent xmlns:mc="http://schemas.openxmlformats.org/markup-compatibility/2006">
              <mc:Choice xmlns:v="urn:schemas-microsoft-com:vml" Requires="v">
                <p:oleObj spid="_x0000_s14345"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3886200" y="1714500"/>
                        <a:ext cx="4572000" cy="5143500"/>
                      </a:xfrm>
                      <a:prstGeom prst="rect">
                        <a:avLst/>
                      </a:prstGeom>
                    </p:spPr>
                  </p:pic>
                </p:oleObj>
              </mc:Fallback>
            </mc:AlternateContent>
          </a:graphicData>
        </a:graphic>
      </p:graphicFrame>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FEMALES ANSWER</a:t>
            </a:r>
            <a:endParaRPr lang="en-US" b="1" dirty="0">
              <a:solidFill>
                <a:schemeClr val="bg2">
                  <a:lumMod val="75000"/>
                </a:schemeClr>
              </a:solidFill>
            </a:endParaRPr>
          </a:p>
        </p:txBody>
      </p:sp>
      <p:sp>
        <p:nvSpPr>
          <p:cNvPr id="6" name="Footer Placeholder 5"/>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412579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7024744" cy="1143000"/>
          </a:xfrm>
        </p:spPr>
        <p:txBody>
          <a:bodyPr>
            <a:normAutofit fontScale="90000"/>
          </a:bodyPr>
          <a:lstStyle/>
          <a:p>
            <a:r>
              <a:rPr lang="en-US" dirty="0" smtClean="0"/>
              <a:t>Politically, would you say you are:</a:t>
            </a:r>
            <a:endParaRPr lang="en-US" dirty="0"/>
          </a:p>
        </p:txBody>
      </p:sp>
      <p:sp>
        <p:nvSpPr>
          <p:cNvPr id="3" name="TPAnswers"/>
          <p:cNvSpPr>
            <a:spLocks noGrp="1"/>
          </p:cNvSpPr>
          <p:nvPr>
            <p:ph type="body" idx="1"/>
            <p:custDataLst>
              <p:tags r:id="rId3"/>
            </p:custDataLst>
          </p:nvPr>
        </p:nvSpPr>
        <p:spPr>
          <a:xfrm>
            <a:off x="457200" y="2129823"/>
            <a:ext cx="4114800" cy="3508977"/>
          </a:xfrm>
        </p:spPr>
        <p:txBody>
          <a:bodyPr>
            <a:normAutofit/>
          </a:bodyPr>
          <a:lstStyle/>
          <a:p>
            <a:pPr marL="525780" indent="-457200">
              <a:buFont typeface="Wingdings 2" pitchFamily="18" charset="2"/>
              <a:buAutoNum type="alphaUcPeriod"/>
            </a:pPr>
            <a:r>
              <a:rPr lang="en-US" sz="3200" dirty="0" smtClean="0"/>
              <a:t>Right</a:t>
            </a:r>
          </a:p>
          <a:p>
            <a:pPr marL="525780" indent="-457200">
              <a:buFont typeface="Wingdings 2" pitchFamily="18" charset="2"/>
              <a:buAutoNum type="alphaUcPeriod"/>
            </a:pPr>
            <a:r>
              <a:rPr lang="en-US" sz="3200" dirty="0" smtClean="0"/>
              <a:t>Center-right</a:t>
            </a:r>
          </a:p>
          <a:p>
            <a:pPr marL="525780" indent="-457200">
              <a:buFont typeface="Wingdings 2" pitchFamily="18" charset="2"/>
              <a:buAutoNum type="alphaUcPeriod"/>
            </a:pPr>
            <a:r>
              <a:rPr lang="en-US" sz="3200" dirty="0" smtClean="0"/>
              <a:t>Center</a:t>
            </a:r>
          </a:p>
          <a:p>
            <a:pPr marL="525780" indent="-457200">
              <a:buFont typeface="Wingdings 2" pitchFamily="18" charset="2"/>
              <a:buAutoNum type="alphaUcPeriod"/>
            </a:pPr>
            <a:r>
              <a:rPr lang="en-US" sz="3200" dirty="0" smtClean="0"/>
              <a:t>Center-left</a:t>
            </a:r>
          </a:p>
          <a:p>
            <a:pPr marL="525780" indent="-457200">
              <a:buFont typeface="Wingdings 2" pitchFamily="18" charset="2"/>
              <a:buAutoNum type="alphaUcPeriod"/>
            </a:pPr>
            <a:r>
              <a:rPr lang="en-US" sz="3200" dirty="0" smtClean="0"/>
              <a:t>Left</a:t>
            </a:r>
          </a:p>
          <a:p>
            <a:pPr marL="525780" indent="-457200">
              <a:buFont typeface="Wingdings 2" pitchFamily="18" charset="2"/>
              <a:buAutoNum type="alphaUcPeriod"/>
            </a:pPr>
            <a:r>
              <a:rPr lang="en-US" sz="3200" dirty="0" smtClean="0"/>
              <a:t>Unsure</a:t>
            </a:r>
            <a:endParaRPr lang="en-US" sz="3200"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166401802"/>
              </p:ext>
            </p:extLst>
          </p:nvPr>
        </p:nvGraphicFramePr>
        <p:xfrm>
          <a:off x="3886200" y="1714500"/>
          <a:ext cx="4572000" cy="5143500"/>
        </p:xfrm>
        <a:graphic>
          <a:graphicData uri="http://schemas.openxmlformats.org/presentationml/2006/ole">
            <mc:AlternateContent xmlns:mc="http://schemas.openxmlformats.org/markup-compatibility/2006">
              <mc:Choice xmlns:v="urn:schemas-microsoft-com:vml" Requires="v">
                <p:oleObj spid="_x0000_s15369" name="Chart" r:id="rId6" imgW="4571989" imgH="5143584" progId="MSGraph.Chart.8">
                  <p:embed followColorScheme="full"/>
                </p:oleObj>
              </mc:Choice>
              <mc:Fallback>
                <p:oleObj name="Chart" r:id="rId6" imgW="4571989" imgH="5143584" progId="MSGraph.Chart.8">
                  <p:embed followColorScheme="full"/>
                  <p:pic>
                    <p:nvPicPr>
                      <p:cNvPr id="0" name=""/>
                      <p:cNvPicPr/>
                      <p:nvPr/>
                    </p:nvPicPr>
                    <p:blipFill>
                      <a:blip r:embed="rId7"/>
                      <a:stretch>
                        <a:fillRect/>
                      </a:stretch>
                    </p:blipFill>
                    <p:spPr>
                      <a:xfrm>
                        <a:off x="3886200" y="1714500"/>
                        <a:ext cx="4572000" cy="5143500"/>
                      </a:xfrm>
                      <a:prstGeom prst="rect">
                        <a:avLst/>
                      </a:prstGeom>
                    </p:spPr>
                  </p:pic>
                </p:oleObj>
              </mc:Fallback>
            </mc:AlternateContent>
          </a:graphicData>
        </a:graphic>
      </p:graphicFrame>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MALES ANSWER</a:t>
            </a:r>
            <a:endParaRPr lang="en-US" b="1" dirty="0">
              <a:solidFill>
                <a:schemeClr val="bg2">
                  <a:lumMod val="75000"/>
                </a:schemeClr>
              </a:solidFill>
            </a:endParaRPr>
          </a:p>
        </p:txBody>
      </p:sp>
      <p:sp>
        <p:nvSpPr>
          <p:cNvPr id="6" name="Footer Placeholder 5"/>
          <p:cNvSpPr>
            <a:spLocks noGrp="1"/>
          </p:cNvSpPr>
          <p:nvPr>
            <p:ph type="ftr" sz="quarter" idx="11"/>
          </p:nvPr>
        </p:nvSpPr>
        <p:spPr/>
        <p:txBody>
          <a:bodyPr/>
          <a:lstStyle/>
          <a:p>
            <a:r>
              <a:rPr lang="en-US" smtClean="0"/>
              <a:t>© Amy L. Atchison, 2016</a:t>
            </a:r>
            <a:endParaRPr lang="en-US"/>
          </a:p>
        </p:txBody>
      </p:sp>
    </p:spTree>
    <p:custDataLst>
      <p:tags r:id="rId2"/>
    </p:custDataLst>
    <p:extLst>
      <p:ext uri="{BB962C8B-B14F-4D97-AF65-F5344CB8AC3E}">
        <p14:creationId xmlns:p14="http://schemas.microsoft.com/office/powerpoint/2010/main" val="341878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85800"/>
            <a:ext cx="7024744" cy="1143000"/>
          </a:xfrm>
        </p:spPr>
        <p:txBody>
          <a:bodyPr>
            <a:normAutofit fontScale="90000"/>
          </a:bodyPr>
          <a:lstStyle/>
          <a:p>
            <a:r>
              <a:rPr lang="en-US" dirty="0" smtClean="0"/>
              <a:t>Politically, would you say you are:</a:t>
            </a:r>
            <a:endParaRPr lang="en-US" dirty="0"/>
          </a:p>
        </p:txBody>
      </p:sp>
      <p:sp>
        <p:nvSpPr>
          <p:cNvPr id="3" name="TPAnswers"/>
          <p:cNvSpPr>
            <a:spLocks noGrp="1"/>
          </p:cNvSpPr>
          <p:nvPr>
            <p:ph type="body" idx="1"/>
            <p:custDataLst>
              <p:tags r:id="rId2"/>
            </p:custDataLst>
          </p:nvPr>
        </p:nvSpPr>
        <p:spPr>
          <a:xfrm>
            <a:off x="457200" y="2129823"/>
            <a:ext cx="4114800" cy="3508977"/>
          </a:xfrm>
        </p:spPr>
        <p:txBody>
          <a:bodyPr>
            <a:normAutofit/>
          </a:bodyPr>
          <a:lstStyle/>
          <a:p>
            <a:pPr marL="525780" indent="-457200">
              <a:buFont typeface="Wingdings 2" pitchFamily="18" charset="2"/>
              <a:buAutoNum type="alphaUcPeriod"/>
            </a:pPr>
            <a:r>
              <a:rPr lang="en-US" sz="3200" dirty="0" smtClean="0"/>
              <a:t>Right</a:t>
            </a:r>
          </a:p>
          <a:p>
            <a:pPr marL="525780" indent="-457200">
              <a:buFont typeface="Wingdings 2" pitchFamily="18" charset="2"/>
              <a:buAutoNum type="alphaUcPeriod"/>
            </a:pPr>
            <a:r>
              <a:rPr lang="en-US" sz="3200" dirty="0" smtClean="0"/>
              <a:t>Center-right</a:t>
            </a:r>
          </a:p>
          <a:p>
            <a:pPr marL="525780" indent="-457200">
              <a:buFont typeface="Wingdings 2" pitchFamily="18" charset="2"/>
              <a:buAutoNum type="alphaUcPeriod"/>
            </a:pPr>
            <a:r>
              <a:rPr lang="en-US" sz="3200" dirty="0" smtClean="0"/>
              <a:t>Center</a:t>
            </a:r>
          </a:p>
          <a:p>
            <a:pPr marL="525780" indent="-457200">
              <a:buFont typeface="Wingdings 2" pitchFamily="18" charset="2"/>
              <a:buAutoNum type="alphaUcPeriod"/>
            </a:pPr>
            <a:r>
              <a:rPr lang="en-US" sz="3200" dirty="0" smtClean="0"/>
              <a:t>Center-left</a:t>
            </a:r>
          </a:p>
          <a:p>
            <a:pPr marL="525780" indent="-457200">
              <a:buFont typeface="Wingdings 2" pitchFamily="18" charset="2"/>
              <a:buAutoNum type="alphaUcPeriod"/>
            </a:pPr>
            <a:r>
              <a:rPr lang="en-US" sz="3200" dirty="0" smtClean="0"/>
              <a:t>Left</a:t>
            </a:r>
          </a:p>
          <a:p>
            <a:pPr marL="525780" indent="-457200">
              <a:buFont typeface="Wingdings 2" pitchFamily="18" charset="2"/>
              <a:buAutoNum type="alphaUcPeriod"/>
            </a:pPr>
            <a:r>
              <a:rPr lang="en-US" sz="3200" dirty="0" smtClean="0"/>
              <a:t>Unsure</a:t>
            </a:r>
            <a:endParaRPr lang="en-US" sz="3200" dirty="0"/>
          </a:p>
        </p:txBody>
      </p:sp>
      <p:sp>
        <p:nvSpPr>
          <p:cNvPr id="5" name="TextBox 4"/>
          <p:cNvSpPr txBox="1"/>
          <p:nvPr/>
        </p:nvSpPr>
        <p:spPr>
          <a:xfrm>
            <a:off x="4724400" y="76200"/>
            <a:ext cx="3505200" cy="369332"/>
          </a:xfrm>
          <a:prstGeom prst="rect">
            <a:avLst/>
          </a:prstGeom>
          <a:noFill/>
        </p:spPr>
        <p:txBody>
          <a:bodyPr wrap="square" rtlCol="0">
            <a:spAutoFit/>
          </a:bodyPr>
          <a:lstStyle/>
          <a:p>
            <a:pPr algn="ctr"/>
            <a:r>
              <a:rPr lang="en-US" b="1" dirty="0" smtClean="0">
                <a:solidFill>
                  <a:schemeClr val="bg2">
                    <a:lumMod val="75000"/>
                  </a:schemeClr>
                </a:solidFill>
              </a:rPr>
              <a:t>GENERAL POPULATION (US)</a:t>
            </a:r>
            <a:endParaRPr lang="en-US" b="1" dirty="0">
              <a:solidFill>
                <a:schemeClr val="bg2">
                  <a:lumMod val="75000"/>
                </a:schemeClr>
              </a:solidFill>
            </a:endParaRPr>
          </a:p>
        </p:txBody>
      </p:sp>
      <p:pic>
        <p:nvPicPr>
          <p:cNvPr id="513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1462088"/>
            <a:ext cx="3429000" cy="4524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US" smtClean="0"/>
              <a:t>© Amy L. Atchison, 2016</a:t>
            </a:r>
            <a:endParaRPr lang="en-US"/>
          </a:p>
        </p:txBody>
      </p:sp>
    </p:spTree>
    <p:custDataLst>
      <p:tags r:id="rId1"/>
    </p:custDataLst>
    <p:extLst>
      <p:ext uri="{BB962C8B-B14F-4D97-AF65-F5344CB8AC3E}">
        <p14:creationId xmlns:p14="http://schemas.microsoft.com/office/powerpoint/2010/main" val="36446925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00.xml><?xml version="1.0" encoding="utf-8"?>
<p:tagLst xmlns:a="http://schemas.openxmlformats.org/drawingml/2006/main" xmlns:r="http://schemas.openxmlformats.org/officeDocument/2006/relationships" xmlns:p="http://schemas.openxmlformats.org/presentationml/2006/main">
  <p:tag name="ZEROBASED" val="False"/>
</p:tagLst>
</file>

<file path=ppt/tags/tag10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0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067D83C50D4C688F637BE4A2A44FFE&lt;/guid&gt;&#10;            &lt;repollguid&gt;684B5B8DC11D4CA0AA2B40A546B225F1&lt;/repollguid&gt;&#10;            &lt;sourceid&gt;4FBDBC47971945C98F2BDE7A846FDBFE&lt;/sourceid&gt;&#10;            &lt;questiontext&gt;Government does ________ for childre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103.xml><?xml version="1.0" encoding="utf-8"?>
<p:tagLst xmlns:a="http://schemas.openxmlformats.org/drawingml/2006/main" xmlns:r="http://schemas.openxmlformats.org/officeDocument/2006/relationships" xmlns:p="http://schemas.openxmlformats.org/presentationml/2006/main">
  <p:tag name="ZEROBASED" val="False"/>
</p:tagLst>
</file>

<file path=ppt/tags/tag10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0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067D83C50D4C688F637BE4A2A44FFE&lt;/guid&gt;&#10;            &lt;repollguid&gt;684B5B8DC11D4CA0AA2B40A546B225F1&lt;/repollguid&gt;&#10;            &lt;sourceid&gt;4FBDBC47971945C98F2BDE7A846FDBFE&lt;/sourceid&gt;&#10;            &lt;questiontext&gt;Government does ________ for childre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106.xml><?xml version="1.0" encoding="utf-8"?>
<p:tagLst xmlns:a="http://schemas.openxmlformats.org/drawingml/2006/main" xmlns:r="http://schemas.openxmlformats.org/officeDocument/2006/relationships" xmlns:p="http://schemas.openxmlformats.org/presentationml/2006/main">
  <p:tag name="ZEROBASED" val="False"/>
</p:tagLst>
</file>

<file path=ppt/tags/tag10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0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067D83C50D4C688F637BE4A2A44FFE&lt;/guid&gt;&#10;            &lt;repollguid&gt;684B5B8DC11D4CA0AA2B40A546B225F1&lt;/repollguid&gt;&#10;            &lt;sourceid&gt;4FBDBC47971945C98F2BDE7A846FDBFE&lt;/sourceid&gt;&#10;            &lt;questiontext&gt;Government does ________ for childre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109.xml><?xml version="1.0" encoding="utf-8"?>
<p:tagLst xmlns:a="http://schemas.openxmlformats.org/drawingml/2006/main" xmlns:r="http://schemas.openxmlformats.org/officeDocument/2006/relationships" xmlns:p="http://schemas.openxmlformats.org/presentationml/2006/main">
  <p:tag name="ZEROBASED" val="False"/>
</p:tagLst>
</file>

<file path=ppt/tags/tag11.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D31A47EE0C84252BFF031FDF0DB0E1D&lt;/guid&gt;&#10;        &lt;description /&gt;&#10;        &lt;date&gt;8/31/2015 4:58: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D40D206044471A032B5A8C1EC9C94&lt;/guid&gt;&#10;            &lt;repollguid&gt;B97DCCC635214A2ABB9100FED66722C8&lt;/repollguid&gt;&#10;            &lt;sourceid&gt;E43D96F82CCE4D64BE3CC05917CA51DD&lt;/sourceid&gt;&#10;            &lt;questiontext&gt;Politically, would you say you a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B5ECD5179FA4277873063E283A04604&lt;/guid&gt;&#10;                    &lt;answertext&gt;Right&lt;/answertext&gt;&#10;                    &lt;valuetype&gt;0&lt;/valuetype&gt;&#10;                &lt;/answer&gt;&#10;                &lt;answer&gt;&#10;                    &lt;guid&gt;95B6E086B15B479792E127EF59230F90&lt;/guid&gt;&#10;                    &lt;answertext&gt;Center-right&lt;/answertext&gt;&#10;                    &lt;valuetype&gt;0&lt;/valuetype&gt;&#10;                &lt;/answer&gt;&#10;                &lt;answer&gt;&#10;                    &lt;guid&gt;524203B2FC774E10904925040B2768D4&lt;/guid&gt;&#10;                    &lt;answertext&gt;Center&lt;/answertext&gt;&#10;                    &lt;valuetype&gt;0&lt;/valuetype&gt;&#10;                &lt;/answer&gt;&#10;                &lt;answer&gt;&#10;                    &lt;guid&gt;713E941B79D14300B4AFAC31723FA4CF&lt;/guid&gt;&#10;                    &lt;answertext&gt;Center-left&lt;/answertext&gt;&#10;                    &lt;valuetype&gt;0&lt;/valuetype&gt;&#10;                &lt;/answer&gt;&#10;                &lt;answer&gt;&#10;                    &lt;guid&gt;E34C689AF4B047F4B57F951CE463FB05&lt;/guid&gt;&#10;                    &lt;answertext&gt;Left&lt;/answertext&gt;&#10;                    &lt;valuetype&gt;0&lt;/valuetype&gt;&#10;                &lt;/answer&gt;&#10;                &lt;answer&gt;&#10;                    &lt;guid&gt;E16F4D3076584096AA65F00BDBE417F6&lt;/guid&gt;&#10;                    &lt;answertext&gt;Unsure&lt;/answertext&gt;&#10;                    &lt;valuetype&gt;0&lt;/valuetype&gt;&#10;                &lt;/answer&gt;&#10;            &lt;/answers&gt;&#10;        &lt;/multichoice&gt;&#10;    &lt;/questions&gt;&#10;&lt;/questionlist&gt;"/>
</p:tagLst>
</file>

<file path=ppt/tags/tag11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11.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11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9A93C77F2414436B57E8251FE6A9A3C&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113.xml><?xml version="1.0" encoding="utf-8"?>
<p:tagLst xmlns:a="http://schemas.openxmlformats.org/drawingml/2006/main" xmlns:r="http://schemas.openxmlformats.org/officeDocument/2006/relationships" xmlns:p="http://schemas.openxmlformats.org/presentationml/2006/main">
  <p:tag name="ZEROBASED" val="False"/>
</p:tagLst>
</file>

<file path=ppt/tags/tag11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1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9A93C77F2414436B57E8251FE6A9A3C&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116.xml><?xml version="1.0" encoding="utf-8"?>
<p:tagLst xmlns:a="http://schemas.openxmlformats.org/drawingml/2006/main" xmlns:r="http://schemas.openxmlformats.org/officeDocument/2006/relationships" xmlns:p="http://schemas.openxmlformats.org/presentationml/2006/main">
  <p:tag name="ZEROBASED" val="False"/>
</p:tagLst>
</file>

<file path=ppt/tags/tag11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1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9A93C77F2414436B57E8251FE6A9A3C&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119.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2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4E308DDB5994C99923481B093446FAC&lt;/guid&gt;&#10;            &lt;repollguid&gt;684B5B8DC11D4CA0AA2B40A546B225F1&lt;/repollguid&gt;&#10;            &lt;sourceid&gt;4FBDBC47971945C98F2BDE7A846FDBFE&lt;/sourceid&gt;&#10;            &lt;questiontext&gt;Are you in favor of the death penalty for a person convicted of murde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gt;&#10;                    &lt;guid&gt;87494F3F3A024D5FBD9F1D139EC3A989&lt;/guid&gt;&#10;                    &lt;answertext&gt;No opinion&lt;/answertext&gt;&#10;                    &lt;valuetype&gt;0&lt;/valuetype&gt;&#10;                &lt;/answer&gt;&#10;            &lt;/answers&gt;&#10;        &lt;/multichoice&gt;&#10;    &lt;/questions&gt;&#10;&lt;/questionlist&gt;"/>
</p:tagLst>
</file>

<file path=ppt/tags/tag14.xml><?xml version="1.0" encoding="utf-8"?>
<p:tagLst xmlns:a="http://schemas.openxmlformats.org/drawingml/2006/main" xmlns:r="http://schemas.openxmlformats.org/officeDocument/2006/relationships" xmlns:p="http://schemas.openxmlformats.org/presentationml/2006/main">
  <p:tag name="ZEROBASED" val="False"/>
</p:tagLst>
</file>

<file path=ppt/tags/tag1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4E308DDB5994C99923481B093446FAC&lt;/guid&gt;&#10;            &lt;repollguid&gt;684B5B8DC11D4CA0AA2B40A546B225F1&lt;/repollguid&gt;&#10;            &lt;sourceid&gt;4FBDBC47971945C98F2BDE7A846FDBFE&lt;/sourceid&gt;&#10;            &lt;questiontext&gt;Are you in favor of the death penalty for a person convicted of murde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gt;&#10;                    &lt;guid&gt;87494F3F3A024D5FBD9F1D139EC3A989&lt;/guid&gt;&#10;                    &lt;answertext&gt;No opinion&lt;/answertext&gt;&#10;                    &lt;valuetype&gt;0&lt;/valuetype&gt;&#10;                &lt;/answer&gt;&#10;            &lt;/answers&gt;&#10;        &lt;/multichoice&gt;&#10;    &lt;/questions&gt;&#10;&lt;/questionlist&gt;"/>
</p:tagLst>
</file>

<file path=ppt/tags/tag17.xml><?xml version="1.0" encoding="utf-8"?>
<p:tagLst xmlns:a="http://schemas.openxmlformats.org/drawingml/2006/main" xmlns:r="http://schemas.openxmlformats.org/officeDocument/2006/relationships" xmlns:p="http://schemas.openxmlformats.org/presentationml/2006/main">
  <p:tag name="ZEROBASED" val="False"/>
</p:tagLst>
</file>

<file path=ppt/tags/tag1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1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4E308DDB5994C99923481B093446FAC&lt;/guid&gt;&#10;            &lt;repollguid&gt;684B5B8DC11D4CA0AA2B40A546B225F1&lt;/repollguid&gt;&#10;            &lt;sourceid&gt;4FBDBC47971945C98F2BDE7A846FDBFE&lt;/sourceid&gt;&#10;            &lt;questiontext&gt;Are you in favor of the death penalty for a person convicted of murder?&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gt;&#10;                    &lt;guid&gt;87494F3F3A024D5FBD9F1D139EC3A989&lt;/guid&gt;&#10;                    &lt;answertext&gt;No opinion&lt;/answertext&gt;&#10;                    &lt;valuetype&gt;0&lt;/valuetype&gt;&#10;                &lt;/answer&gt;&#10;            &lt;/answers&gt;&#10;        &lt;/multichoice&gt;&#10;    &lt;/questions&gt;&#10;&lt;/questionlist&gt;"/>
</p:tagLst>
</file>

<file path=ppt/tags/tag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D31A47EE0C84252BFF031FDF0DB0E1D&lt;/guid&gt;&#10;        &lt;description /&gt;&#10;        &lt;date&gt;8/31/2015 4:58: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D40D206044471A032B5A8C1EC9C94&lt;/guid&gt;&#10;            &lt;repollguid&gt;B97DCCC635214A2ABB9100FED66722C8&lt;/repollguid&gt;&#10;            &lt;sourceid&gt;E43D96F82CCE4D64BE3CC05917CA51DD&lt;/sourceid&gt;&#10;            &lt;questiontext&gt;Politically, would you say you a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B5ECD5179FA4277873063E283A04604&lt;/guid&gt;&#10;                    &lt;answertext&gt;Right&lt;/answertext&gt;&#10;                    &lt;valuetype&gt;0&lt;/valuetype&gt;&#10;                &lt;/answer&gt;&#10;                &lt;answer&gt;&#10;                    &lt;guid&gt;95B6E086B15B479792E127EF59230F90&lt;/guid&gt;&#10;                    &lt;answertext&gt;Center-right&lt;/answertext&gt;&#10;                    &lt;valuetype&gt;0&lt;/valuetype&gt;&#10;                &lt;/answer&gt;&#10;                &lt;answer&gt;&#10;                    &lt;guid&gt;524203B2FC774E10904925040B2768D4&lt;/guid&gt;&#10;                    &lt;answertext&gt;Center&lt;/answertext&gt;&#10;                    &lt;valuetype&gt;0&lt;/valuetype&gt;&#10;                &lt;/answer&gt;&#10;                &lt;answer&gt;&#10;                    &lt;guid&gt;713E941B79D14300B4AFAC31723FA4CF&lt;/guid&gt;&#10;                    &lt;answertext&gt;Center-left&lt;/answertext&gt;&#10;                    &lt;valuetype&gt;0&lt;/valuetype&gt;&#10;                &lt;/answer&gt;&#10;                &lt;answer&gt;&#10;                    &lt;guid&gt;E34C689AF4B047F4B57F951CE463FB05&lt;/guid&gt;&#10;                    &lt;answertext&gt;Left&lt;/answertext&gt;&#10;                    &lt;valuetype&gt;0&lt;/valuetype&gt;&#10;                &lt;/answer&gt;&#10;                &lt;answer&gt;&#10;                    &lt;guid&gt;E16F4D3076584096AA65F00BDBE417F6&lt;/guid&gt;&#10;                    &lt;answertext&gt;Unsure&lt;/answertext&gt;&#10;                    &lt;valuetype&gt;0&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ZEROBASED" val="False"/>
</p:tagLst>
</file>

<file path=ppt/tags/tag2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2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2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CACC87EBE494160862CFC7B0634CDA0&lt;/guid&gt;&#10;            &lt;repollguid&gt;684B5B8DC11D4CA0AA2B40A546B225F1&lt;/repollguid&gt;&#10;            &lt;sourceid&gt;4FBDBC47971945C98F2BDE7A846FDBFE&lt;/sourceid&gt;&#10;            &lt;questiontext&gt;Government does ________ for wealthy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24.xml><?xml version="1.0" encoding="utf-8"?>
<p:tagLst xmlns:a="http://schemas.openxmlformats.org/drawingml/2006/main" xmlns:r="http://schemas.openxmlformats.org/officeDocument/2006/relationships" xmlns:p="http://schemas.openxmlformats.org/presentationml/2006/main">
  <p:tag name="ZEROBASED" val="False"/>
</p:tagLst>
</file>

<file path=ppt/tags/tag2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2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CACC87EBE494160862CFC7B0634CDA0&lt;/guid&gt;&#10;            &lt;repollguid&gt;684B5B8DC11D4CA0AA2B40A546B225F1&lt;/repollguid&gt;&#10;            &lt;sourceid&gt;4FBDBC47971945C98F2BDE7A846FDBFE&lt;/sourceid&gt;&#10;            &lt;questiontext&gt;Government does ________ for wealthy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2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CACC87EBE494160862CFC7B0634CDA0&lt;/guid&gt;&#10;            &lt;repollguid&gt;684B5B8DC11D4CA0AA2B40A546B225F1&lt;/repollguid&gt;&#10;            &lt;sourceid&gt;4FBDBC47971945C98F2BDE7A846FDBFE&lt;/sourceid&gt;&#10;            &lt;questiontext&gt;Government does ________ for wealthy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3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3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3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B34653319674C20A08BB8188572D55D&lt;/guid&gt;&#10;            &lt;repollguid&gt;684B5B8DC11D4CA0AA2B40A546B225F1&lt;/repollguid&gt;&#10;            &lt;sourceid&gt;4FBDBC47971945C98F2BDE7A846FDBFE&lt;/sourceid&gt;&#10;            &lt;questiontext&gt;In general, do you think the courts deal too harshly or not harshly enough with criminal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Too harshly&lt;/answertext&gt;&#10;                    &lt;valuetype&gt;0&lt;/valuetype&gt;&#10;                &lt;/answer&gt;&#10;                &lt;answer&gt;&#10;                    &lt;guid&gt;CE465647A34746909AB32C4C156D14EF&lt;/guid&gt;&#10;                    &lt;answertext&gt;About right&lt;/answertext&gt;&#10;                    &lt;valuetype&gt;0&lt;/valuetype&gt;&#10;                &lt;/answer&gt;&#10;                &lt;answer&gt;&#10;                    &lt;guid&gt;BA2FCDC8956B4075B24520C89FFF3EDA&lt;/guid&gt;&#10;                    &lt;answertext&gt;Not harsh enough&lt;/answertext&gt;&#10;                    &lt;valuetype&gt;0&lt;/valuetype&gt;&#10;                &lt;/answer&gt;&#10;            &lt;/answers&gt;&#10;        &lt;/multichoice&gt;&#10;    &lt;/questions&gt;&#10;&lt;/questionlist&gt;"/>
</p:tagLst>
</file>

<file path=ppt/tags/tag34.xml><?xml version="1.0" encoding="utf-8"?>
<p:tagLst xmlns:a="http://schemas.openxmlformats.org/drawingml/2006/main" xmlns:r="http://schemas.openxmlformats.org/officeDocument/2006/relationships" xmlns:p="http://schemas.openxmlformats.org/presentationml/2006/main">
  <p:tag name="ZEROBASED" val="False"/>
</p:tagLst>
</file>

<file path=ppt/tags/tag3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3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B34653319674C20A08BB8188572D55D&lt;/guid&gt;&#10;            &lt;repollguid&gt;684B5B8DC11D4CA0AA2B40A546B225F1&lt;/repollguid&gt;&#10;            &lt;sourceid&gt;4FBDBC47971945C98F2BDE7A846FDBFE&lt;/sourceid&gt;&#10;            &lt;questiontext&gt;In general, do you think the courts deal too harshly or not harshly enough with criminal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Too harshly&lt;/answertext&gt;&#10;                    &lt;valuetype&gt;0&lt;/valuetype&gt;&#10;                &lt;/answer&gt;&#10;                &lt;answer&gt;&#10;                    &lt;guid&gt;CE465647A34746909AB32C4C156D14EF&lt;/guid&gt;&#10;                    &lt;answertext&gt;About right&lt;/answertext&gt;&#10;                    &lt;valuetype&gt;0&lt;/valuetype&gt;&#10;                &lt;/answer&gt;&#10;                &lt;answer&gt;&#10;                    &lt;guid&gt;BA2FCDC8956B4075B24520C89FFF3EDA&lt;/guid&gt;&#10;                    &lt;answertext&gt;Not harsh enough&lt;/answertext&gt;&#10;                    &lt;valuetype&gt;0&lt;/valuetype&gt;&#10;                &lt;/answer&gt;&#10;            &lt;/answers&gt;&#10;        &lt;/multichoice&gt;&#10;    &lt;/questions&gt;&#10;&lt;/questionlist&gt;"/>
</p:tagLst>
</file>

<file path=ppt/tags/tag37.xml><?xml version="1.0" encoding="utf-8"?>
<p:tagLst xmlns:a="http://schemas.openxmlformats.org/drawingml/2006/main" xmlns:r="http://schemas.openxmlformats.org/officeDocument/2006/relationships" xmlns:p="http://schemas.openxmlformats.org/presentationml/2006/main">
  <p:tag name="ZEROBASED" val="False"/>
</p:tagLst>
</file>

<file path=ppt/tags/tag3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3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B34653319674C20A08BB8188572D55D&lt;/guid&gt;&#10;            &lt;repollguid&gt;684B5B8DC11D4CA0AA2B40A546B225F1&lt;/repollguid&gt;&#10;            &lt;sourceid&gt;4FBDBC47971945C98F2BDE7A846FDBFE&lt;/sourceid&gt;&#10;            &lt;questiontext&gt;In general, do you think the courts deal too harshly or not harshly enough with criminal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Too harshly&lt;/answertext&gt;&#10;                    &lt;valuetype&gt;0&lt;/valuetype&gt;&#10;                &lt;/answer&gt;&#10;                &lt;answer&gt;&#10;                    &lt;guid&gt;CE465647A34746909AB32C4C156D14EF&lt;/guid&gt;&#10;                    &lt;answertext&gt;About right&lt;/answertext&gt;&#10;                    &lt;valuetype&gt;0&lt;/valuetype&gt;&#10;                &lt;/answer&gt;&#10;                &lt;answer&gt;&#10;                    &lt;guid&gt;BA2FCDC8956B4075B24520C89FFF3EDA&lt;/guid&gt;&#10;                    &lt;answertext&gt;Not harsh enough&lt;/answertext&gt;&#10;                    &lt;valuetype&gt;0&lt;/valuetype&gt;&#10;                &lt;/answer&gt;&#10;            &lt;/answers&gt;&#10;        &lt;/multichoice&gt;&#10;    &lt;/questions&gt;&#10;&lt;/questionlist&gt;"/>
</p:tagLst>
</file>

<file path=ppt/tags/tag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40.xml><?xml version="1.0" encoding="utf-8"?>
<p:tagLst xmlns:a="http://schemas.openxmlformats.org/drawingml/2006/main" xmlns:r="http://schemas.openxmlformats.org/officeDocument/2006/relationships" xmlns:p="http://schemas.openxmlformats.org/presentationml/2006/main">
  <p:tag name="ZEROBASED" val="False"/>
</p:tagLst>
</file>

<file path=ppt/tags/tag4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4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9C24264CD6C45BE9067FCF53FD811A2&lt;/guid&gt;&#10;            &lt;repollguid&gt;684B5B8DC11D4CA0AA2B40A546B225F1&lt;/repollguid&gt;&#10;            &lt;sourceid&gt;4FBDBC47971945C98F2BDE7A846FDBFE&lt;/sourceid&gt;&#10;            &lt;questiontext&gt;Government should invest in/promote the use of nuclear power to address the energy supp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44.xml><?xml version="1.0" encoding="utf-8"?>
<p:tagLst xmlns:a="http://schemas.openxmlformats.org/drawingml/2006/main" xmlns:r="http://schemas.openxmlformats.org/officeDocument/2006/relationships" xmlns:p="http://schemas.openxmlformats.org/presentationml/2006/main">
  <p:tag name="ZEROBASED" val="False"/>
</p:tagLst>
</file>

<file path=ppt/tags/tag4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9C24264CD6C45BE9067FCF53FD811A2&lt;/guid&gt;&#10;            &lt;repollguid&gt;684B5B8DC11D4CA0AA2B40A546B225F1&lt;/repollguid&gt;&#10;            &lt;sourceid&gt;4FBDBC47971945C98F2BDE7A846FDBFE&lt;/sourceid&gt;&#10;            &lt;questiontext&gt;Government should invest in/promote the use of nuclear power to address the energy supp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47.xml><?xml version="1.0" encoding="utf-8"?>
<p:tagLst xmlns:a="http://schemas.openxmlformats.org/drawingml/2006/main" xmlns:r="http://schemas.openxmlformats.org/officeDocument/2006/relationships" xmlns:p="http://schemas.openxmlformats.org/presentationml/2006/main">
  <p:tag name="ZEROBASED" val="False"/>
</p:tagLst>
</file>

<file path=ppt/tags/tag4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9C24264CD6C45BE9067FCF53FD811A2&lt;/guid&gt;&#10;            &lt;repollguid&gt;684B5B8DC11D4CA0AA2B40A546B225F1&lt;/repollguid&gt;&#10;            &lt;sourceid&gt;4FBDBC47971945C98F2BDE7A846FDBFE&lt;/sourceid&gt;&#10;            &lt;questiontext&gt;Government should invest in/promote the use of nuclear power to address the energy supp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5.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D31A47EE0C84252BFF031FDF0DB0E1D&lt;/guid&gt;&#10;        &lt;description /&gt;&#10;        &lt;date&gt;8/31/2015 4:58: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D40D206044471A032B5A8C1EC9C94&lt;/guid&gt;&#10;            &lt;repollguid&gt;B97DCCC635214A2ABB9100FED66722C8&lt;/repollguid&gt;&#10;            &lt;sourceid&gt;E43D96F82CCE4D64BE3CC05917CA51DD&lt;/sourceid&gt;&#10;            &lt;questiontext&gt;Politically, would you say you a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B5ECD5179FA4277873063E283A04604&lt;/guid&gt;&#10;                    &lt;answertext&gt;Right&lt;/answertext&gt;&#10;                    &lt;valuetype&gt;0&lt;/valuetype&gt;&#10;                &lt;/answer&gt;&#10;                &lt;answer&gt;&#10;                    &lt;guid&gt;95B6E086B15B479792E127EF59230F90&lt;/guid&gt;&#10;                    &lt;answertext&gt;Center-right&lt;/answertext&gt;&#10;                    &lt;valuetype&gt;0&lt;/valuetype&gt;&#10;                &lt;/answer&gt;&#10;                &lt;answer&gt;&#10;                    &lt;guid&gt;524203B2FC774E10904925040B2768D4&lt;/guid&gt;&#10;                    &lt;answertext&gt;Center&lt;/answertext&gt;&#10;                    &lt;valuetype&gt;0&lt;/valuetype&gt;&#10;                &lt;/answer&gt;&#10;                &lt;answer&gt;&#10;                    &lt;guid&gt;713E941B79D14300B4AFAC31723FA4CF&lt;/guid&gt;&#10;                    &lt;answertext&gt;Center-left&lt;/answertext&gt;&#10;                    &lt;valuetype&gt;0&lt;/valuetype&gt;&#10;                &lt;/answer&gt;&#10;                &lt;answer&gt;&#10;                    &lt;guid&gt;E34C689AF4B047F4B57F951CE463FB05&lt;/guid&gt;&#10;                    &lt;answertext&gt;Left&lt;/answertext&gt;&#10;                    &lt;valuetype&gt;0&lt;/valuetype&gt;&#10;                &lt;/answer&gt;&#10;                &lt;answer&gt;&#10;                    &lt;guid&gt;E16F4D3076584096AA65F00BDBE417F6&lt;/guid&gt;&#10;                    &lt;answertext&gt;Unsure&lt;/answertext&gt;&#10;                    &lt;valuetype&gt;0&lt;/valuetype&gt;&#10;                &lt;/answer&gt;&#10;            &lt;/answers&gt;&#10;        &lt;/multichoice&gt;&#10;    &lt;/questions&gt;&#10;&lt;/questionlist&gt;"/>
</p:tagLst>
</file>

<file path=ppt/tags/tag50.xml><?xml version="1.0" encoding="utf-8"?>
<p:tagLst xmlns:a="http://schemas.openxmlformats.org/drawingml/2006/main" xmlns:r="http://schemas.openxmlformats.org/officeDocument/2006/relationships" xmlns:p="http://schemas.openxmlformats.org/presentationml/2006/main">
  <p:tag name="ZEROBASED" val="False"/>
</p:tagLst>
</file>

<file path=ppt/tags/tag5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5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D9786EBD0645899A1FD484F92D9FF9&lt;/guid&gt;&#10;            &lt;repollguid&gt;684B5B8DC11D4CA0AA2B40A546B225F1&lt;/repollguid&gt;&#10;            &lt;sourceid&gt;4FBDBC47971945C98F2BDE7A846FDBFE&lt;/sourceid&gt;&#10;            &lt;questiontext&gt;Government does ________ for poor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54.xml><?xml version="1.0" encoding="utf-8"?>
<p:tagLst xmlns:a="http://schemas.openxmlformats.org/drawingml/2006/main" xmlns:r="http://schemas.openxmlformats.org/officeDocument/2006/relationships" xmlns:p="http://schemas.openxmlformats.org/presentationml/2006/main">
  <p:tag name="ZEROBASED" val="False"/>
</p:tagLst>
</file>

<file path=ppt/tags/tag5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D9786EBD0645899A1FD484F92D9FF9&lt;/guid&gt;&#10;            &lt;repollguid&gt;684B5B8DC11D4CA0AA2B40A546B225F1&lt;/repollguid&gt;&#10;            &lt;sourceid&gt;4FBDBC47971945C98F2BDE7A846FDBFE&lt;/sourceid&gt;&#10;            &lt;questiontext&gt;Government does ________ for poor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57.xml><?xml version="1.0" encoding="utf-8"?>
<p:tagLst xmlns:a="http://schemas.openxmlformats.org/drawingml/2006/main" xmlns:r="http://schemas.openxmlformats.org/officeDocument/2006/relationships" xmlns:p="http://schemas.openxmlformats.org/presentationml/2006/main">
  <p:tag name="ZEROBASED" val="False"/>
</p:tagLst>
</file>

<file path=ppt/tags/tag5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D9786EBD0645899A1FD484F92D9FF9&lt;/guid&gt;&#10;            &lt;repollguid&gt;684B5B8DC11D4CA0AA2B40A546B225F1&lt;/repollguid&gt;&#10;            &lt;sourceid&gt;4FBDBC47971945C98F2BDE7A846FDBFE&lt;/sourceid&gt;&#10;            &lt;questiontext&gt;Government does ________ for poor peopl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60.xml><?xml version="1.0" encoding="utf-8"?>
<p:tagLst xmlns:a="http://schemas.openxmlformats.org/drawingml/2006/main" xmlns:r="http://schemas.openxmlformats.org/officeDocument/2006/relationships" xmlns:p="http://schemas.openxmlformats.org/presentationml/2006/main">
  <p:tag name="ZEROBASED" val="False"/>
</p:tagLst>
</file>

<file path=ppt/tags/tag6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6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6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403D222E06D4EBA8FA1C42160F4F13C&lt;/guid&gt;&#10;            &lt;repollguid&gt;684B5B8DC11D4CA0AA2B40A546B225F1&lt;/repollguid&gt;&#10;            &lt;sourceid&gt;4FBDBC47971945C98F2BDE7A846FDBFE&lt;/sourceid&gt;&#10;            &lt;questiontext&gt;The main emphasis of prisons should b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Punishment&lt;/answertext&gt;&#10;                    &lt;valuetype&gt;0&lt;/valuetype&gt;&#10;                &lt;/answer&gt;&#10;                &lt;answer&gt;&#10;                    &lt;guid&gt;CE465647A34746909AB32C4C156D14EF&lt;/guid&gt;&#10;                    &lt;answertext&gt;Protection of society&lt;/answertext&gt;&#10;                    &lt;valuetype&gt;0&lt;/valuetype&gt;&#10;                &lt;/answer&gt;&#10;                &lt;answer&gt;&#10;                    &lt;guid&gt;62FF7BB7BEF54A23A9249A81BF12B33A&lt;/guid&gt;&#10;                    &lt;answertext&gt;Rehabilitation&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64.xml><?xml version="1.0" encoding="utf-8"?>
<p:tagLst xmlns:a="http://schemas.openxmlformats.org/drawingml/2006/main" xmlns:r="http://schemas.openxmlformats.org/officeDocument/2006/relationships" xmlns:p="http://schemas.openxmlformats.org/presentationml/2006/main">
  <p:tag name="ZEROBASED" val="False"/>
</p:tagLst>
</file>

<file path=ppt/tags/tag6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6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403D222E06D4EBA8FA1C42160F4F13C&lt;/guid&gt;&#10;            &lt;repollguid&gt;684B5B8DC11D4CA0AA2B40A546B225F1&lt;/repollguid&gt;&#10;            &lt;sourceid&gt;4FBDBC47971945C98F2BDE7A846FDBFE&lt;/sourceid&gt;&#10;            &lt;questiontext&gt;The main emphasis of prisons should b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Punishment&lt;/answertext&gt;&#10;                    &lt;valuetype&gt;0&lt;/valuetype&gt;&#10;                &lt;/answer&gt;&#10;                &lt;answer&gt;&#10;                    &lt;guid&gt;CE465647A34746909AB32C4C156D14EF&lt;/guid&gt;&#10;                    &lt;answertext&gt;Protection of society&lt;/answertext&gt;&#10;                    &lt;valuetype&gt;0&lt;/valuetype&gt;&#10;                &lt;/answer&gt;&#10;                &lt;answer&gt;&#10;                    &lt;guid&gt;62FF7BB7BEF54A23A9249A81BF12B33A&lt;/guid&gt;&#10;                    &lt;answertext&gt;Rehabilitation&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67.xml><?xml version="1.0" encoding="utf-8"?>
<p:tagLst xmlns:a="http://schemas.openxmlformats.org/drawingml/2006/main" xmlns:r="http://schemas.openxmlformats.org/officeDocument/2006/relationships" xmlns:p="http://schemas.openxmlformats.org/presentationml/2006/main">
  <p:tag name="ZEROBASED" val="False"/>
</p:tagLst>
</file>

<file path=ppt/tags/tag6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6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403D222E06D4EBA8FA1C42160F4F13C&lt;/guid&gt;&#10;            &lt;repollguid&gt;684B5B8DC11D4CA0AA2B40A546B225F1&lt;/repollguid&gt;&#10;            &lt;sourceid&gt;4FBDBC47971945C98F2BDE7A846FDBFE&lt;/sourceid&gt;&#10;            &lt;questiontext&gt;The main emphasis of prisons should be: &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Punishment&lt;/answertext&gt;&#10;                    &lt;valuetype&gt;0&lt;/valuetype&gt;&#10;                &lt;/answer&gt;&#10;                &lt;answer&gt;&#10;                    &lt;guid&gt;CE465647A34746909AB32C4C156D14EF&lt;/guid&gt;&#10;                    &lt;answertext&gt;Protection of society&lt;/answertext&gt;&#10;                    &lt;valuetype&gt;0&lt;/valuetype&gt;&#10;                &lt;/answer&gt;&#10;                &lt;answer&gt;&#10;                    &lt;guid&gt;62FF7BB7BEF54A23A9249A81BF12B33A&lt;/guid&gt;&#10;                    &lt;answertext&gt;Rehabilitation&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70.xml><?xml version="1.0" encoding="utf-8"?>
<p:tagLst xmlns:a="http://schemas.openxmlformats.org/drawingml/2006/main" xmlns:r="http://schemas.openxmlformats.org/officeDocument/2006/relationships" xmlns:p="http://schemas.openxmlformats.org/presentationml/2006/main">
  <p:tag name="ZEROBASED" val="False"/>
</p:tagLst>
</file>

<file path=ppt/tags/tag7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7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7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4378934C9E74C7B9C84D2706EEEE774&lt;/guid&gt;&#10;            &lt;repollguid&gt;684B5B8DC11D4CA0AA2B40A546B225F1&lt;/repollguid&gt;&#10;            &lt;sourceid&gt;4FBDBC47971945C98F2BDE7A846FDBFE&lt;/sourceid&gt;&#10;            &lt;questiontext&gt;Government does ________ for the elder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74.xml><?xml version="1.0" encoding="utf-8"?>
<p:tagLst xmlns:a="http://schemas.openxmlformats.org/drawingml/2006/main" xmlns:r="http://schemas.openxmlformats.org/officeDocument/2006/relationships" xmlns:p="http://schemas.openxmlformats.org/presentationml/2006/main">
  <p:tag name="ZEROBASED" val="False"/>
</p:tagLst>
</file>

<file path=ppt/tags/tag7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7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4378934C9E74C7B9C84D2706EEEE774&lt;/guid&gt;&#10;            &lt;repollguid&gt;684B5B8DC11D4CA0AA2B40A546B225F1&lt;/repollguid&gt;&#10;            &lt;sourceid&gt;4FBDBC47971945C98F2BDE7A846FDBFE&lt;/sourceid&gt;&#10;            &lt;questiontext&gt;Government does ________ for the elder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77.xml><?xml version="1.0" encoding="utf-8"?>
<p:tagLst xmlns:a="http://schemas.openxmlformats.org/drawingml/2006/main" xmlns:r="http://schemas.openxmlformats.org/officeDocument/2006/relationships" xmlns:p="http://schemas.openxmlformats.org/presentationml/2006/main">
  <p:tag name="ZEROBASED" val="False"/>
</p:tagLst>
</file>

<file path=ppt/tags/tag7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7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4378934C9E74C7B9C84D2706EEEE774&lt;/guid&gt;&#10;            &lt;repollguid&gt;684B5B8DC11D4CA0AA2B40A546B225F1&lt;/repollguid&gt;&#10;            &lt;sourceid&gt;4FBDBC47971945C98F2BDE7A846FDBFE&lt;/sourceid&gt;&#10;            &lt;questiontext&gt;Government does ________ for the elder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Not enough&lt;/answertext&gt;&#10;                    &lt;valuetype&gt;0&lt;/valuetype&gt;&#10;                &lt;/answer&gt;&#10;                &lt;answer&gt;&#10;                    &lt;guid&gt;CE465647A34746909AB32C4C156D14EF&lt;/guid&gt;&#10;                    &lt;answertext&gt;Too much&lt;/answertext&gt;&#10;                    &lt;valuetype&gt;0&lt;/valuetype&gt;&#10;                &lt;/answer&gt;&#10;                &lt;answer&gt;&#10;                    &lt;guid&gt;62FF7BB7BEF54A23A9249A81BF12B33A&lt;/guid&gt;&#10;                    &lt;answertext&gt;Right amount&lt;/answertext&gt;&#10;                    &lt;valuetype&gt;0&lt;/valuetype&gt;&#10;                &lt;/answer&gt;&#10;                &lt;answer&gt;&#10;                    &lt;guid&gt;598C411B78074F30A7EC67C250D5FF5F&lt;/guid&gt;&#10;                    &lt;answertext&gt;Not sure&lt;/answertext&gt;&#10;                    &lt;valuetype&gt;0&lt;/valuetype&gt;&#10;                &lt;/answer&gt;&#10;            &lt;/answers&gt;&#10;        &lt;/multichoice&gt;&#10;    &lt;/questions&gt;&#10;&lt;/questionlist&gt;"/>
</p:tagLst>
</file>

<file path=ppt/tags/tag8.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AD31A47EE0C84252BFF031FDF0DB0E1D&lt;/guid&gt;&#10;        &lt;description /&gt;&#10;        &lt;date&gt;8/31/2015 4:58: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B5D40D206044471A032B5A8C1EC9C94&lt;/guid&gt;&#10;            &lt;repollguid&gt;B97DCCC635214A2ABB9100FED66722C8&lt;/repollguid&gt;&#10;            &lt;sourceid&gt;E43D96F82CCE4D64BE3CC05917CA51DD&lt;/sourceid&gt;&#10;            &lt;questiontext&gt;Politically, would you say you a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2B5ECD5179FA4277873063E283A04604&lt;/guid&gt;&#10;                    &lt;answertext&gt;Right&lt;/answertext&gt;&#10;                    &lt;valuetype&gt;0&lt;/valuetype&gt;&#10;                &lt;/answer&gt;&#10;                &lt;answer&gt;&#10;                    &lt;guid&gt;95B6E086B15B479792E127EF59230F90&lt;/guid&gt;&#10;                    &lt;answertext&gt;Center-right&lt;/answertext&gt;&#10;                    &lt;valuetype&gt;0&lt;/valuetype&gt;&#10;                &lt;/answer&gt;&#10;                &lt;answer&gt;&#10;                    &lt;guid&gt;524203B2FC774E10904925040B2768D4&lt;/guid&gt;&#10;                    &lt;answertext&gt;Center&lt;/answertext&gt;&#10;                    &lt;valuetype&gt;0&lt;/valuetype&gt;&#10;                &lt;/answer&gt;&#10;                &lt;answer&gt;&#10;                    &lt;guid&gt;713E941B79D14300B4AFAC31723FA4CF&lt;/guid&gt;&#10;                    &lt;answertext&gt;Center-left&lt;/answertext&gt;&#10;                    &lt;valuetype&gt;0&lt;/valuetype&gt;&#10;                &lt;/answer&gt;&#10;                &lt;answer&gt;&#10;                    &lt;guid&gt;E34C689AF4B047F4B57F951CE463FB05&lt;/guid&gt;&#10;                    &lt;answertext&gt;Left&lt;/answertext&gt;&#10;                    &lt;valuetype&gt;0&lt;/valuetype&gt;&#10;                &lt;/answer&gt;&#10;                &lt;answer&gt;&#10;                    &lt;guid&gt;E16F4D3076584096AA65F00BDBE417F6&lt;/guid&gt;&#10;                    &lt;answertext&gt;Unsure&lt;/answertext&gt;&#10;                    &lt;valuetype&gt;0&lt;/valuetype&gt;&#10;                &lt;/answer&gt;&#10;            &lt;/answers&gt;&#10;        &lt;/multichoice&gt;&#10;    &lt;/questions&gt;&#10;&lt;/questionlist&gt;"/>
</p:tagLst>
</file>

<file path=ppt/tags/tag80.xml><?xml version="1.0" encoding="utf-8"?>
<p:tagLst xmlns:a="http://schemas.openxmlformats.org/drawingml/2006/main" xmlns:r="http://schemas.openxmlformats.org/officeDocument/2006/relationships" xmlns:p="http://schemas.openxmlformats.org/presentationml/2006/main">
  <p:tag name="ZEROBASED" val="False"/>
</p:tagLst>
</file>

<file path=ppt/tags/tag8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8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8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DDB964377F84D0E8F501B8DCAC82933&lt;/guid&gt;&#10;            &lt;repollguid&gt;684B5B8DC11D4CA0AA2B40A546B225F1&lt;/repollguid&gt;&#10;            &lt;sourceid&gt;4FBDBC47971945C98F2BDE7A846FDBFE&lt;/sourceid&gt;&#10;            &lt;questiontext&gt;The best way to ensure peace is through:&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Good diplomacy&lt;/answertext&gt;&#10;                    &lt;valuetype&gt;0&lt;/valuetype&gt;&#10;                &lt;/answer&gt;&#10;                &lt;answer&gt;&#10;                    &lt;guid&gt;CE465647A34746909AB32C4C156D14EF&lt;/guid&gt;&#10;                    &lt;answertext&gt;Military strength&lt;/answertext&gt;&#10;                    &lt;valuetype&gt;0&lt;/valuetype&gt;&#10;                &lt;/answer&gt;&#10;                &lt;answer&gt;&#10;                    &lt;guid&gt;62FF7BB7BEF54A23A9249A81BF12B33A&lt;/guid&gt;&#10;                    &lt;answertext&gt;Neither&lt;/answertext&gt;&#10;                    &lt;valuetype&gt;0&lt;/valuetype&gt;&#10;                &lt;/answer&gt;&#10;                &lt;answer&gt;&#10;                    &lt;guid&gt;598C411B78074F30A7EC67C250D5FF5F&lt;/guid&gt;&#10;                    &lt;answertext&gt;Both&lt;/answertext&gt;&#10;                    &lt;valuetype&gt;0&lt;/valuetype&gt;&#10;                &lt;/answer&gt;&#10;                &lt;answer&gt;&#10;                    &lt;guid&gt;51EDF2B6B7C24816A2F5B9E406B5C565&lt;/guid&gt;&#10;                    &lt;answertext&gt;Unsure&lt;/answertext&gt;&#10;                    &lt;valuetype&gt;0&lt;/valuetype&gt;&#10;                &lt;/answer&gt;&#10;            &lt;/answers&gt;&#10;        &lt;/multichoice&gt;&#10;    &lt;/questions&gt;&#10;&lt;/questionlist&gt;"/>
</p:tagLst>
</file>

<file path=ppt/tags/tag84.xml><?xml version="1.0" encoding="utf-8"?>
<p:tagLst xmlns:a="http://schemas.openxmlformats.org/drawingml/2006/main" xmlns:r="http://schemas.openxmlformats.org/officeDocument/2006/relationships" xmlns:p="http://schemas.openxmlformats.org/presentationml/2006/main">
  <p:tag name="ZEROBASED" val="False"/>
</p:tagLst>
</file>

<file path=ppt/tags/tag8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8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DDB964377F84D0E8F501B8DCAC82933&lt;/guid&gt;&#10;            &lt;repollguid&gt;684B5B8DC11D4CA0AA2B40A546B225F1&lt;/repollguid&gt;&#10;            &lt;sourceid&gt;4FBDBC47971945C98F2BDE7A846FDBFE&lt;/sourceid&gt;&#10;            &lt;questiontext&gt;The best way to ensure peace is through:&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Good diplomacy&lt;/answertext&gt;&#10;                    &lt;valuetype&gt;0&lt;/valuetype&gt;&#10;                &lt;/answer&gt;&#10;                &lt;answer&gt;&#10;                    &lt;guid&gt;CE465647A34746909AB32C4C156D14EF&lt;/guid&gt;&#10;                    &lt;answertext&gt;Military strength&lt;/answertext&gt;&#10;                    &lt;valuetype&gt;0&lt;/valuetype&gt;&#10;                &lt;/answer&gt;&#10;                &lt;answer&gt;&#10;                    &lt;guid&gt;62FF7BB7BEF54A23A9249A81BF12B33A&lt;/guid&gt;&#10;                    &lt;answertext&gt;Neither&lt;/answertext&gt;&#10;                    &lt;valuetype&gt;0&lt;/valuetype&gt;&#10;                &lt;/answer&gt;&#10;                &lt;answer&gt;&#10;                    &lt;guid&gt;598C411B78074F30A7EC67C250D5FF5F&lt;/guid&gt;&#10;                    &lt;answertext&gt;Both&lt;/answertext&gt;&#10;                    &lt;valuetype&gt;0&lt;/valuetype&gt;&#10;                &lt;/answer&gt;&#10;                &lt;answer&gt;&#10;                    &lt;guid&gt;51EDF2B6B7C24816A2F5B9E406B5C565&lt;/guid&gt;&#10;                    &lt;answertext&gt;Unsure&lt;/answertext&gt;&#10;                    &lt;valuetype&gt;0&lt;/valuetype&gt;&#10;                &lt;/answer&gt;&#10;            &lt;/answers&gt;&#10;        &lt;/multichoice&gt;&#10;    &lt;/questions&gt;&#10;&lt;/questionlist&gt;"/>
</p:tagLst>
</file>

<file path=ppt/tags/tag87.xml><?xml version="1.0" encoding="utf-8"?>
<p:tagLst xmlns:a="http://schemas.openxmlformats.org/drawingml/2006/main" xmlns:r="http://schemas.openxmlformats.org/officeDocument/2006/relationships" xmlns:p="http://schemas.openxmlformats.org/presentationml/2006/main">
  <p:tag name="ZEROBASED" val="False"/>
</p:tagLst>
</file>

<file path=ppt/tags/tag8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8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DDB964377F84D0E8F501B8DCAC82933&lt;/guid&gt;&#10;            &lt;repollguid&gt;684B5B8DC11D4CA0AA2B40A546B225F1&lt;/repollguid&gt;&#10;            &lt;sourceid&gt;4FBDBC47971945C98F2BDE7A846FDBFE&lt;/sourceid&gt;&#10;            &lt;questiontext&gt;The best way to ensure peace is through:&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Good diplomacy&lt;/answertext&gt;&#10;                    &lt;valuetype&gt;0&lt;/valuetype&gt;&#10;                &lt;/answer&gt;&#10;                &lt;answer&gt;&#10;                    &lt;guid&gt;CE465647A34746909AB32C4C156D14EF&lt;/guid&gt;&#10;                    &lt;answertext&gt;Military strength&lt;/answertext&gt;&#10;                    &lt;valuetype&gt;0&lt;/valuetype&gt;&#10;                &lt;/answer&gt;&#10;                &lt;answer&gt;&#10;                    &lt;guid&gt;62FF7BB7BEF54A23A9249A81BF12B33A&lt;/guid&gt;&#10;                    &lt;answertext&gt;Neither&lt;/answertext&gt;&#10;                    &lt;valuetype&gt;0&lt;/valuetype&gt;&#10;                &lt;/answer&gt;&#10;                &lt;answer&gt;&#10;                    &lt;guid&gt;598C411B78074F30A7EC67C250D5FF5F&lt;/guid&gt;&#10;                    &lt;answertext&gt;Both&lt;/answertext&gt;&#10;                    &lt;valuetype&gt;0&lt;/valuetype&gt;&#10;                &lt;/answer&gt;&#10;                &lt;answer&gt;&#10;                    &lt;guid&gt;51EDF2B6B7C24816A2F5B9E406B5C565&lt;/guid&gt;&#10;                    &lt;answertext&gt;Unsure&lt;/answertext&gt;&#10;                    &lt;valuetype&gt;0&lt;/valuetype&gt;&#10;                &lt;/answer&gt;&#10;            &lt;/answers&gt;&#10;        &lt;/multichoice&gt;&#10;    &lt;/questions&gt;&#10;&lt;/questionlist&gt;"/>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ags/tag90.xml><?xml version="1.0" encoding="utf-8"?>
<p:tagLst xmlns:a="http://schemas.openxmlformats.org/drawingml/2006/main" xmlns:r="http://schemas.openxmlformats.org/officeDocument/2006/relationships" xmlns:p="http://schemas.openxmlformats.org/presentationml/2006/main">
  <p:tag name="ZEROBASED" val="False"/>
</p:tagLst>
</file>

<file path=ppt/tags/tag9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2.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Lst>
</file>

<file path=ppt/tags/tag93.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8D774E24FF448BCAF4E89CF947149EF&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94.xml><?xml version="1.0" encoding="utf-8"?>
<p:tagLst xmlns:a="http://schemas.openxmlformats.org/drawingml/2006/main" xmlns:r="http://schemas.openxmlformats.org/officeDocument/2006/relationships" xmlns:p="http://schemas.openxmlformats.org/presentationml/2006/main">
  <p:tag name="ZEROBASED" val="False"/>
</p:tagLst>
</file>

<file path=ppt/tags/tag9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8D774E24FF448BCAF4E89CF947149EF&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ags/tag97.xml><?xml version="1.0" encoding="utf-8"?>
<p:tagLst xmlns:a="http://schemas.openxmlformats.org/drawingml/2006/main" xmlns:r="http://schemas.openxmlformats.org/officeDocument/2006/relationships" xmlns:p="http://schemas.openxmlformats.org/presentationml/2006/main">
  <p:tag name="ZEROBASED" val="False"/>
</p:tagLst>
</file>

<file path=ppt/tags/tag9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99.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MultiChoiceSlide"/>
  <p:tag name="TPQUESTIONXML" val="﻿&lt;?xml version=&quot;1.0&quot; encoding=&quot;utf-8&quot;?&gt;&#10;&lt;questionlist&gt;&#10;    &lt;properties&gt;&#10;        &lt;guid&gt;0A6C5284A64E4C05B2E791338A60F531&lt;/guid&gt;&#10;        &lt;description /&gt;&#10;        &lt;date&gt;8/31/2015 4:35:0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8D774E24FF448BCAF4E89CF947149EF&lt;/guid&gt;&#10;            &lt;repollguid&gt;684B5B8DC11D4CA0AA2B40A546B225F1&lt;/repollguid&gt;&#10;            &lt;sourceid&gt;4FBDBC47971945C98F2BDE7A846FDBFE&lt;/sourceid&gt;&#10;            &lt;questiontext&gt;Favor allowing gays/lesbians to marry legall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68B8CC1100294A9389B43FBA8C12E801&lt;/guid&gt;&#10;                    &lt;answertext&gt;Yes&lt;/answertext&gt;&#10;                    &lt;valuetype&gt;0&lt;/valuetype&gt;&#10;                &lt;/answer&gt;&#10;                &lt;answer&gt;&#10;                    &lt;guid&gt;CE465647A34746909AB32C4C156D14EF&lt;/guid&gt;&#10;                    &lt;answertext&gt;No&lt;/answertext&gt;&#10;                    &lt;valuetype&gt;0&lt;/valuetype&gt;&#10;                &lt;/answer&gt;&#10;            &lt;/answers&gt;&#10;        &lt;/multichoice&gt;&#10;    &lt;/questions&gt;&#10;&lt;/questionlist&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92</TotalTime>
  <Words>1541</Words>
  <Application>Microsoft Office PowerPoint</Application>
  <PresentationFormat>On-screen Show (4:3)</PresentationFormat>
  <Paragraphs>320</Paragraphs>
  <Slides>54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6" baseType="lpstr">
      <vt:lpstr>Austin</vt:lpstr>
      <vt:lpstr>Chart</vt:lpstr>
      <vt:lpstr>Mind the (Gender) Gap</vt:lpstr>
      <vt:lpstr>Copyright Information </vt:lpstr>
      <vt:lpstr>Mind the (Gender) Gap Instructions</vt:lpstr>
      <vt:lpstr>Mind the (Gender) Gap</vt:lpstr>
      <vt:lpstr>Mind the gap</vt:lpstr>
      <vt:lpstr>Politically, would you say you are:</vt:lpstr>
      <vt:lpstr>Politically, would you say you are:</vt:lpstr>
      <vt:lpstr>Politically, would you say you are:</vt:lpstr>
      <vt:lpstr>Politically, would you say you are:</vt:lpstr>
      <vt:lpstr>Are you in favor of the death penalty for a person convicted of murder?</vt:lpstr>
      <vt:lpstr>Are you in favor of the death penalty for a person convicted of murder?</vt:lpstr>
      <vt:lpstr>Are you in favor of the death penalty for a person convicted of murder?</vt:lpstr>
      <vt:lpstr>Are you in favor of the death penalty for a person convicted of murder?</vt:lpstr>
      <vt:lpstr>Government does ________ for wealthy people.</vt:lpstr>
      <vt:lpstr>Government does ________ for wealthy people.</vt:lpstr>
      <vt:lpstr>Government does ________ for wealthy people.</vt:lpstr>
      <vt:lpstr>Government does ________ for wealthy people.</vt:lpstr>
      <vt:lpstr>In general, do you think the courts deal too harshly or not harshly enough with criminals?</vt:lpstr>
      <vt:lpstr>In general, do you think the courts deal too harshly or not harshly enough with criminals?</vt:lpstr>
      <vt:lpstr>In general, do you think the courts deal too harshly or not harshly enough with criminals?</vt:lpstr>
      <vt:lpstr>In general, do you think the courts deal too harshly or not harshly enough with criminals?</vt:lpstr>
      <vt:lpstr>Government should invest in/promote the use of nuclear power to address the energy supply.</vt:lpstr>
      <vt:lpstr>Government should invest in/promote the use of nuclear power to address the energy supply.</vt:lpstr>
      <vt:lpstr>Government should invest in/promote the use of nuclear power to address the energy supply.</vt:lpstr>
      <vt:lpstr>Government should invest in/promote the use of nuclear power to address the energy supply.</vt:lpstr>
      <vt:lpstr>Government does ________ for poor people.</vt:lpstr>
      <vt:lpstr>Government does ________ for poor people.</vt:lpstr>
      <vt:lpstr>Government does ________ for poor people.</vt:lpstr>
      <vt:lpstr>Government does ________ for poor people.</vt:lpstr>
      <vt:lpstr>The main emphasis of prisons should be: </vt:lpstr>
      <vt:lpstr>The main emphasis of prisons should be: </vt:lpstr>
      <vt:lpstr>The main emphasis of prisons should be: </vt:lpstr>
      <vt:lpstr>The main emphasis of prisons should be: </vt:lpstr>
      <vt:lpstr>Government does ________ for the elderly.</vt:lpstr>
      <vt:lpstr>Government does ________ for the elderly.</vt:lpstr>
      <vt:lpstr>Government does ________ for the elderly.</vt:lpstr>
      <vt:lpstr>Government does ________ for the elderly.</vt:lpstr>
      <vt:lpstr>The best way to ensure peace is through:</vt:lpstr>
      <vt:lpstr>The best way to ensure peace is through:</vt:lpstr>
      <vt:lpstr>The best way to ensure peace is through:</vt:lpstr>
      <vt:lpstr>Government does ________ for the elderly.</vt:lpstr>
      <vt:lpstr>Abortion should be legal in all/most cases</vt:lpstr>
      <vt:lpstr>Abortion should be legal in all/most cases</vt:lpstr>
      <vt:lpstr>Abortion should be legal in all/most cases</vt:lpstr>
      <vt:lpstr>Abortion should be legal in all/most cases</vt:lpstr>
      <vt:lpstr>Government does ________ for children.</vt:lpstr>
      <vt:lpstr>Government does ________ for children.</vt:lpstr>
      <vt:lpstr>Government does ________ for children.</vt:lpstr>
      <vt:lpstr>Government does ________ for children.</vt:lpstr>
      <vt:lpstr>Favor allowing gays/lesbians to marry legally.</vt:lpstr>
      <vt:lpstr>Favor allowing gays/lesbians to marry legally.</vt:lpstr>
      <vt:lpstr>Favor allowing gays/lesbians to marry legally.</vt:lpstr>
      <vt:lpstr>Favor allowing gays/lesbians to marry legally.</vt:lpstr>
      <vt:lpstr>Stats Citations:</vt:lpstr>
    </vt:vector>
  </TitlesOfParts>
  <Company>Valparaiso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 the Gap</dc:title>
  <dc:creator>Amy Atchison</dc:creator>
  <cp:lastModifiedBy>Amy Atchison</cp:lastModifiedBy>
  <cp:revision>14</cp:revision>
  <dcterms:created xsi:type="dcterms:W3CDTF">2015-08-31T21:29:31Z</dcterms:created>
  <dcterms:modified xsi:type="dcterms:W3CDTF">2016-03-07T20:07:45Z</dcterms:modified>
</cp:coreProperties>
</file>