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arah.szymkowicz\Desktop\Final%20paper%20analyses\new%20classifications_7.13.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arah.szymkowicz\Desktop\Final%20paper%20analyses\new%20classifications_7.13.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'MADRS items'!$C$4</c:f>
              <c:strCache>
                <c:ptCount val="1"/>
                <c:pt idx="0">
                  <c:v>High Normal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'MADRS items'!$D$3:$M$3</c:f>
              <c:strCache>
                <c:ptCount val="10"/>
                <c:pt idx="0">
                  <c:v>1. Reported Sadness</c:v>
                </c:pt>
                <c:pt idx="1">
                  <c:v>2. Apparent sadness</c:v>
                </c:pt>
                <c:pt idx="2">
                  <c:v>3. Inner tension</c:v>
                </c:pt>
                <c:pt idx="3">
                  <c:v>4. Reduced sleep</c:v>
                </c:pt>
                <c:pt idx="4">
                  <c:v>5. Reduced appetite</c:v>
                </c:pt>
                <c:pt idx="5">
                  <c:v>6. Concentration difficulties</c:v>
                </c:pt>
                <c:pt idx="6">
                  <c:v>7. Lassitude</c:v>
                </c:pt>
                <c:pt idx="7">
                  <c:v>8. Inability to feel</c:v>
                </c:pt>
                <c:pt idx="8">
                  <c:v>9. Pessimistic thoughts</c:v>
                </c:pt>
                <c:pt idx="9">
                  <c:v>10. Suicidal thoughts</c:v>
                </c:pt>
              </c:strCache>
            </c:strRef>
          </c:cat>
          <c:val>
            <c:numRef>
              <c:f>'MADRS items'!$D$4:$M$4</c:f>
              <c:numCache>
                <c:formatCode>General</c:formatCode>
                <c:ptCount val="10"/>
                <c:pt idx="0">
                  <c:v>3.133</c:v>
                </c:pt>
                <c:pt idx="1">
                  <c:v>2.988</c:v>
                </c:pt>
                <c:pt idx="2">
                  <c:v>2.8340000000000001</c:v>
                </c:pt>
                <c:pt idx="3">
                  <c:v>2.456</c:v>
                </c:pt>
                <c:pt idx="4">
                  <c:v>0.873</c:v>
                </c:pt>
                <c:pt idx="5">
                  <c:v>2.9590000000000001</c:v>
                </c:pt>
                <c:pt idx="6">
                  <c:v>3.4049999999999998</c:v>
                </c:pt>
                <c:pt idx="7">
                  <c:v>3.367</c:v>
                </c:pt>
                <c:pt idx="8">
                  <c:v>2.5369999999999999</c:v>
                </c:pt>
                <c:pt idx="9">
                  <c:v>1.4650000000000001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87-4742-A9A5-BCAF3A9988E4}"/>
            </c:ext>
          </c:extLst>
        </c:ser>
        <c:ser>
          <c:idx val="1"/>
          <c:order val="1"/>
          <c:tx>
            <c:strRef>
              <c:f>'MADRS items'!$C$5</c:f>
              <c:strCache>
                <c:ptCount val="1"/>
                <c:pt idx="0">
                  <c:v>Reduced Normal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55000"/>
                </a:schemeClr>
              </a:solidFill>
              <a:ln w="9525">
                <a:solidFill>
                  <a:schemeClr val="dk1">
                    <a:tint val="5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'MADRS items'!$D$3:$M$3</c:f>
              <c:strCache>
                <c:ptCount val="10"/>
                <c:pt idx="0">
                  <c:v>1. Reported Sadness</c:v>
                </c:pt>
                <c:pt idx="1">
                  <c:v>2. Apparent sadness</c:v>
                </c:pt>
                <c:pt idx="2">
                  <c:v>3. Inner tension</c:v>
                </c:pt>
                <c:pt idx="3">
                  <c:v>4. Reduced sleep</c:v>
                </c:pt>
                <c:pt idx="4">
                  <c:v>5. Reduced appetite</c:v>
                </c:pt>
                <c:pt idx="5">
                  <c:v>6. Concentration difficulties</c:v>
                </c:pt>
                <c:pt idx="6">
                  <c:v>7. Lassitude</c:v>
                </c:pt>
                <c:pt idx="7">
                  <c:v>8. Inability to feel</c:v>
                </c:pt>
                <c:pt idx="8">
                  <c:v>9. Pessimistic thoughts</c:v>
                </c:pt>
                <c:pt idx="9">
                  <c:v>10. Suicidal thoughts</c:v>
                </c:pt>
              </c:strCache>
            </c:strRef>
          </c:cat>
          <c:val>
            <c:numRef>
              <c:f>'MADRS items'!$D$5:$M$5</c:f>
              <c:numCache>
                <c:formatCode>General</c:formatCode>
                <c:ptCount val="10"/>
                <c:pt idx="0">
                  <c:v>3.1040000000000001</c:v>
                </c:pt>
                <c:pt idx="1">
                  <c:v>3.294</c:v>
                </c:pt>
                <c:pt idx="2">
                  <c:v>3.0150000000000001</c:v>
                </c:pt>
                <c:pt idx="3">
                  <c:v>2.5939999999999999</c:v>
                </c:pt>
                <c:pt idx="4">
                  <c:v>1.3360000000000001</c:v>
                </c:pt>
                <c:pt idx="5">
                  <c:v>3.0409999999999999</c:v>
                </c:pt>
                <c:pt idx="6">
                  <c:v>2.8580000000000001</c:v>
                </c:pt>
                <c:pt idx="7">
                  <c:v>3.1240000000000001</c:v>
                </c:pt>
                <c:pt idx="8">
                  <c:v>2.4969999999999999</c:v>
                </c:pt>
                <c:pt idx="9">
                  <c:v>1.155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87-4742-A9A5-BCAF3A9988E4}"/>
            </c:ext>
          </c:extLst>
        </c:ser>
        <c:ser>
          <c:idx val="2"/>
          <c:order val="2"/>
          <c:tx>
            <c:strRef>
              <c:f>'MADRS items'!$C$6</c:f>
              <c:strCache>
                <c:ptCount val="1"/>
                <c:pt idx="0">
                  <c:v>Low Executive Functions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75000"/>
                </a:schemeClr>
              </a:solidFill>
              <a:ln w="9525">
                <a:solidFill>
                  <a:schemeClr val="dk1">
                    <a:tint val="75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'MADRS items'!$D$3:$M$3</c:f>
              <c:strCache>
                <c:ptCount val="10"/>
                <c:pt idx="0">
                  <c:v>1. Reported Sadness</c:v>
                </c:pt>
                <c:pt idx="1">
                  <c:v>2. Apparent sadness</c:v>
                </c:pt>
                <c:pt idx="2">
                  <c:v>3. Inner tension</c:v>
                </c:pt>
                <c:pt idx="3">
                  <c:v>4. Reduced sleep</c:v>
                </c:pt>
                <c:pt idx="4">
                  <c:v>5. Reduced appetite</c:v>
                </c:pt>
                <c:pt idx="5">
                  <c:v>6. Concentration difficulties</c:v>
                </c:pt>
                <c:pt idx="6">
                  <c:v>7. Lassitude</c:v>
                </c:pt>
                <c:pt idx="7">
                  <c:v>8. Inability to feel</c:v>
                </c:pt>
                <c:pt idx="8">
                  <c:v>9. Pessimistic thoughts</c:v>
                </c:pt>
                <c:pt idx="9">
                  <c:v>10. Suicidal thoughts</c:v>
                </c:pt>
              </c:strCache>
            </c:strRef>
          </c:cat>
          <c:val>
            <c:numRef>
              <c:f>'MADRS items'!$D$6:$M$6</c:f>
              <c:numCache>
                <c:formatCode>General</c:formatCode>
                <c:ptCount val="10"/>
                <c:pt idx="0">
                  <c:v>2.9409999999999998</c:v>
                </c:pt>
                <c:pt idx="1">
                  <c:v>3.3119999999999998</c:v>
                </c:pt>
                <c:pt idx="2">
                  <c:v>2.7519999999999998</c:v>
                </c:pt>
                <c:pt idx="3">
                  <c:v>2.8010000000000002</c:v>
                </c:pt>
                <c:pt idx="4">
                  <c:v>1.3979999999999999</c:v>
                </c:pt>
                <c:pt idx="5">
                  <c:v>3.0750000000000002</c:v>
                </c:pt>
                <c:pt idx="6">
                  <c:v>2.89</c:v>
                </c:pt>
                <c:pt idx="7">
                  <c:v>3.3330000000000002</c:v>
                </c:pt>
                <c:pt idx="8">
                  <c:v>2.294</c:v>
                </c:pt>
                <c:pt idx="9">
                  <c:v>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87-4742-A9A5-BCAF3A998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616272"/>
        <c:axId val="1618198752"/>
      </c:lineChart>
      <c:catAx>
        <c:axId val="161861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8198752"/>
        <c:crosses val="autoZero"/>
        <c:auto val="1"/>
        <c:lblAlgn val="ctr"/>
        <c:lblOffset val="100"/>
        <c:noMultiLvlLbl val="0"/>
      </c:catAx>
      <c:valAx>
        <c:axId val="16181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>
                    <a:latin typeface="Arial" panose="020B0604020202020204" pitchFamily="34" charset="0"/>
                    <a:cs typeface="Arial" panose="020B0604020202020204" pitchFamily="34" charset="0"/>
                  </a:rPr>
                  <a:t>MADRS Rating</a:t>
                </a:r>
              </a:p>
            </c:rich>
          </c:tx>
          <c:layout>
            <c:manualLayout>
              <c:xMode val="edge"/>
              <c:yMode val="edge"/>
              <c:x val="8.0749354005167952E-3"/>
              <c:y val="0.287624347882440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186162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'MADRS items'!$C$27</c:f>
              <c:strCache>
                <c:ptCount val="1"/>
                <c:pt idx="0">
                  <c:v>High Attention / Normal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'MADRS items'!$D$26:$M$26</c:f>
              <c:strCache>
                <c:ptCount val="10"/>
                <c:pt idx="0">
                  <c:v>1. Reported Sadness</c:v>
                </c:pt>
                <c:pt idx="1">
                  <c:v>2. Apparent sadness</c:v>
                </c:pt>
                <c:pt idx="2">
                  <c:v>3. Inner tension</c:v>
                </c:pt>
                <c:pt idx="3">
                  <c:v>4. Reduced sleep</c:v>
                </c:pt>
                <c:pt idx="4">
                  <c:v>5. Reduced appetite</c:v>
                </c:pt>
                <c:pt idx="5">
                  <c:v>6. Concentration difficulties</c:v>
                </c:pt>
                <c:pt idx="6">
                  <c:v>7. Lassitude</c:v>
                </c:pt>
                <c:pt idx="7">
                  <c:v>8. Inability to feel</c:v>
                </c:pt>
                <c:pt idx="8">
                  <c:v>9. Pessimistic thoughts</c:v>
                </c:pt>
                <c:pt idx="9">
                  <c:v>10. Suicidal thoughts</c:v>
                </c:pt>
              </c:strCache>
            </c:strRef>
          </c:cat>
          <c:val>
            <c:numRef>
              <c:f>'MADRS items'!$D$27:$M$27</c:f>
              <c:numCache>
                <c:formatCode>General</c:formatCode>
                <c:ptCount val="10"/>
                <c:pt idx="0">
                  <c:v>3.16</c:v>
                </c:pt>
                <c:pt idx="1">
                  <c:v>3.24</c:v>
                </c:pt>
                <c:pt idx="2">
                  <c:v>2.76</c:v>
                </c:pt>
                <c:pt idx="3">
                  <c:v>2.84</c:v>
                </c:pt>
                <c:pt idx="4">
                  <c:v>1</c:v>
                </c:pt>
                <c:pt idx="5">
                  <c:v>3.2</c:v>
                </c:pt>
                <c:pt idx="6">
                  <c:v>3.2</c:v>
                </c:pt>
                <c:pt idx="7">
                  <c:v>3.28</c:v>
                </c:pt>
                <c:pt idx="8">
                  <c:v>2.88</c:v>
                </c:pt>
                <c:pt idx="9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E2-6C45-AA73-6CD06D5C94A6}"/>
            </c:ext>
          </c:extLst>
        </c:ser>
        <c:ser>
          <c:idx val="1"/>
          <c:order val="1"/>
          <c:tx>
            <c:strRef>
              <c:f>'MADRS items'!$C$28</c:f>
              <c:strCache>
                <c:ptCount val="1"/>
                <c:pt idx="0">
                  <c:v>Low Attention / Normal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'MADRS items'!$D$26:$M$26</c:f>
              <c:strCache>
                <c:ptCount val="10"/>
                <c:pt idx="0">
                  <c:v>1. Reported Sadness</c:v>
                </c:pt>
                <c:pt idx="1">
                  <c:v>2. Apparent sadness</c:v>
                </c:pt>
                <c:pt idx="2">
                  <c:v>3. Inner tension</c:v>
                </c:pt>
                <c:pt idx="3">
                  <c:v>4. Reduced sleep</c:v>
                </c:pt>
                <c:pt idx="4">
                  <c:v>5. Reduced appetite</c:v>
                </c:pt>
                <c:pt idx="5">
                  <c:v>6. Concentration difficulties</c:v>
                </c:pt>
                <c:pt idx="6">
                  <c:v>7. Lassitude</c:v>
                </c:pt>
                <c:pt idx="7">
                  <c:v>8. Inability to feel</c:v>
                </c:pt>
                <c:pt idx="8">
                  <c:v>9. Pessimistic thoughts</c:v>
                </c:pt>
                <c:pt idx="9">
                  <c:v>10. Suicidal thoughts</c:v>
                </c:pt>
              </c:strCache>
            </c:strRef>
          </c:cat>
          <c:val>
            <c:numRef>
              <c:f>'MADRS items'!$D$28:$M$28</c:f>
              <c:numCache>
                <c:formatCode>General</c:formatCode>
                <c:ptCount val="10"/>
                <c:pt idx="0">
                  <c:v>3</c:v>
                </c:pt>
                <c:pt idx="1">
                  <c:v>2.95</c:v>
                </c:pt>
                <c:pt idx="2">
                  <c:v>3.19</c:v>
                </c:pt>
                <c:pt idx="3">
                  <c:v>2.48</c:v>
                </c:pt>
                <c:pt idx="4">
                  <c:v>0.86</c:v>
                </c:pt>
                <c:pt idx="5">
                  <c:v>2.81</c:v>
                </c:pt>
                <c:pt idx="6">
                  <c:v>3.14</c:v>
                </c:pt>
                <c:pt idx="7">
                  <c:v>3.33</c:v>
                </c:pt>
                <c:pt idx="8">
                  <c:v>1.9</c:v>
                </c:pt>
                <c:pt idx="9">
                  <c:v>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E2-6C45-AA73-6CD06D5C9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5045616"/>
        <c:axId val="1675134512"/>
      </c:lineChart>
      <c:catAx>
        <c:axId val="167504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75134512"/>
        <c:crosses val="autoZero"/>
        <c:auto val="1"/>
        <c:lblAlgn val="ctr"/>
        <c:lblOffset val="100"/>
        <c:noMultiLvlLbl val="0"/>
      </c:catAx>
      <c:valAx>
        <c:axId val="167513451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>
                    <a:latin typeface="Arial" panose="020B0604020202020204" pitchFamily="34" charset="0"/>
                    <a:cs typeface="Arial" panose="020B0604020202020204" pitchFamily="34" charset="0"/>
                  </a:rPr>
                  <a:t>MADRS</a:t>
                </a:r>
                <a:r>
                  <a:rPr lang="en-US" sz="10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Rating</a:t>
                </a:r>
                <a:endParaRPr 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6.7291128337639968E-3"/>
              <c:y val="0.29188977728092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750456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87B3-726A-8847-ACE4-6D00DB564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DC7E9-9257-F349-A72A-6840F87D6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8EBFD-C947-AC48-A730-709B6C26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3096-F126-BB46-A65E-3C0D5513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E12A5-DDF7-1E4F-BC76-D9E0F54D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DB4D-EB43-B549-BD6B-9E932236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58BF7-62D4-B246-8048-69C0A9E5A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7908F-EE92-8641-BE51-5E39D96C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8ABBB-7310-EB41-AE0A-A9FE3C4C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2B7E-EED3-BC45-BE88-09374CC2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9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8F81C-A3E8-1745-9867-CD0466E73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603A9-D2DD-3045-A2F7-15C54EBE3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42F7-B05A-064D-BF6F-DA969803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4F798-0B7F-BC43-A8CD-CB51AA92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B202-FA39-A847-A448-57F4717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1FAAF-37F3-2B4F-9FD3-18A17A5B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B0722-CA09-E94E-BF23-8C5A43D40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8C897-528B-7A4D-8380-C8DB7DE2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EEA58-1C79-1C48-877D-266C21D5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80A66-2550-F549-BFFA-ABBED46E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7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AE89-D80F-9643-9CA8-1899B9A7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CCC0D-C496-F34D-85F5-3355FDBB7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B95BC-E716-F44B-9E36-EA245704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166E-A925-B349-8EF5-DBD1C7B0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E878D-16F4-A34C-8CB6-2ECA59B3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96602-0B48-084F-8FE6-3AB1037D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A91CC-2D7C-F34D-9068-B1694A6FA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C05B6-CCC5-384A-ABCF-5D5E596FD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56459-B33E-3245-9FAD-E24315ED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B4F3D-A2DD-9547-911E-FBC769C7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E017-8FE6-534C-8A71-88EE93D8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454A7-A3F2-B343-9EA0-C3859914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52415-27F2-1E4C-90FA-EF19029D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48F7A-7F48-FA44-B78D-AD77C11A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7C6AB-B56D-7948-ADE1-BF3BEA843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0A657-7279-FC43-B5EE-E274A3C2C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CCB5F3-94F5-5343-8101-612910F2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AB470-A76A-8C41-82F3-F5F8E739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A8503-5160-0846-A1F3-42C07725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1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44646-4704-E449-BBCC-564AED68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47156-6E3D-8C48-A1AA-4BA75B07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03668-05AB-5345-AA6D-B28B1CA0A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0FA49-B441-D04B-B9CD-C75078B2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5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FC76B-980B-0F4D-9630-3EED280F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18621-7655-C54C-A4E2-B802DF52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D565D-2E37-A748-9916-3FB995BB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4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9DB6-611C-9442-B9EE-B1CFA15D3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9CC77-50F9-9A4D-84D2-FD3D07FBA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35C8B-3CED-8346-824B-14FB63825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425E9-1265-9340-A4D6-083B07A58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56460-8C03-FF43-A9C2-221D9542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419A4-3EA2-FD44-BE98-98AE5AFE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7A23-4647-0345-B35C-07BEAEE5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DFFF6-674B-3D45-B2EB-E676E4461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D295B-92C2-0D4C-8A14-3A6B0561C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D442-603A-A34C-9E9E-DCBA36EC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BE8A1-8C31-2B4D-B256-800579EC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81B25-594B-4148-99F9-CB81C451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2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ADCBC8-F409-654B-B8F9-C2AE885A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287DA-0A9B-794E-AB21-6D80C2063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9099E-B796-FC46-9CBB-2C87DBEA1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5E58-9ACB-7849-A927-2F2DB29CC20A}" type="datetimeFigureOut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7E17-00FD-FB46-B142-AC78ECFCA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92618-1419-2447-AA9C-6B543E852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995F-D0BF-9B45-9468-4EDF2F599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4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E964AC-86E2-084D-96BB-6AD8F858A4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705297"/>
              </p:ext>
            </p:extLst>
          </p:nvPr>
        </p:nvGraphicFramePr>
        <p:xfrm>
          <a:off x="34290" y="228600"/>
          <a:ext cx="8631936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D8555A-FE33-F747-8773-EE0E4B161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7431391"/>
              </p:ext>
            </p:extLst>
          </p:nvPr>
        </p:nvGraphicFramePr>
        <p:xfrm>
          <a:off x="34290" y="3279140"/>
          <a:ext cx="8631936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864504D7-1EA4-A744-BDBA-EF2AA213A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 Figure 1a. 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B174B9-5340-4943-95C1-CBBEA7ECC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8469"/>
            <a:ext cx="185499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Supplemental Figure 1b.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6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Szymkowicz, Sarah</dc:creator>
  <cp:lastModifiedBy>Szymkowicz, Sarah</cp:lastModifiedBy>
  <cp:revision>1</cp:revision>
  <dcterms:created xsi:type="dcterms:W3CDTF">2022-03-09T22:09:05Z</dcterms:created>
  <dcterms:modified xsi:type="dcterms:W3CDTF">2022-03-09T22:14:42Z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2022-03-09T22:09:05Z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0210302d-d712-453a-8981-3f18f1b18155</vt:lpwstr>
  </property>
  <property fmtid="{D5CDD505-2E9C-101B-9397-08002B2CF9AE}" pid="8" name="MSIP_Label_792c8cef-6f2b-4af1-b4ac-d815ff795cd6_ContentBits">
    <vt:lpwstr>0</vt:lpwstr>
  </property>
</Properties>
</file>