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DC0"/>
    <a:srgbClr val="FAF9EF"/>
    <a:srgbClr val="F26766"/>
    <a:srgbClr val="814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240" autoAdjust="0"/>
  </p:normalViewPr>
  <p:slideViewPr>
    <p:cSldViewPr snapToGrid="0" snapToObjects="1">
      <p:cViewPr>
        <p:scale>
          <a:sx n="227" d="100"/>
          <a:sy n="227" d="100"/>
        </p:scale>
        <p:origin x="1668" y="3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CD637-01DA-9942-8416-F212034EB9B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04ABD-D4A3-4840-9840-CF853C586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6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24D-A3DE-2C45-9FAD-98A70AA21E6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0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24D-A3DE-2C45-9FAD-98A70AA21E6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9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24D-A3DE-2C45-9FAD-98A70AA21E6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2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24D-A3DE-2C45-9FAD-98A70AA21E6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3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24D-A3DE-2C45-9FAD-98A70AA21E6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0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24D-A3DE-2C45-9FAD-98A70AA21E6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24D-A3DE-2C45-9FAD-98A70AA21E6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3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24D-A3DE-2C45-9FAD-98A70AA21E6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4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24D-A3DE-2C45-9FAD-98A70AA21E6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1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24D-A3DE-2C45-9FAD-98A70AA21E6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4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24D-A3DE-2C45-9FAD-98A70AA21E6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6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4F24D-A3DE-2C45-9FAD-98A70AA21E6B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5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7" Type="http://schemas.openxmlformats.org/officeDocument/2006/relationships/image" Target="../media/image6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iff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564574" y="4623148"/>
            <a:ext cx="34408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b="1" dirty="0" smtClean="0">
                <a:latin typeface="Arial"/>
                <a:cs typeface="Arial"/>
              </a:rPr>
              <a:t>Supplementary</a:t>
            </a:r>
            <a:r>
              <a:rPr lang="bg-BG" sz="1100" b="1" dirty="0" smtClean="0">
                <a:latin typeface="Arial"/>
                <a:cs typeface="Arial"/>
              </a:rPr>
              <a:t> </a:t>
            </a:r>
            <a:r>
              <a:rPr lang="bg-BG" sz="1100" b="1" dirty="0" smtClean="0">
                <a:latin typeface="Arial"/>
                <a:cs typeface="Arial"/>
              </a:rPr>
              <a:t>Fig</a:t>
            </a:r>
            <a:r>
              <a:rPr lang="en-GB" sz="1100" b="1" dirty="0" err="1" smtClean="0">
                <a:latin typeface="Arial"/>
                <a:cs typeface="Arial"/>
              </a:rPr>
              <a:t>ure</a:t>
            </a:r>
            <a:r>
              <a:rPr lang="bg-BG" sz="1100" b="1" dirty="0" smtClean="0">
                <a:latin typeface="Arial"/>
                <a:cs typeface="Arial"/>
              </a:rPr>
              <a:t> 1</a:t>
            </a:r>
            <a:r>
              <a:rPr lang="en-GB" sz="1100" b="1" dirty="0" smtClean="0">
                <a:latin typeface="Arial"/>
                <a:cs typeface="Arial"/>
              </a:rPr>
              <a:t>.</a:t>
            </a:r>
            <a:r>
              <a:rPr lang="bg-BG" sz="1100" b="1" dirty="0" smtClean="0">
                <a:latin typeface="Arial"/>
                <a:cs typeface="Arial"/>
              </a:rPr>
              <a:t> </a:t>
            </a:r>
            <a:r>
              <a:rPr lang="en-US" sz="1100" b="1" dirty="0">
                <a:latin typeface="Arial"/>
                <a:cs typeface="Arial"/>
              </a:rPr>
              <a:t>Effect of </a:t>
            </a:r>
            <a:r>
              <a:rPr lang="bg-BG" sz="1100" b="1" dirty="0" smtClean="0">
                <a:latin typeface="Arial"/>
                <a:cs typeface="Arial"/>
              </a:rPr>
              <a:t>5 </a:t>
            </a:r>
            <a:r>
              <a:rPr lang="el-GR" sz="1100" b="1" dirty="0">
                <a:latin typeface="Arial"/>
                <a:cs typeface="Arial"/>
              </a:rPr>
              <a:t>μ</a:t>
            </a:r>
            <a:r>
              <a:rPr lang="bg-BG" sz="1100" b="1" dirty="0" smtClean="0">
                <a:latin typeface="Arial"/>
                <a:cs typeface="Arial"/>
              </a:rPr>
              <a:t>M ABA on the appearance of testa rupture in </a:t>
            </a:r>
            <a:r>
              <a:rPr lang="en-US" sz="1100" b="1" dirty="0" smtClean="0">
                <a:latin typeface="Arial"/>
                <a:cs typeface="Arial"/>
              </a:rPr>
              <a:t>nick</a:t>
            </a:r>
            <a:r>
              <a:rPr lang="bg-BG" sz="1100" b="1" dirty="0" smtClean="0">
                <a:latin typeface="Arial"/>
                <a:cs typeface="Arial"/>
              </a:rPr>
              <a:t>ed </a:t>
            </a:r>
            <a:r>
              <a:rPr lang="en-US" sz="1100" b="1" dirty="0" smtClean="0">
                <a:latin typeface="Arial"/>
                <a:cs typeface="Arial"/>
              </a:rPr>
              <a:t>seeds</a:t>
            </a:r>
            <a:r>
              <a:rPr lang="en-US" sz="1100" dirty="0" smtClean="0">
                <a:latin typeface="Arial"/>
                <a:cs typeface="Arial"/>
              </a:rPr>
              <a:t>. Representative images </a:t>
            </a:r>
            <a:r>
              <a:rPr lang="en-US" sz="1100" dirty="0">
                <a:latin typeface="Arial"/>
                <a:cs typeface="Arial"/>
              </a:rPr>
              <a:t>showing </a:t>
            </a:r>
            <a:r>
              <a:rPr lang="en-US" sz="1100" dirty="0" smtClean="0">
                <a:latin typeface="Arial"/>
                <a:cs typeface="Arial"/>
              </a:rPr>
              <a:t>Col</a:t>
            </a:r>
            <a:r>
              <a:rPr lang="bg-BG" sz="1100" dirty="0">
                <a:latin typeface="Arial"/>
                <a:cs typeface="Arial"/>
              </a:rPr>
              <a:t>,</a:t>
            </a:r>
            <a:r>
              <a:rPr lang="en-US" sz="1100" dirty="0">
                <a:latin typeface="Arial"/>
                <a:cs typeface="Arial"/>
              </a:rPr>
              <a:t> </a:t>
            </a:r>
            <a:r>
              <a:rPr lang="en-US" sz="1100" i="1" dirty="0" err="1">
                <a:latin typeface="Arial"/>
                <a:cs typeface="Arial"/>
              </a:rPr>
              <a:t>abi</a:t>
            </a:r>
            <a:r>
              <a:rPr lang="bg-BG" sz="1100" i="1" dirty="0">
                <a:latin typeface="Arial"/>
                <a:cs typeface="Arial"/>
              </a:rPr>
              <a:t>4</a:t>
            </a:r>
            <a:r>
              <a:rPr lang="en-US" sz="1100" dirty="0">
                <a:latin typeface="Arial"/>
                <a:cs typeface="Arial"/>
              </a:rPr>
              <a:t> and </a:t>
            </a:r>
            <a:r>
              <a:rPr lang="en-US" sz="1100" i="1" dirty="0" err="1">
                <a:latin typeface="Arial"/>
                <a:cs typeface="Arial"/>
              </a:rPr>
              <a:t>abi</a:t>
            </a:r>
            <a:r>
              <a:rPr lang="bg-BG" sz="1100" i="1" dirty="0">
                <a:latin typeface="Arial"/>
                <a:cs typeface="Arial"/>
              </a:rPr>
              <a:t>5</a:t>
            </a:r>
            <a:r>
              <a:rPr lang="en-US" sz="1100" dirty="0" smtClean="0">
                <a:latin typeface="Arial"/>
                <a:cs typeface="Arial"/>
              </a:rPr>
              <a:t> </a:t>
            </a:r>
            <a:r>
              <a:rPr lang="en-US" sz="1100" dirty="0">
                <a:latin typeface="Arial"/>
                <a:cs typeface="Arial"/>
              </a:rPr>
              <a:t>seeds 120 </a:t>
            </a:r>
            <a:r>
              <a:rPr lang="en-US" sz="1100" dirty="0" smtClean="0">
                <a:latin typeface="Arial"/>
                <a:cs typeface="Arial"/>
              </a:rPr>
              <a:t>h</a:t>
            </a:r>
            <a:r>
              <a:rPr lang="bg-BG" sz="1100" dirty="0" smtClean="0">
                <a:latin typeface="Arial"/>
                <a:cs typeface="Arial"/>
              </a:rPr>
              <a:t> </a:t>
            </a:r>
            <a:r>
              <a:rPr lang="bg-BG" sz="1100" dirty="0" smtClean="0">
                <a:latin typeface="Arial"/>
                <a:cs typeface="Arial"/>
              </a:rPr>
              <a:t>after </a:t>
            </a:r>
            <a:r>
              <a:rPr lang="en-US" sz="1100" dirty="0" smtClean="0">
                <a:latin typeface="Arial"/>
                <a:cs typeface="Arial"/>
              </a:rPr>
              <a:t>imbibition </a:t>
            </a:r>
            <a:r>
              <a:rPr lang="en-US" sz="1100" dirty="0">
                <a:latin typeface="Arial"/>
                <a:cs typeface="Arial"/>
              </a:rPr>
              <a:t>in </a:t>
            </a:r>
            <a:r>
              <a:rPr lang="en-US" sz="1100">
                <a:latin typeface="Arial"/>
                <a:cs typeface="Arial"/>
              </a:rPr>
              <a:t>water </a:t>
            </a:r>
            <a:r>
              <a:rPr lang="en-US" sz="1100" smtClean="0">
                <a:latin typeface="Arial"/>
                <a:cs typeface="Arial"/>
              </a:rPr>
              <a:t>agar </a:t>
            </a:r>
            <a:r>
              <a:rPr lang="en-US" sz="1100" dirty="0">
                <a:latin typeface="Arial"/>
                <a:cs typeface="Arial"/>
              </a:rPr>
              <a:t>plates supplemented with </a:t>
            </a:r>
            <a:r>
              <a:rPr lang="bg-BG" sz="1100" dirty="0" smtClean="0">
                <a:latin typeface="Arial"/>
                <a:cs typeface="Arial"/>
              </a:rPr>
              <a:t>5</a:t>
            </a:r>
            <a:r>
              <a:rPr lang="en-US" sz="1100" dirty="0" smtClean="0">
                <a:latin typeface="Arial"/>
                <a:cs typeface="Arial"/>
              </a:rPr>
              <a:t> </a:t>
            </a:r>
            <a:r>
              <a:rPr lang="en-US" sz="1100" dirty="0" err="1">
                <a:latin typeface="Arial"/>
                <a:cs typeface="Arial"/>
              </a:rPr>
              <a:t>μM</a:t>
            </a:r>
            <a:r>
              <a:rPr lang="en-US" sz="1100" dirty="0">
                <a:latin typeface="Arial"/>
                <a:cs typeface="Arial"/>
              </a:rPr>
              <a:t> ABA</a:t>
            </a:r>
            <a:r>
              <a:rPr lang="en-US" sz="1100" dirty="0" smtClean="0">
                <a:latin typeface="Arial"/>
                <a:cs typeface="Arial"/>
              </a:rPr>
              <a:t>.</a:t>
            </a:r>
            <a:r>
              <a:rPr lang="bg-BG" sz="1100" dirty="0" smtClean="0">
                <a:latin typeface="Arial"/>
                <a:cs typeface="Arial"/>
              </a:rPr>
              <a:t> </a:t>
            </a:r>
            <a:r>
              <a:rPr lang="en-US" sz="1100" dirty="0" smtClean="0">
                <a:latin typeface="Arial"/>
                <a:cs typeface="Arial"/>
              </a:rPr>
              <a:t>Scale </a:t>
            </a:r>
            <a:r>
              <a:rPr lang="en-US" sz="1100" dirty="0">
                <a:latin typeface="Arial"/>
                <a:cs typeface="Arial"/>
              </a:rPr>
              <a:t>bar is 1 mm for multiple </a:t>
            </a:r>
            <a:r>
              <a:rPr lang="en-US" sz="1100" dirty="0" smtClean="0">
                <a:latin typeface="Arial"/>
                <a:cs typeface="Arial"/>
              </a:rPr>
              <a:t>seeds.</a:t>
            </a:r>
            <a:endParaRPr lang="bg-BG" sz="1100" dirty="0">
              <a:latin typeface="Arial"/>
              <a:cs typeface="Arial"/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2467403" y="1767814"/>
            <a:ext cx="3538014" cy="2726429"/>
            <a:chOff x="2006815" y="1909742"/>
            <a:chExt cx="3538014" cy="2726429"/>
          </a:xfrm>
        </p:grpSpPr>
        <p:grpSp>
          <p:nvGrpSpPr>
            <p:cNvPr id="95" name="Group 94"/>
            <p:cNvGrpSpPr/>
            <p:nvPr/>
          </p:nvGrpSpPr>
          <p:grpSpPr>
            <a:xfrm>
              <a:off x="2006815" y="1909742"/>
              <a:ext cx="3538014" cy="2726429"/>
              <a:chOff x="2961528" y="2683461"/>
              <a:chExt cx="3538014" cy="2726429"/>
            </a:xfrm>
          </p:grpSpPr>
          <p:grpSp>
            <p:nvGrpSpPr>
              <p:cNvPr id="94" name="Group 93"/>
              <p:cNvGrpSpPr/>
              <p:nvPr/>
            </p:nvGrpSpPr>
            <p:grpSpPr>
              <a:xfrm>
                <a:off x="5781101" y="2890863"/>
                <a:ext cx="718441" cy="1795719"/>
                <a:chOff x="3185211" y="3359755"/>
                <a:chExt cx="718441" cy="1795719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 flipV="1">
                  <a:off x="3185211" y="3557994"/>
                  <a:ext cx="718440" cy="1047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TextBox 36"/>
                <p:cNvSpPr txBox="1"/>
                <p:nvPr/>
              </p:nvSpPr>
              <p:spPr>
                <a:xfrm>
                  <a:off x="3334266" y="3359755"/>
                  <a:ext cx="395116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bg-BG" sz="800" i="1" dirty="0">
                      <a:latin typeface="Arial"/>
                      <a:cs typeface="Arial"/>
                    </a:rPr>
                    <a:t>abi5</a:t>
                  </a:r>
                  <a:endParaRPr lang="en-US" sz="800" dirty="0">
                    <a:latin typeface="Arial"/>
                    <a:cs typeface="Arial"/>
                  </a:endParaRPr>
                </a:p>
              </p:txBody>
            </p:sp>
            <p:pic>
              <p:nvPicPr>
                <p:cNvPr id="38" name="Picture 37" descr="abi5-7 5uM ABA.tif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/>
              </p:blipFill>
              <p:spPr>
                <a:xfrm>
                  <a:off x="3185211" y="3656117"/>
                  <a:ext cx="718440" cy="720000"/>
                </a:xfrm>
                <a:prstGeom prst="rect">
                  <a:avLst/>
                </a:prstGeom>
              </p:spPr>
            </p:pic>
            <p:pic>
              <p:nvPicPr>
                <p:cNvPr id="39" name="Picture 38" descr="abi5-7 5uM ABA nicked.tif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/>
              </p:blipFill>
              <p:spPr>
                <a:xfrm>
                  <a:off x="3185211" y="4435475"/>
                  <a:ext cx="718441" cy="719999"/>
                </a:xfrm>
                <a:prstGeom prst="rect">
                  <a:avLst/>
                </a:prstGeom>
              </p:spPr>
            </p:pic>
          </p:grpSp>
          <p:grpSp>
            <p:nvGrpSpPr>
              <p:cNvPr id="42" name="Group 41"/>
              <p:cNvGrpSpPr/>
              <p:nvPr/>
            </p:nvGrpSpPr>
            <p:grpSpPr>
              <a:xfrm>
                <a:off x="2961528" y="2683461"/>
                <a:ext cx="3538013" cy="2726429"/>
                <a:chOff x="332013" y="1973434"/>
                <a:chExt cx="3538013" cy="2726429"/>
              </a:xfrm>
            </p:grpSpPr>
            <p:sp>
              <p:nvSpPr>
                <p:cNvPr id="43" name="TextBox 42"/>
                <p:cNvSpPr txBox="1"/>
                <p:nvPr/>
              </p:nvSpPr>
              <p:spPr>
                <a:xfrm>
                  <a:off x="2387086" y="1973434"/>
                  <a:ext cx="659155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bg-BG" sz="800" dirty="0">
                      <a:latin typeface="Arial"/>
                      <a:cs typeface="Arial"/>
                    </a:rPr>
                    <a:t>5 μM ABA</a:t>
                  </a:r>
                  <a:endParaRPr lang="en-US" sz="8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156754" y="2728602"/>
                  <a:ext cx="453970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bg-BG" sz="800" dirty="0" smtClean="0">
                      <a:latin typeface="Arial"/>
                      <a:cs typeface="Arial"/>
                    </a:rPr>
                    <a:t>Intact</a:t>
                  </a:r>
                  <a:endParaRPr lang="en-US" sz="8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1104952" y="3508207"/>
                  <a:ext cx="505772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bg-BG" sz="800" dirty="0" smtClean="0">
                      <a:latin typeface="Arial"/>
                      <a:cs typeface="Arial"/>
                    </a:rPr>
                    <a:t>Nicked</a:t>
                  </a:r>
                  <a:endParaRPr lang="en-US" sz="800" dirty="0">
                    <a:latin typeface="Arial"/>
                    <a:cs typeface="Arial"/>
                  </a:endParaRPr>
                </a:p>
              </p:txBody>
            </p:sp>
            <p:grpSp>
              <p:nvGrpSpPr>
                <p:cNvPr id="47" name="Group 46"/>
                <p:cNvGrpSpPr/>
                <p:nvPr/>
              </p:nvGrpSpPr>
              <p:grpSpPr>
                <a:xfrm>
                  <a:off x="1530782" y="2179963"/>
                  <a:ext cx="2339244" cy="2007257"/>
                  <a:chOff x="1530782" y="2179963"/>
                  <a:chExt cx="2339244" cy="2007257"/>
                </a:xfrm>
              </p:grpSpPr>
              <p:cxnSp>
                <p:nvCxnSpPr>
                  <p:cNvPr id="48" name="Straight Connector 47"/>
                  <p:cNvCxnSpPr/>
                  <p:nvPr/>
                </p:nvCxnSpPr>
                <p:spPr>
                  <a:xfrm flipV="1">
                    <a:off x="1563300" y="2179963"/>
                    <a:ext cx="2306726" cy="5313"/>
                  </a:xfrm>
                  <a:prstGeom prst="line">
                    <a:avLst/>
                  </a:prstGeom>
                  <a:ln w="12700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>
                    <a:off x="1565755" y="2378725"/>
                    <a:ext cx="716453" cy="0"/>
                  </a:xfrm>
                  <a:prstGeom prst="line">
                    <a:avLst/>
                  </a:prstGeom>
                  <a:ln w="12700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1" name="TextBox 60"/>
                  <p:cNvSpPr txBox="1"/>
                  <p:nvPr/>
                </p:nvSpPr>
                <p:spPr>
                  <a:xfrm>
                    <a:off x="1530782" y="3971776"/>
                    <a:ext cx="441146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bg-BG" sz="800" dirty="0">
                        <a:latin typeface="Arial"/>
                        <a:cs typeface="Arial"/>
                      </a:rPr>
                      <a:t>1</a:t>
                    </a:r>
                    <a:r>
                      <a:rPr lang="bg-BG" sz="800" dirty="0" smtClean="0">
                        <a:latin typeface="Arial"/>
                        <a:cs typeface="Arial"/>
                      </a:rPr>
                      <a:t> mm</a:t>
                    </a:r>
                    <a:endParaRPr lang="en-US" sz="800" dirty="0">
                      <a:latin typeface="Arial"/>
                      <a:cs typeface="Arial"/>
                    </a:endParaRPr>
                  </a:p>
                </p:txBody>
              </p:sp>
              <p:cxnSp>
                <p:nvCxnSpPr>
                  <p:cNvPr id="62" name="Straight Connector 61"/>
                  <p:cNvCxnSpPr/>
                  <p:nvPr/>
                </p:nvCxnSpPr>
                <p:spPr>
                  <a:xfrm rot="5400000">
                    <a:off x="1767131" y="3813188"/>
                    <a:ext cx="0" cy="398784"/>
                  </a:xfrm>
                  <a:prstGeom prst="line">
                    <a:avLst/>
                  </a:prstGeom>
                  <a:ln w="12700" cmpd="sng"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63" name="Picture 62" descr="Col-0 5uM ABA.tif"/>
                  <p:cNvPicPr>
                    <a:picLocks noChangeAspect="1"/>
                  </p:cNvPicPr>
                  <p:nvPr/>
                </p:nvPicPr>
                <p:blipFill rotWithShape="1">
                  <a:blip r:embed="rId4" cstate="print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/>
                  <a:stretch/>
                </p:blipFill>
                <p:spPr>
                  <a:xfrm>
                    <a:off x="1565755" y="2476325"/>
                    <a:ext cx="716453" cy="719999"/>
                  </a:xfrm>
                  <a:prstGeom prst="rect">
                    <a:avLst/>
                  </a:prstGeom>
                </p:spPr>
              </p:pic>
              <p:pic>
                <p:nvPicPr>
                  <p:cNvPr id="64" name="Picture 63" descr="Col-0 5uM ABA nicked.tif"/>
                  <p:cNvPicPr>
                    <a:picLocks noChangeAspect="1"/>
                  </p:cNvPicPr>
                  <p:nvPr/>
                </p:nvPicPr>
                <p:blipFill rotWithShape="1">
                  <a:blip r:embed="rId5" cstate="print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 t="-1"/>
                  <a:stretch/>
                </p:blipFill>
                <p:spPr>
                  <a:xfrm>
                    <a:off x="1565755" y="3256177"/>
                    <a:ext cx="718439" cy="719505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9" name="TextBox 98"/>
                <p:cNvSpPr txBox="1"/>
                <p:nvPr/>
              </p:nvSpPr>
              <p:spPr>
                <a:xfrm>
                  <a:off x="332013" y="4115087"/>
                  <a:ext cx="842424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bg-BG" sz="800" dirty="0" smtClean="0">
                      <a:latin typeface="Arial"/>
                      <a:cs typeface="Arial"/>
                    </a:rPr>
                    <a:t>Seed coat </a:t>
                  </a:r>
                  <a:r>
                    <a:rPr lang="en-US" sz="800" dirty="0" smtClean="0">
                      <a:latin typeface="Arial"/>
                      <a:cs typeface="Arial"/>
                    </a:rPr>
                    <a:t>rupture </a:t>
                  </a:r>
                  <a:r>
                    <a:rPr lang="en-US" sz="800" dirty="0">
                      <a:latin typeface="Arial"/>
                      <a:cs typeface="Arial"/>
                    </a:rPr>
                    <a:t>% </a:t>
                  </a:r>
                  <a:r>
                    <a:rPr lang="en-US" sz="800" dirty="0" smtClean="0">
                      <a:latin typeface="Arial"/>
                      <a:cs typeface="Arial"/>
                    </a:rPr>
                    <a:t>(</a:t>
                  </a:r>
                  <a:r>
                    <a:rPr lang="bg-BG" sz="800" dirty="0" smtClean="0">
                      <a:latin typeface="Arial"/>
                      <a:cs typeface="Arial"/>
                    </a:rPr>
                    <a:t>120</a:t>
                  </a:r>
                  <a:r>
                    <a:rPr lang="en-US" sz="800" dirty="0" smtClean="0">
                      <a:latin typeface="Arial"/>
                      <a:cs typeface="Arial"/>
                    </a:rPr>
                    <a:t> </a:t>
                  </a:r>
                  <a:r>
                    <a:rPr lang="en-US" sz="800" dirty="0">
                      <a:latin typeface="Arial"/>
                      <a:cs typeface="Arial"/>
                    </a:rPr>
                    <a:t>h after imbibition)</a:t>
                  </a:r>
                </a:p>
              </p:txBody>
            </p:sp>
            <p:sp>
              <p:nvSpPr>
                <p:cNvPr id="100" name="TextBox 99"/>
                <p:cNvSpPr txBox="1"/>
                <p:nvPr/>
              </p:nvSpPr>
              <p:spPr>
                <a:xfrm>
                  <a:off x="1608004" y="4385903"/>
                  <a:ext cx="618230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bg-BG" sz="800" dirty="0" smtClean="0">
                      <a:latin typeface="Arial"/>
                      <a:cs typeface="Arial"/>
                    </a:rPr>
                    <a:t>40 %</a:t>
                  </a:r>
                  <a:endParaRPr lang="en-US" sz="8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2410580" y="4385903"/>
                  <a:ext cx="618230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bg-BG" sz="800" dirty="0" smtClean="0">
                      <a:latin typeface="Arial"/>
                      <a:cs typeface="Arial"/>
                    </a:rPr>
                    <a:t>30 %</a:t>
                  </a:r>
                  <a:endParaRPr lang="en-US" sz="8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3199311" y="4385903"/>
                  <a:ext cx="618230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bg-BG" sz="800" dirty="0" smtClean="0">
                      <a:latin typeface="Arial"/>
                      <a:cs typeface="Arial"/>
                    </a:rPr>
                    <a:t>90 %</a:t>
                  </a:r>
                  <a:endParaRPr lang="en-US" sz="8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>
                <a:xfrm>
                  <a:off x="1156754" y="4191034"/>
                  <a:ext cx="453970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bg-BG" sz="800" dirty="0" smtClean="0">
                      <a:latin typeface="Arial"/>
                      <a:cs typeface="Arial"/>
                    </a:rPr>
                    <a:t>Intact</a:t>
                  </a:r>
                  <a:endParaRPr lang="en-US" sz="8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1104952" y="4385903"/>
                  <a:ext cx="505772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bg-BG" sz="800" dirty="0" smtClean="0">
                      <a:latin typeface="Arial"/>
                      <a:cs typeface="Arial"/>
                    </a:rPr>
                    <a:t>Nicked</a:t>
                  </a:r>
                  <a:endParaRPr lang="en-US" sz="8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107" name="TextBox 106"/>
                <p:cNvSpPr txBox="1"/>
                <p:nvPr/>
              </p:nvSpPr>
              <p:spPr>
                <a:xfrm>
                  <a:off x="1608004" y="4191034"/>
                  <a:ext cx="618230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bg-BG" sz="800" dirty="0" smtClean="0">
                      <a:latin typeface="Arial"/>
                      <a:cs typeface="Arial"/>
                    </a:rPr>
                    <a:t>100 %</a:t>
                  </a:r>
                  <a:endParaRPr lang="en-US" sz="8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2410580" y="4191034"/>
                  <a:ext cx="618230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bg-BG" sz="800" dirty="0" smtClean="0">
                      <a:latin typeface="Arial"/>
                      <a:cs typeface="Arial"/>
                    </a:rPr>
                    <a:t>100 %</a:t>
                  </a:r>
                  <a:endParaRPr lang="en-US" sz="8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109" name="TextBox 108"/>
                <p:cNvSpPr txBox="1"/>
                <p:nvPr/>
              </p:nvSpPr>
              <p:spPr>
                <a:xfrm>
                  <a:off x="3199311" y="4191034"/>
                  <a:ext cx="618230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bg-BG" sz="800" dirty="0" smtClean="0">
                      <a:latin typeface="Arial"/>
                      <a:cs typeface="Arial"/>
                    </a:rPr>
                    <a:t>100 %</a:t>
                  </a:r>
                  <a:endParaRPr lang="en-US" sz="800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71" name="Group 70"/>
              <p:cNvGrpSpPr/>
              <p:nvPr/>
            </p:nvGrpSpPr>
            <p:grpSpPr>
              <a:xfrm>
                <a:off x="4371725" y="2889990"/>
                <a:ext cx="1339202" cy="1795719"/>
                <a:chOff x="5295847" y="2179963"/>
                <a:chExt cx="1339202" cy="1795719"/>
              </a:xfrm>
            </p:grpSpPr>
            <p:pic>
              <p:nvPicPr>
                <p:cNvPr id="82" name="Picture 81" descr="abi4-1 5uM ABA.tif"/>
                <p:cNvPicPr>
                  <a:picLocks noChangeAspect="1"/>
                </p:cNvPicPr>
                <p:nvPr/>
              </p:nvPicPr>
              <p:blipFill rotWithShape="1">
                <a:blip r:embed="rId6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/>
              </p:blipFill>
              <p:spPr>
                <a:xfrm>
                  <a:off x="5915109" y="2476325"/>
                  <a:ext cx="718236" cy="718396"/>
                </a:xfrm>
                <a:prstGeom prst="rect">
                  <a:avLst/>
                </a:prstGeom>
              </p:spPr>
            </p:pic>
            <p:pic>
              <p:nvPicPr>
                <p:cNvPr id="83" name="Picture 82" descr="abi4-1 5uM ABA nicked.tif"/>
                <p:cNvPicPr>
                  <a:picLocks noChangeAspect="1"/>
                </p:cNvPicPr>
                <p:nvPr/>
              </p:nvPicPr>
              <p:blipFill rotWithShape="1">
                <a:blip r:embed="rId7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/>
              </p:blipFill>
              <p:spPr>
                <a:xfrm>
                  <a:off x="5915110" y="3257286"/>
                  <a:ext cx="719939" cy="718396"/>
                </a:xfrm>
                <a:prstGeom prst="rect">
                  <a:avLst/>
                </a:prstGeom>
              </p:spPr>
            </p:pic>
            <p:cxnSp>
              <p:nvCxnSpPr>
                <p:cNvPr id="84" name="Straight Connector 83"/>
                <p:cNvCxnSpPr/>
                <p:nvPr/>
              </p:nvCxnSpPr>
              <p:spPr>
                <a:xfrm flipV="1">
                  <a:off x="5914905" y="2378725"/>
                  <a:ext cx="718440" cy="1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TextBox 84"/>
                <p:cNvSpPr txBox="1"/>
                <p:nvPr/>
              </p:nvSpPr>
              <p:spPr>
                <a:xfrm>
                  <a:off x="6065510" y="2179963"/>
                  <a:ext cx="395174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bg-BG" sz="800" i="1" dirty="0">
                      <a:latin typeface="Arial"/>
                      <a:cs typeface="Arial"/>
                    </a:rPr>
                    <a:t>abi4</a:t>
                  </a:r>
                  <a:endParaRPr lang="en-US" sz="8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96" name="TextBox 95"/>
                <p:cNvSpPr txBox="1"/>
                <p:nvPr/>
              </p:nvSpPr>
              <p:spPr>
                <a:xfrm>
                  <a:off x="5295847" y="2182236"/>
                  <a:ext cx="345663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bg-BG" sz="800" dirty="0" smtClean="0">
                      <a:latin typeface="Arial"/>
                      <a:cs typeface="Arial"/>
                    </a:rPr>
                    <a:t>Col</a:t>
                  </a:r>
                  <a:endParaRPr lang="en-US" sz="800" dirty="0">
                    <a:latin typeface="Arial"/>
                    <a:cs typeface="Arial"/>
                  </a:endParaRPr>
                </a:p>
              </p:txBody>
            </p:sp>
          </p:grpSp>
        </p:grpSp>
        <p:sp>
          <p:nvSpPr>
            <p:cNvPr id="106" name="Left Brace 105"/>
            <p:cNvSpPr/>
            <p:nvPr/>
          </p:nvSpPr>
          <p:spPr>
            <a:xfrm>
              <a:off x="2768828" y="4167516"/>
              <a:ext cx="64901" cy="359997"/>
            </a:xfrm>
            <a:prstGeom prst="leftBrac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5812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3833</TotalTime>
  <Words>90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Thiago Galvão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Thiago Galvão</dc:creator>
  <cp:lastModifiedBy>Diana Jones</cp:lastModifiedBy>
  <cp:revision>152</cp:revision>
  <dcterms:created xsi:type="dcterms:W3CDTF">2018-06-03T23:57:02Z</dcterms:created>
  <dcterms:modified xsi:type="dcterms:W3CDTF">2019-03-08T15:35:31Z</dcterms:modified>
</cp:coreProperties>
</file>