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61" r:id="rId4"/>
    <p:sldId id="260" r:id="rId5"/>
    <p:sldId id="262" r:id="rId6"/>
    <p:sldId id="271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995B-D23B-4495-BE1D-7364280418A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E880-FE04-4D3D-A80A-463712B0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995B-D23B-4495-BE1D-7364280418A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E880-FE04-4D3D-A80A-463712B0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995B-D23B-4495-BE1D-7364280418A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E880-FE04-4D3D-A80A-463712B0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7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995B-D23B-4495-BE1D-7364280418A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E880-FE04-4D3D-A80A-463712B0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6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995B-D23B-4495-BE1D-7364280418A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E880-FE04-4D3D-A80A-463712B0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7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995B-D23B-4495-BE1D-7364280418A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E880-FE04-4D3D-A80A-463712B0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5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995B-D23B-4495-BE1D-7364280418A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E880-FE04-4D3D-A80A-463712B0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8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995B-D23B-4495-BE1D-7364280418A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E880-FE04-4D3D-A80A-463712B0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4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995B-D23B-4495-BE1D-7364280418A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E880-FE04-4D3D-A80A-463712B0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8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995B-D23B-4495-BE1D-7364280418A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E880-FE04-4D3D-A80A-463712B0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995B-D23B-4495-BE1D-7364280418A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E880-FE04-4D3D-A80A-463712B0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9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995B-D23B-4495-BE1D-7364280418A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E880-FE04-4D3D-A80A-463712B0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1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491583-A625-41B5-A335-618226FE6543}"/>
              </a:ext>
            </a:extLst>
          </p:cNvPr>
          <p:cNvSpPr txBox="1"/>
          <p:nvPr/>
        </p:nvSpPr>
        <p:spPr>
          <a:xfrm>
            <a:off x="692727" y="600029"/>
            <a:ext cx="10908145" cy="588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SUPPLEMENTARY FILE (ESF)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Role of T and B lymphocyte cannabinoid type 1 and 2 receptors in major depression and suicidal behaviors: effects of in vitro cannabidiol administration.</a:t>
            </a:r>
            <a:endParaRPr lang="nl-B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(1,2,3,4,5) Michael Maes, (1) Muanpetch Rachayon;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(1,6) Ketsupar Jirakran; (1) Atapol </a:t>
            </a:r>
            <a:r>
              <a:rPr lang="en-U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Sughondhabirom, (1,7)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Abbas F. Almulla, (8) Pimpayao Sodsai.</a:t>
            </a:r>
            <a:endParaRPr lang="nl-B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Department of Psychiatry, Faculty of Medicine, Chulalongkorn University and King Chulalongkorn Memorial Hospital, the Thai Red Cross Society, Bangkok, Thailand</a:t>
            </a:r>
            <a:endParaRPr lang="nl-B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GB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Cognitive Fitness and Technology Research Unit,</a:t>
            </a:r>
            <a:r>
              <a:rPr lang="en-US" sz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Faculty of Medicine,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Chulalongkorn University, Bangkok, Thailand</a:t>
            </a:r>
            <a:endParaRPr lang="nl-B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Department of Psychiatry, Medical University of Plovdiv, Plovdiv, Bulgaria</a:t>
            </a:r>
            <a:endParaRPr lang="nl-B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Research Institute, Medical University Plovdiv, Plovdiv, Bulgaria</a:t>
            </a:r>
            <a:endParaRPr lang="nl-B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Kyung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</a:t>
            </a:r>
            <a:r>
              <a:rPr lang="en-US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Kyungheedae-ro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Dongdaemun-gu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Seoul 02447, Korea</a:t>
            </a:r>
            <a:endParaRPr lang="nl-B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(6) Maximizing Thai Children's Developmental Potential Research Unit, Department of Pediatrics, Faculty of Medicine, Chulalongkorn University, Bangkok, Thailand</a:t>
            </a:r>
            <a:endParaRPr lang="nl-B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Medical Laboratory Technology Department, College of Medical Technology, The Islamic University, Najaf, Iraq.</a:t>
            </a:r>
            <a:endParaRPr lang="nl-B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(8) Center of Excellence in Immunology and Immune-Mediated Diseases, Department of Immunology,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Faculty of Medicine, Chulalongkorn University and King Chulalongkorn Memorial Hospital, Bangkok, Thailand.</a:t>
            </a:r>
            <a:endParaRPr lang="nl-B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2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7CC06CF-3544-F7D7-D9BD-7C92E527D164}"/>
              </a:ext>
            </a:extLst>
          </p:cNvPr>
          <p:cNvGrpSpPr/>
          <p:nvPr/>
        </p:nvGrpSpPr>
        <p:grpSpPr>
          <a:xfrm>
            <a:off x="1133254" y="927815"/>
            <a:ext cx="9439255" cy="5002369"/>
            <a:chOff x="1133254" y="927815"/>
            <a:chExt cx="9439255" cy="50023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18F03A-D49A-F0C5-CD9A-7DFA6023B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3254" y="927815"/>
              <a:ext cx="9439255" cy="5002369"/>
            </a:xfrm>
            <a:prstGeom prst="rect">
              <a:avLst/>
            </a:prstGeom>
          </p:spPr>
        </p:pic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3E415221-D8C0-8C92-12DB-2F1CE3664B0B}"/>
                </a:ext>
              </a:extLst>
            </p:cNvPr>
            <p:cNvSpPr/>
            <p:nvPr/>
          </p:nvSpPr>
          <p:spPr>
            <a:xfrm>
              <a:off x="3456047" y="2236156"/>
              <a:ext cx="282011" cy="12818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9BC67DB8-2A02-C32C-41DF-936A33184BA6}"/>
                </a:ext>
              </a:extLst>
            </p:cNvPr>
            <p:cNvSpPr/>
            <p:nvPr/>
          </p:nvSpPr>
          <p:spPr>
            <a:xfrm>
              <a:off x="5874939" y="2236156"/>
              <a:ext cx="282011" cy="12818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B83F284E-E068-73B7-31EC-9CB4485D23B9}"/>
                </a:ext>
              </a:extLst>
            </p:cNvPr>
            <p:cNvSpPr/>
            <p:nvPr/>
          </p:nvSpPr>
          <p:spPr>
            <a:xfrm>
              <a:off x="8306084" y="2236156"/>
              <a:ext cx="282011" cy="12818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C22BD6E5-921D-AEC7-BFE2-64F7B3332436}"/>
                </a:ext>
              </a:extLst>
            </p:cNvPr>
            <p:cNvSpPr/>
            <p:nvPr/>
          </p:nvSpPr>
          <p:spPr>
            <a:xfrm rot="5400000">
              <a:off x="9615953" y="3364906"/>
              <a:ext cx="282011" cy="12818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B2B08E6C-044A-7968-83CB-CD653D4CB13A}"/>
                </a:ext>
              </a:extLst>
            </p:cNvPr>
            <p:cNvSpPr/>
            <p:nvPr/>
          </p:nvSpPr>
          <p:spPr>
            <a:xfrm rot="10800000">
              <a:off x="8306084" y="4829305"/>
              <a:ext cx="282011" cy="12818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DFF35565-D774-6C11-6868-23B3A08FF27A}"/>
                </a:ext>
              </a:extLst>
            </p:cNvPr>
            <p:cNvSpPr/>
            <p:nvPr/>
          </p:nvSpPr>
          <p:spPr>
            <a:xfrm rot="10800000">
              <a:off x="5888944" y="4829305"/>
              <a:ext cx="282011" cy="12818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16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66D57-C2D8-4DEB-B302-3569EB8F02C9}"/>
              </a:ext>
            </a:extLst>
          </p:cNvPr>
          <p:cNvSpPr txBox="1"/>
          <p:nvPr/>
        </p:nvSpPr>
        <p:spPr>
          <a:xfrm>
            <a:off x="1597891" y="1976582"/>
            <a:ext cx="685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ESF, Figure 1</a:t>
            </a:r>
            <a:r>
              <a:rPr lang="en-US" dirty="0"/>
              <a:t>. Gating strategy to assess FoxP3+CB1+ cells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752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72CFC8-006D-2D80-E04A-0DFD78D4FC35}"/>
              </a:ext>
            </a:extLst>
          </p:cNvPr>
          <p:cNvGrpSpPr/>
          <p:nvPr/>
        </p:nvGrpSpPr>
        <p:grpSpPr>
          <a:xfrm>
            <a:off x="642181" y="127322"/>
            <a:ext cx="11119195" cy="6377650"/>
            <a:chOff x="642181" y="127322"/>
            <a:chExt cx="11119195" cy="63776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F28A5F-E7F4-8961-10FD-459D19325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005"/>
            <a:stretch/>
          </p:blipFill>
          <p:spPr>
            <a:xfrm>
              <a:off x="642181" y="127322"/>
              <a:ext cx="8872209" cy="6377650"/>
            </a:xfrm>
            <a:prstGeom prst="rect">
              <a:avLst/>
            </a:prstGeom>
          </p:spPr>
        </p:pic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879D0761-1957-6DEB-58A4-9DB6917A6C38}"/>
                </a:ext>
              </a:extLst>
            </p:cNvPr>
            <p:cNvSpPr/>
            <p:nvPr/>
          </p:nvSpPr>
          <p:spPr>
            <a:xfrm>
              <a:off x="2935185" y="1460649"/>
              <a:ext cx="282011" cy="12818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89235E09-CB94-BADA-7B54-8A68B4B6E9E0}"/>
                </a:ext>
              </a:extLst>
            </p:cNvPr>
            <p:cNvSpPr/>
            <p:nvPr/>
          </p:nvSpPr>
          <p:spPr>
            <a:xfrm>
              <a:off x="5090005" y="1460649"/>
              <a:ext cx="282011" cy="12818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477CE60E-BE57-E412-8D84-B2BEBB4ED7FF}"/>
                </a:ext>
              </a:extLst>
            </p:cNvPr>
            <p:cNvSpPr/>
            <p:nvPr/>
          </p:nvSpPr>
          <p:spPr>
            <a:xfrm>
              <a:off x="7210100" y="1460649"/>
              <a:ext cx="282011" cy="12818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0959B98C-72C7-5F78-0E26-6E3E8B90F1DF}"/>
                </a:ext>
              </a:extLst>
            </p:cNvPr>
            <p:cNvSpPr/>
            <p:nvPr/>
          </p:nvSpPr>
          <p:spPr>
            <a:xfrm>
              <a:off x="7142581" y="3846962"/>
              <a:ext cx="282011" cy="12818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67669828-889C-8A07-5DF6-E5D612EA5E1F}"/>
                </a:ext>
              </a:extLst>
            </p:cNvPr>
            <p:cNvSpPr/>
            <p:nvPr/>
          </p:nvSpPr>
          <p:spPr>
            <a:xfrm rot="2555300">
              <a:off x="5009661" y="2567620"/>
              <a:ext cx="442698" cy="23585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4100B8A1-D34F-C201-A869-7675D00741A0}"/>
                </a:ext>
              </a:extLst>
            </p:cNvPr>
            <p:cNvSpPr/>
            <p:nvPr/>
          </p:nvSpPr>
          <p:spPr>
            <a:xfrm flipV="1">
              <a:off x="9340960" y="4489447"/>
              <a:ext cx="451222" cy="11597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96B89A4A-7946-0110-3585-8AC2ABEDBAF5}"/>
                </a:ext>
              </a:extLst>
            </p:cNvPr>
            <p:cNvSpPr/>
            <p:nvPr/>
          </p:nvSpPr>
          <p:spPr>
            <a:xfrm>
              <a:off x="8588414" y="3321708"/>
              <a:ext cx="1203767" cy="11597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D21C27-7278-9B97-9903-04EA59F242E7}"/>
                </a:ext>
              </a:extLst>
            </p:cNvPr>
            <p:cNvSpPr/>
            <p:nvPr/>
          </p:nvSpPr>
          <p:spPr>
            <a:xfrm>
              <a:off x="7859210" y="3125165"/>
              <a:ext cx="729205" cy="6366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087EB5-8B1D-01DD-BBFC-886EB6E36C19}"/>
                </a:ext>
              </a:extLst>
            </p:cNvPr>
            <p:cNvSpPr/>
            <p:nvPr/>
          </p:nvSpPr>
          <p:spPr>
            <a:xfrm>
              <a:off x="8578772" y="3761772"/>
              <a:ext cx="729205" cy="98467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D2E3E2-8E77-6ACC-6307-B33104C11B81}"/>
                </a:ext>
              </a:extLst>
            </p:cNvPr>
            <p:cNvSpPr txBox="1"/>
            <p:nvPr/>
          </p:nvSpPr>
          <p:spPr>
            <a:xfrm>
              <a:off x="8623140" y="4467829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TH" sz="1400" b="1" dirty="0"/>
                <a:t>CD4+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5068AE-325A-E4DE-88F3-891AD31AC479}"/>
                </a:ext>
              </a:extLst>
            </p:cNvPr>
            <p:cNvSpPr txBox="1"/>
            <p:nvPr/>
          </p:nvSpPr>
          <p:spPr>
            <a:xfrm>
              <a:off x="8009682" y="3127535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TH" sz="1400" b="1" dirty="0"/>
                <a:t>CD8+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D64ADF6-9DE6-8CF8-11DD-8FD48B384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61" t="27084" b="36835"/>
            <a:stretch/>
          </p:blipFill>
          <p:spPr>
            <a:xfrm>
              <a:off x="9482911" y="4025916"/>
              <a:ext cx="2266889" cy="230112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9423CEB-FBEA-6435-B173-8F371FFF2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61" t="62111"/>
            <a:stretch/>
          </p:blipFill>
          <p:spPr>
            <a:xfrm>
              <a:off x="9494487" y="1916953"/>
              <a:ext cx="2266889" cy="2416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511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6CC963-37FF-45AB-9F97-DD539ADBEEBD}"/>
              </a:ext>
            </a:extLst>
          </p:cNvPr>
          <p:cNvSpPr txBox="1"/>
          <p:nvPr/>
        </p:nvSpPr>
        <p:spPr>
          <a:xfrm>
            <a:off x="1597891" y="1976582"/>
            <a:ext cx="685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ESF, Figure 1</a:t>
            </a:r>
            <a:r>
              <a:rPr lang="en-US" dirty="0"/>
              <a:t>. Gating strategy to assess CD4+/CD8+/CD20+ CB2+ cells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081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640485-3BAD-41DE-9023-15EE0CC8D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69234"/>
              </p:ext>
            </p:extLst>
          </p:nvPr>
        </p:nvGraphicFramePr>
        <p:xfrm>
          <a:off x="1348512" y="2105894"/>
          <a:ext cx="9498074" cy="2382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291">
                  <a:extLst>
                    <a:ext uri="{9D8B030D-6E8A-4147-A177-3AD203B41FA5}">
                      <a16:colId xmlns:a16="http://schemas.microsoft.com/office/drawing/2014/main" val="1356284517"/>
                    </a:ext>
                  </a:extLst>
                </a:gridCol>
                <a:gridCol w="7745783">
                  <a:extLst>
                    <a:ext uri="{9D8B030D-6E8A-4147-A177-3AD203B41FA5}">
                      <a16:colId xmlns:a16="http://schemas.microsoft.com/office/drawing/2014/main" val="3606462207"/>
                    </a:ext>
                  </a:extLst>
                </a:gridCol>
              </a:tblGrid>
              <a:tr h="397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Immune Profile</a:t>
                      </a:r>
                      <a:endParaRPr lang="nl-B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Members</a:t>
                      </a:r>
                      <a:endParaRPr lang="nl-B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606615"/>
                  </a:ext>
                </a:extLst>
              </a:tr>
              <a:tr h="397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M1 macrophage</a:t>
                      </a:r>
                      <a:endParaRPr lang="nl-B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IL-1β, sIL-1RA, IL-6, TNF-α, CXCL8, CCL3</a:t>
                      </a:r>
                      <a:endParaRPr lang="nl-B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542950"/>
                  </a:ext>
                </a:extLst>
              </a:tr>
              <a:tr h="397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 helper-1</a:t>
                      </a:r>
                      <a:endParaRPr lang="nl-B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IL-2, IFN-γ, IL-12</a:t>
                      </a:r>
                      <a:endParaRPr lang="nl-B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120689"/>
                  </a:ext>
                </a:extLst>
              </a:tr>
              <a:tr h="397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 helper-17</a:t>
                      </a:r>
                      <a:endParaRPr lang="nl-B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IL-6, IL-17</a:t>
                      </a:r>
                      <a:endParaRPr lang="nl-B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6560835"/>
                  </a:ext>
                </a:extLst>
              </a:tr>
              <a:tr h="397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IRS</a:t>
                      </a:r>
                      <a:endParaRPr lang="nl-B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IL-1β, IL-6, TNF-α, CXCL8, CCL3, IL-2, IFN-γ, IL-12, IL-17, IL-15, G-CSF, GM-CSF, CXCL10, CCL5, CCL2</a:t>
                      </a:r>
                      <a:endParaRPr lang="nl-B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6320934"/>
                  </a:ext>
                </a:extLst>
              </a:tr>
              <a:tr h="397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 cell growth</a:t>
                      </a:r>
                      <a:endParaRPr lang="nl-B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IL-4, IL-9, IL-12, GM-CSF, IL-15</a:t>
                      </a:r>
                      <a:endParaRPr lang="nl-B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65913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182AEED-C42A-4735-810E-B2C357930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877" y="3128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7522ECB-7A2C-4E4E-ACD4-C6CBC5603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989" y="11421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83DF2-5A9F-4020-B7FB-0C14B998D6D2}"/>
              </a:ext>
            </a:extLst>
          </p:cNvPr>
          <p:cNvSpPr txBox="1"/>
          <p:nvPr/>
        </p:nvSpPr>
        <p:spPr>
          <a:xfrm>
            <a:off x="1295423" y="1316109"/>
            <a:ext cx="707591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ESF Table 1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. Description of the immune profiles used in this study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2FEDF-13F7-42E3-B9D7-0322A3B6BDAA}"/>
              </a:ext>
            </a:extLst>
          </p:cNvPr>
          <p:cNvSpPr txBox="1"/>
          <p:nvPr/>
        </p:nvSpPr>
        <p:spPr>
          <a:xfrm>
            <a:off x="1350817" y="5091145"/>
            <a:ext cx="9603509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IRS: immune-inflammatory response system; CIRS: compensatory immunoregulatory system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48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70E16-60D3-4CF7-A861-33F97C6AC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50" y="1724595"/>
            <a:ext cx="6727969" cy="2796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8EF417-07A7-4171-AF42-C0D95B59913F}"/>
              </a:ext>
            </a:extLst>
          </p:cNvPr>
          <p:cNvSpPr txBox="1"/>
          <p:nvPr/>
        </p:nvSpPr>
        <p:spPr>
          <a:xfrm>
            <a:off x="1265382" y="814340"/>
            <a:ext cx="9587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ESF, Table 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Effects of three concentrations of CBD on the anti-CD3/CD28 stimulated FoxP3+CB1+ cells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(percentage). </a:t>
            </a:r>
            <a:endParaRPr lang="nl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40095-E14E-4C17-9A1F-DF7B231FB1EA}"/>
              </a:ext>
            </a:extLst>
          </p:cNvPr>
          <p:cNvSpPr txBox="1"/>
          <p:nvPr/>
        </p:nvSpPr>
        <p:spPr>
          <a:xfrm>
            <a:off x="1699489" y="5237024"/>
            <a:ext cx="827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Stim: stimulated with anti-CD3/CD28 beads, CBD (cannabidiol): all stimulated with anti-CD3/CD28 and 0.1 µg/dL CBD (</a:t>
            </a:r>
            <a:r>
              <a:rPr lang="en-US" dirty="0" err="1"/>
              <a:t>CBDl</a:t>
            </a:r>
            <a:r>
              <a:rPr lang="en-US" dirty="0"/>
              <a:t>), 1.0 µg/dL (</a:t>
            </a:r>
            <a:r>
              <a:rPr lang="en-US" dirty="0" err="1"/>
              <a:t>CBDm</a:t>
            </a:r>
            <a:r>
              <a:rPr lang="en-US" dirty="0"/>
              <a:t>) or 10.0 µg/dL (</a:t>
            </a:r>
            <a:r>
              <a:rPr lang="en-US" dirty="0" err="1"/>
              <a:t>CBDh</a:t>
            </a:r>
            <a:r>
              <a:rPr lang="en-US" dirty="0"/>
              <a:t>).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6508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436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Pimpayao</dc:creator>
  <cp:lastModifiedBy>Michael Maes</cp:lastModifiedBy>
  <cp:revision>35</cp:revision>
  <dcterms:created xsi:type="dcterms:W3CDTF">2023-04-11T07:53:32Z</dcterms:created>
  <dcterms:modified xsi:type="dcterms:W3CDTF">2023-04-28T13:19:45Z</dcterms:modified>
</cp:coreProperties>
</file>