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23.med.va.gov\v23\IOW\Users\VHAIOWLivorD\Rural%20Health%20project\SAIL%20metrics%202019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23.med.va.gov\v23\IOW\Users\VHAIOWLivorD\Rural%20Health%20project\SAIL%20metrics%202019-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Site 1</c:v>
          </c:tx>
          <c:spPr>
            <a:ln w="28575" cap="rnd">
              <a:solidFill>
                <a:schemeClr val="accent3">
                  <a:shade val="6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Sheet1!$A$17:$A$28</c:f>
              <c:strCache>
                <c:ptCount val="12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  <c:pt idx="8">
                  <c:v>2021 Q1</c:v>
                </c:pt>
                <c:pt idx="9">
                  <c:v>2021 Q2</c:v>
                </c:pt>
                <c:pt idx="10">
                  <c:v>2021 Q3</c:v>
                </c:pt>
                <c:pt idx="11">
                  <c:v>2021 Q4</c:v>
                </c:pt>
              </c:strCache>
            </c:strRef>
          </c:cat>
          <c:val>
            <c:numRef>
              <c:f>Sheet1!$B$17:$B$28</c:f>
              <c:numCache>
                <c:formatCode>General</c:formatCode>
                <c:ptCount val="12"/>
                <c:pt idx="0">
                  <c:v>4.5190000000000001</c:v>
                </c:pt>
                <c:pt idx="1">
                  <c:v>4.2859999999999996</c:v>
                </c:pt>
                <c:pt idx="2">
                  <c:v>4.3120000000000003</c:v>
                </c:pt>
                <c:pt idx="3">
                  <c:v>4.077</c:v>
                </c:pt>
                <c:pt idx="4">
                  <c:v>4.1589999999999998</c:v>
                </c:pt>
                <c:pt idx="5">
                  <c:v>6.0979999999999999</c:v>
                </c:pt>
                <c:pt idx="6">
                  <c:v>8.1479999999999997</c:v>
                </c:pt>
                <c:pt idx="7">
                  <c:v>9.0009999999999994</c:v>
                </c:pt>
                <c:pt idx="8">
                  <c:v>9.0670000000000002</c:v>
                </c:pt>
                <c:pt idx="9">
                  <c:v>8.16</c:v>
                </c:pt>
                <c:pt idx="10">
                  <c:v>5.8780000000000001</c:v>
                </c:pt>
                <c:pt idx="11">
                  <c:v>5.4820000000000002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31-4553-9BAE-17A0C9631877}"/>
            </c:ext>
          </c:extLst>
        </c:ser>
        <c:ser>
          <c:idx val="1"/>
          <c:order val="1"/>
          <c:tx>
            <c:v>Site 2</c:v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Sheet1!$A$17:$A$28</c:f>
              <c:strCache>
                <c:ptCount val="12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  <c:pt idx="8">
                  <c:v>2021 Q1</c:v>
                </c:pt>
                <c:pt idx="9">
                  <c:v>2021 Q2</c:v>
                </c:pt>
                <c:pt idx="10">
                  <c:v>2021 Q3</c:v>
                </c:pt>
                <c:pt idx="11">
                  <c:v>2021 Q4</c:v>
                </c:pt>
              </c:strCache>
            </c:strRef>
          </c:cat>
          <c:val>
            <c:numRef>
              <c:f>Sheet1!$C$17:$C$28</c:f>
              <c:numCache>
                <c:formatCode>General</c:formatCode>
                <c:ptCount val="12"/>
                <c:pt idx="0">
                  <c:v>4.992</c:v>
                </c:pt>
                <c:pt idx="1">
                  <c:v>5.1120000000000001</c:v>
                </c:pt>
                <c:pt idx="2">
                  <c:v>5.1609999999999996</c:v>
                </c:pt>
                <c:pt idx="3">
                  <c:v>5.1070000000000002</c:v>
                </c:pt>
                <c:pt idx="4">
                  <c:v>5.2560000000000002</c:v>
                </c:pt>
                <c:pt idx="5">
                  <c:v>5.95</c:v>
                </c:pt>
                <c:pt idx="6">
                  <c:v>6.54</c:v>
                </c:pt>
                <c:pt idx="7">
                  <c:v>6.798</c:v>
                </c:pt>
                <c:pt idx="8">
                  <c:v>6.9329999999999998</c:v>
                </c:pt>
                <c:pt idx="9">
                  <c:v>6.6130000000000004</c:v>
                </c:pt>
                <c:pt idx="10">
                  <c:v>6.4560000000000004</c:v>
                </c:pt>
                <c:pt idx="11">
                  <c:v>6.867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31-4553-9BAE-17A0C9631877}"/>
            </c:ext>
          </c:extLst>
        </c:ser>
        <c:ser>
          <c:idx val="2"/>
          <c:order val="2"/>
          <c:tx>
            <c:v>Site 3</c:v>
          </c:tx>
          <c:spPr>
            <a:ln w="28575" cap="rnd">
              <a:solidFill>
                <a:schemeClr val="accent3">
                  <a:alpha val="94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Sheet1!$A$17:$A$28</c:f>
              <c:strCache>
                <c:ptCount val="12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  <c:pt idx="8">
                  <c:v>2021 Q1</c:v>
                </c:pt>
                <c:pt idx="9">
                  <c:v>2021 Q2</c:v>
                </c:pt>
                <c:pt idx="10">
                  <c:v>2021 Q3</c:v>
                </c:pt>
                <c:pt idx="11">
                  <c:v>2021 Q4</c:v>
                </c:pt>
              </c:strCache>
            </c:strRef>
          </c:cat>
          <c:val>
            <c:numRef>
              <c:f>Sheet1!$D$17:$D$28</c:f>
              <c:numCache>
                <c:formatCode>General</c:formatCode>
                <c:ptCount val="12"/>
                <c:pt idx="0">
                  <c:v>4.2190000000000003</c:v>
                </c:pt>
                <c:pt idx="1">
                  <c:v>4.0039999999999996</c:v>
                </c:pt>
                <c:pt idx="2">
                  <c:v>3.7290000000000001</c:v>
                </c:pt>
                <c:pt idx="3">
                  <c:v>3.39</c:v>
                </c:pt>
                <c:pt idx="4">
                  <c:v>3.238</c:v>
                </c:pt>
                <c:pt idx="5">
                  <c:v>3.016</c:v>
                </c:pt>
                <c:pt idx="6">
                  <c:v>2.9430000000000001</c:v>
                </c:pt>
                <c:pt idx="7">
                  <c:v>2.87</c:v>
                </c:pt>
                <c:pt idx="8">
                  <c:v>2.9319999999999999</c:v>
                </c:pt>
                <c:pt idx="9">
                  <c:v>3.0379999999999998</c:v>
                </c:pt>
                <c:pt idx="10">
                  <c:v>3.2839999999999998</c:v>
                </c:pt>
                <c:pt idx="11">
                  <c:v>3.4489999999999998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31-4553-9BAE-17A0C9631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925320"/>
        <c:axId val="317923352"/>
      </c:lineChart>
      <c:catAx>
        <c:axId val="31792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923352"/>
        <c:crosses val="autoZero"/>
        <c:auto val="1"/>
        <c:lblAlgn val="ctr"/>
        <c:lblOffset val="100"/>
        <c:noMultiLvlLbl val="0"/>
      </c:catAx>
      <c:valAx>
        <c:axId val="31792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92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73954339044278E-2"/>
          <c:y val="3.1551652921363069E-2"/>
          <c:w val="0.94425980570232459"/>
          <c:h val="0.81980629650090864"/>
        </c:manualLayout>
      </c:layout>
      <c:lineChart>
        <c:grouping val="standard"/>
        <c:varyColors val="0"/>
        <c:ser>
          <c:idx val="0"/>
          <c:order val="0"/>
          <c:tx>
            <c:v>Site 1</c:v>
          </c:tx>
          <c:spPr>
            <a:ln w="28575" cap="rnd">
              <a:solidFill>
                <a:schemeClr val="accent3">
                  <a:shade val="6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Sheet1!$A$31:$A$42</c:f>
              <c:strCache>
                <c:ptCount val="12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  <c:pt idx="8">
                  <c:v>2021 Q1</c:v>
                </c:pt>
                <c:pt idx="9">
                  <c:v>2021 Q2</c:v>
                </c:pt>
                <c:pt idx="10">
                  <c:v>2021 Q3</c:v>
                </c:pt>
                <c:pt idx="11">
                  <c:v>2021 Q4</c:v>
                </c:pt>
              </c:strCache>
            </c:strRef>
          </c:cat>
          <c:val>
            <c:numRef>
              <c:f>Sheet1!$B$31:$B$42</c:f>
              <c:numCache>
                <c:formatCode>General</c:formatCode>
                <c:ptCount val="12"/>
                <c:pt idx="0">
                  <c:v>12.778</c:v>
                </c:pt>
                <c:pt idx="1">
                  <c:v>10.193</c:v>
                </c:pt>
                <c:pt idx="2">
                  <c:v>10.519</c:v>
                </c:pt>
                <c:pt idx="3">
                  <c:v>11.736000000000001</c:v>
                </c:pt>
                <c:pt idx="4">
                  <c:v>11.468</c:v>
                </c:pt>
                <c:pt idx="5">
                  <c:v>12.292999999999999</c:v>
                </c:pt>
                <c:pt idx="6">
                  <c:v>10.188000000000001</c:v>
                </c:pt>
                <c:pt idx="7">
                  <c:v>8.2249999999999996</c:v>
                </c:pt>
                <c:pt idx="8">
                  <c:v>7.4480000000000004</c:v>
                </c:pt>
                <c:pt idx="9">
                  <c:v>4.657</c:v>
                </c:pt>
                <c:pt idx="10">
                  <c:v>4.3890000000000002</c:v>
                </c:pt>
                <c:pt idx="11">
                  <c:v>5.7759999999999998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AB-4EB1-B325-992E5A4570C7}"/>
            </c:ext>
          </c:extLst>
        </c:ser>
        <c:ser>
          <c:idx val="1"/>
          <c:order val="1"/>
          <c:tx>
            <c:v>Site 2</c:v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Sheet1!$A$31:$A$42</c:f>
              <c:strCache>
                <c:ptCount val="12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  <c:pt idx="8">
                  <c:v>2021 Q1</c:v>
                </c:pt>
                <c:pt idx="9">
                  <c:v>2021 Q2</c:v>
                </c:pt>
                <c:pt idx="10">
                  <c:v>2021 Q3</c:v>
                </c:pt>
                <c:pt idx="11">
                  <c:v>2021 Q4</c:v>
                </c:pt>
              </c:strCache>
            </c:strRef>
          </c:cat>
          <c:val>
            <c:numRef>
              <c:f>Sheet1!$C$31:$C$42</c:f>
              <c:numCache>
                <c:formatCode>General</c:formatCode>
                <c:ptCount val="12"/>
                <c:pt idx="0">
                  <c:v>4.5220000000000002</c:v>
                </c:pt>
                <c:pt idx="1">
                  <c:v>5.5990000000000002</c:v>
                </c:pt>
                <c:pt idx="2">
                  <c:v>7.9669999999999996</c:v>
                </c:pt>
                <c:pt idx="3">
                  <c:v>10.073</c:v>
                </c:pt>
                <c:pt idx="4">
                  <c:v>8.7609999999999992</c:v>
                </c:pt>
                <c:pt idx="5">
                  <c:v>7.2969999999999997</c:v>
                </c:pt>
                <c:pt idx="6">
                  <c:v>8.0050000000000008</c:v>
                </c:pt>
                <c:pt idx="7">
                  <c:v>6.0739999999999998</c:v>
                </c:pt>
                <c:pt idx="8">
                  <c:v>8.8629999999999995</c:v>
                </c:pt>
                <c:pt idx="9">
                  <c:v>10.302</c:v>
                </c:pt>
                <c:pt idx="10">
                  <c:v>8.8030000000000008</c:v>
                </c:pt>
                <c:pt idx="11">
                  <c:v>7.8140000000000001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AB-4EB1-B325-992E5A4570C7}"/>
            </c:ext>
          </c:extLst>
        </c:ser>
        <c:ser>
          <c:idx val="2"/>
          <c:order val="2"/>
          <c:tx>
            <c:v>Site 3</c:v>
          </c:tx>
          <c:spPr>
            <a:ln w="28575" cap="rnd">
              <a:solidFill>
                <a:schemeClr val="accent3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Sheet1!$A$31:$A$42</c:f>
              <c:strCache>
                <c:ptCount val="12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  <c:pt idx="8">
                  <c:v>2021 Q1</c:v>
                </c:pt>
                <c:pt idx="9">
                  <c:v>2021 Q2</c:v>
                </c:pt>
                <c:pt idx="10">
                  <c:v>2021 Q3</c:v>
                </c:pt>
                <c:pt idx="11">
                  <c:v>2021 Q4</c:v>
                </c:pt>
              </c:strCache>
            </c:strRef>
          </c:cat>
          <c:val>
            <c:numRef>
              <c:f>Sheet1!$D$31:$D$42</c:f>
              <c:numCache>
                <c:formatCode>General</c:formatCode>
                <c:ptCount val="12"/>
                <c:pt idx="0">
                  <c:v>9.1259999999999994</c:v>
                </c:pt>
                <c:pt idx="1">
                  <c:v>11.718999999999999</c:v>
                </c:pt>
                <c:pt idx="2">
                  <c:v>12.268000000000001</c:v>
                </c:pt>
                <c:pt idx="3">
                  <c:v>13.285</c:v>
                </c:pt>
                <c:pt idx="4">
                  <c:v>13.475</c:v>
                </c:pt>
                <c:pt idx="5">
                  <c:v>11.439</c:v>
                </c:pt>
                <c:pt idx="6">
                  <c:v>13.435</c:v>
                </c:pt>
                <c:pt idx="7">
                  <c:v>12.814</c:v>
                </c:pt>
                <c:pt idx="8">
                  <c:v>9.2270000000000003</c:v>
                </c:pt>
                <c:pt idx="9">
                  <c:v>8.3789999999999996</c:v>
                </c:pt>
                <c:pt idx="10">
                  <c:v>6.3710000000000004</c:v>
                </c:pt>
                <c:pt idx="11">
                  <c:v>5.5759999999999996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AB-4EB1-B325-992E5A457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928768"/>
        <c:axId val="317929752"/>
      </c:lineChart>
      <c:catAx>
        <c:axId val="31792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929752"/>
        <c:crosses val="autoZero"/>
        <c:auto val="1"/>
        <c:lblAlgn val="ctr"/>
        <c:lblOffset val="100"/>
        <c:noMultiLvlLbl val="0"/>
      </c:catAx>
      <c:valAx>
        <c:axId val="31792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9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285B6-608F-40A7-8276-DE267E78125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EAAB-467C-4950-9E9C-B4997C355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6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F0FF-E405-4F59-A6D9-A5BD51784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95F8C-3C33-4D66-A729-905E62E3A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0DB6A-ED9A-4015-97A2-017207A0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4BF-F565-4BA9-95A1-8C332745F72F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BEF85-B370-41C2-8D9A-9F346563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92307-F415-451D-8E41-27ABD326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A964-6764-4998-8720-CE2B3AB1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437D-4E35-4874-BC32-FBD69B55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EC5E9-14C7-4E98-8448-34388D1C0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9A7B1-96B0-4D66-B437-A7B55E24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A5A7-44CA-409F-9512-C81A78366903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3A437-FC38-4AA5-9CD2-C894DEE1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E7AE-ACDD-4848-A434-82B6A364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A964-6764-4998-8720-CE2B3AB1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3767E2-FB69-4695-8544-85CCE9E7F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FAE2F-1BFE-448C-BCDB-EE2D415D6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8A9C9-D5B3-41AD-9268-EBF9646E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EF5D-BBB6-425C-8F09-DD97485CEC32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C8E69-9E47-448D-B926-E6E16291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FED50-68BD-4265-9EF2-E53C6D75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A964-6764-4998-8720-CE2B3AB1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5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7006-2D0A-4249-92E6-729165D9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FCEA0-B15F-497D-826D-9DD3BB626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EC26F-8997-4CE6-A7F9-2FFFEBB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D15C-C3F1-470E-AB6A-AA48CD9FB752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E5D8E-E6EE-46F6-B97F-7583D663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E7012-DF96-48C6-90F1-3D8E1D4E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A964-6764-4998-8720-CE2B3AB1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4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C48D9-4153-4C08-92FC-406457AF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59EE1-615E-40D4-A191-26FB14D45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A99F4-C61D-4AB1-8094-1F420BD9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B40C-E992-4000-A629-D63678754B5B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5A0C5-F266-4D3D-9501-E5631A84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03D70-BCD4-46A4-A8B8-375F7EC4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A964-6764-4998-8720-CE2B3AB1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1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FAD0-77D3-4868-996C-F00A1E98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43589-B920-4F06-8426-A5B66E5AB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BF4CD-3551-4C2A-BE66-CAD9A6AA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8ED73-EA52-454A-82F4-73CCC5E9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16FB-74D4-4DB1-B9CC-D00415DC0F50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33AB5-533A-46C6-A279-968842D1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A2F36-06D7-4140-A6EB-DB6CBA20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A964-6764-4998-8720-CE2B3AB1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9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E735-51D9-4AF1-A379-271A991E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FB3B6-A2FF-40BD-9BFE-96C2B2E6B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27748-0781-45C6-9A77-0902B4574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BCE59-67C9-404A-8CD8-63E58016A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44058-A673-4F51-9B9A-D2F7B0AAC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A88CD-D4B1-4717-8DB5-278F9D7B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2BE1-53E0-4DB2-8BE1-6B289EF07766}" type="datetime1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E96B8-AB3C-405A-8DF8-617A08E4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25156-25E4-476F-B5F0-25D35880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A964-6764-4998-8720-CE2B3AB1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0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055A-D841-4E6E-8826-73177266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FE412-46B2-4DEB-954B-0116C82A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8D05-B8AD-4D70-A466-78624B807E44}" type="datetime1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CB059-B131-4881-B6C5-BC8CF199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EAF22-92E1-4F11-A1BF-7D4037BD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A964-6764-4998-8720-CE2B3AB1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6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11186-F3C5-4E1C-9F83-16BAAD73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F8B5-594D-4EAC-889A-B04431BA47A5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93D69-FB17-4A29-8CC1-5C1547D4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5701-EF5E-40C6-93A6-0B836D0B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A964-6764-4998-8720-CE2B3AB1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2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F0DA-FDD1-41E0-A817-C40DCBB9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66D11-7395-4315-8C41-99DB8478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A8944-BAFF-4E1A-A3C9-DF09BDB8D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44D1C-7C61-4CF6-9420-EFED24CA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9D0B-679E-4A1B-BEA0-BF9C58B074FC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E38B5-88B6-4A34-8331-7CCFD0A2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8B592-7A26-4444-8C8F-6E855A0F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A964-6764-4998-8720-CE2B3AB1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606B-B443-45D6-9383-DC2E0CBB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679B6-6391-4BF4-9940-606ECBAD1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146D7-6228-426A-A55B-280F1E7E2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3D8A7-2670-4DD6-80AB-76017B42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1FB0-844B-4F49-8515-342CA2381383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201B0-404A-4F2A-8F85-61F11D41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5FA6D-A483-4070-B5D1-D65EAED0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A964-6764-4998-8720-CE2B3AB1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1091CF-C205-486D-B41D-F5D219B0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7B7BB-8A49-4403-AD90-89FE5A9F1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E13D1-E6F1-44C2-9047-7BCFD4A37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8DD1E-62A4-494E-97D7-D7D74035FF67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751DE-8B10-40AB-B63F-99B6BC4B7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429E5-B884-4F59-83D3-837BBAB0D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A964-6764-4998-8720-CE2B3AB1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CFE5-209D-4CBA-8050-AE6F44121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544" y="608004"/>
            <a:ext cx="8843981" cy="560522"/>
          </a:xfrm>
        </p:spPr>
        <p:txBody>
          <a:bodyPr>
            <a:norm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1. Changes in antibiotic use and antibiotic spectrum in the acute-care unit and  long-term care </a:t>
            </a:r>
            <a:r>
              <a:rPr lang="en-US" sz="1400" b="1" dirty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at site 1 during 2019-2021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E1AB469E-3315-40B0-9603-8C0875C3C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0" y="1269485"/>
            <a:ext cx="10799100" cy="431903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4FC8B5-E165-46D9-B557-50EE78E65782}"/>
              </a:ext>
            </a:extLst>
          </p:cNvPr>
          <p:cNvCxnSpPr>
            <a:cxnSpLocks/>
          </p:cNvCxnSpPr>
          <p:nvPr/>
        </p:nvCxnSpPr>
        <p:spPr>
          <a:xfrm>
            <a:off x="2127222" y="1844703"/>
            <a:ext cx="0" cy="314275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A37B86-FCDE-48FF-9FE8-ED47E60AE8A3}"/>
              </a:ext>
            </a:extLst>
          </p:cNvPr>
          <p:cNvCxnSpPr>
            <a:cxnSpLocks/>
          </p:cNvCxnSpPr>
          <p:nvPr/>
        </p:nvCxnSpPr>
        <p:spPr>
          <a:xfrm>
            <a:off x="4293704" y="1789043"/>
            <a:ext cx="0" cy="313281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90225B-F51A-43BA-B3CC-951AD9158090}"/>
              </a:ext>
            </a:extLst>
          </p:cNvPr>
          <p:cNvCxnSpPr>
            <a:cxnSpLocks/>
          </p:cNvCxnSpPr>
          <p:nvPr/>
        </p:nvCxnSpPr>
        <p:spPr>
          <a:xfrm>
            <a:off x="6448508" y="1844703"/>
            <a:ext cx="0" cy="307715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CAF73E-BD93-4EC0-99A7-B0608D2E6F76}"/>
              </a:ext>
            </a:extLst>
          </p:cNvPr>
          <p:cNvCxnSpPr>
            <a:cxnSpLocks/>
          </p:cNvCxnSpPr>
          <p:nvPr/>
        </p:nvCxnSpPr>
        <p:spPr>
          <a:xfrm>
            <a:off x="8611263" y="1844703"/>
            <a:ext cx="0" cy="314275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D2E233-0EDE-4F0C-9EA9-9892451F227E}"/>
              </a:ext>
            </a:extLst>
          </p:cNvPr>
          <p:cNvCxnSpPr>
            <a:cxnSpLocks/>
          </p:cNvCxnSpPr>
          <p:nvPr/>
        </p:nvCxnSpPr>
        <p:spPr>
          <a:xfrm>
            <a:off x="10763795" y="1844703"/>
            <a:ext cx="0" cy="314275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6421896-A6B8-4CCF-B494-E3FE6846E0DF}"/>
              </a:ext>
            </a:extLst>
          </p:cNvPr>
          <p:cNvSpPr txBox="1"/>
          <p:nvPr/>
        </p:nvSpPr>
        <p:spPr>
          <a:xfrm>
            <a:off x="483591" y="6040577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DOT = days of therapy</a:t>
            </a:r>
          </a:p>
          <a:p>
            <a:r>
              <a:rPr lang="en-US" sz="900" dirty="0"/>
              <a:t>DASC = days of antibiotic spectrum coverage</a:t>
            </a:r>
          </a:p>
          <a:p>
            <a:r>
              <a:rPr lang="en-US" sz="900" dirty="0"/>
              <a:t>LTC = long-term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1BE9D-FFF4-4392-84EE-6C4872C7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87" y="1379478"/>
            <a:ext cx="304826" cy="2822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14A9DE-638A-4039-85D9-296793074F77}"/>
              </a:ext>
            </a:extLst>
          </p:cNvPr>
          <p:cNvSpPr txBox="1"/>
          <p:nvPr/>
        </p:nvSpPr>
        <p:spPr>
          <a:xfrm>
            <a:off x="9189341" y="1420570"/>
            <a:ext cx="307777" cy="280125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LTC DASC per 1,000 days-present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E78C3-ABAC-48C6-BFD5-798166FB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7047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7144C4FE-BADD-4C69-A2AC-3FDD9EFBB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0" y="1269485"/>
            <a:ext cx="10799100" cy="43190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25143D-5DA9-40AB-ABEE-DF29C4135056}"/>
              </a:ext>
            </a:extLst>
          </p:cNvPr>
          <p:cNvSpPr txBox="1">
            <a:spLocks/>
          </p:cNvSpPr>
          <p:nvPr/>
        </p:nvSpPr>
        <p:spPr>
          <a:xfrm>
            <a:off x="764544" y="608004"/>
            <a:ext cx="8843981" cy="560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2. Changes in antibiotic use and antibiotic spectrum in the acute-care unit and long-term care </a:t>
            </a:r>
            <a:r>
              <a:rPr lang="en-US" sz="1400" b="1" dirty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at site 2 during 2019-2021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276407-695F-4B8D-9C88-A80958EC23CC}"/>
              </a:ext>
            </a:extLst>
          </p:cNvPr>
          <p:cNvCxnSpPr/>
          <p:nvPr/>
        </p:nvCxnSpPr>
        <p:spPr>
          <a:xfrm>
            <a:off x="2141551" y="1767840"/>
            <a:ext cx="0" cy="32004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05A294-B2E0-4538-A73A-D8E7D780022E}"/>
              </a:ext>
            </a:extLst>
          </p:cNvPr>
          <p:cNvCxnSpPr/>
          <p:nvPr/>
        </p:nvCxnSpPr>
        <p:spPr>
          <a:xfrm>
            <a:off x="4299585" y="1775460"/>
            <a:ext cx="0" cy="32004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370021-4106-42CE-BED3-0E4FBDF6D9AB}"/>
              </a:ext>
            </a:extLst>
          </p:cNvPr>
          <p:cNvCxnSpPr/>
          <p:nvPr/>
        </p:nvCxnSpPr>
        <p:spPr>
          <a:xfrm>
            <a:off x="6458712" y="1775460"/>
            <a:ext cx="0" cy="32004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230D38-0CA4-4D21-8B67-3A624658F435}"/>
              </a:ext>
            </a:extLst>
          </p:cNvPr>
          <p:cNvCxnSpPr>
            <a:cxnSpLocks/>
          </p:cNvCxnSpPr>
          <p:nvPr/>
        </p:nvCxnSpPr>
        <p:spPr>
          <a:xfrm>
            <a:off x="8622792" y="1775460"/>
            <a:ext cx="0" cy="319278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0B49C0-E0CE-44DD-9554-19707DCD0597}"/>
              </a:ext>
            </a:extLst>
          </p:cNvPr>
          <p:cNvCxnSpPr/>
          <p:nvPr/>
        </p:nvCxnSpPr>
        <p:spPr>
          <a:xfrm>
            <a:off x="10776585" y="1767840"/>
            <a:ext cx="0" cy="320802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2364D49-D28C-4949-B2B6-209092A571D6}"/>
              </a:ext>
            </a:extLst>
          </p:cNvPr>
          <p:cNvSpPr txBox="1"/>
          <p:nvPr/>
        </p:nvSpPr>
        <p:spPr>
          <a:xfrm>
            <a:off x="448024" y="6133619"/>
            <a:ext cx="2884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DOT = days of therapy</a:t>
            </a:r>
          </a:p>
          <a:p>
            <a:r>
              <a:rPr lang="en-US" sz="900" dirty="0"/>
              <a:t>DASC = days of antibiotic spectrum coverage</a:t>
            </a:r>
          </a:p>
          <a:p>
            <a:r>
              <a:rPr lang="en-US" sz="900" dirty="0"/>
              <a:t>LTC = long-term care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6C540-166B-4D0C-BC76-4B660CF1F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12" y="1312803"/>
            <a:ext cx="304826" cy="28226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708C6C-B843-4046-B134-1D62D87476C5}"/>
              </a:ext>
            </a:extLst>
          </p:cNvPr>
          <p:cNvSpPr txBox="1"/>
          <p:nvPr/>
        </p:nvSpPr>
        <p:spPr>
          <a:xfrm>
            <a:off x="4941191" y="1630120"/>
            <a:ext cx="307777" cy="280125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LTC DOT per 1,000 days-present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95D6DA-B0CF-4D46-BC6A-7215559883B1}"/>
              </a:ext>
            </a:extLst>
          </p:cNvPr>
          <p:cNvSpPr txBox="1"/>
          <p:nvPr/>
        </p:nvSpPr>
        <p:spPr>
          <a:xfrm>
            <a:off x="9208391" y="1430095"/>
            <a:ext cx="307777" cy="280125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LTC DASC per 1,000 days-present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F78F20-77CB-4E00-B9FD-629D097C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376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8B5A2DBC-99B2-4FC4-9C4E-96B4D4D8C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0" y="1269485"/>
            <a:ext cx="10799100" cy="43190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EF708E-C5D6-46FF-97DF-1EB0B16EC93A}"/>
              </a:ext>
            </a:extLst>
          </p:cNvPr>
          <p:cNvSpPr txBox="1">
            <a:spLocks/>
          </p:cNvSpPr>
          <p:nvPr/>
        </p:nvSpPr>
        <p:spPr>
          <a:xfrm>
            <a:off x="842366" y="569093"/>
            <a:ext cx="8843981" cy="560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3. Changes in antibiotic use and antibiotic spectrum in the acute-care unit and long-term care at site 3 during</a:t>
            </a:r>
            <a:r>
              <a:rPr lang="en-US" sz="1400" b="1" dirty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 2019-2021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1C7941-E8FC-4F74-BB7D-863386CB7B3B}"/>
              </a:ext>
            </a:extLst>
          </p:cNvPr>
          <p:cNvCxnSpPr>
            <a:cxnSpLocks/>
          </p:cNvCxnSpPr>
          <p:nvPr/>
        </p:nvCxnSpPr>
        <p:spPr>
          <a:xfrm>
            <a:off x="2138069" y="1826622"/>
            <a:ext cx="3482" cy="31751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5CD12B-CA7D-4165-838E-0AAACCB746C5}"/>
              </a:ext>
            </a:extLst>
          </p:cNvPr>
          <p:cNvCxnSpPr>
            <a:cxnSpLocks/>
          </p:cNvCxnSpPr>
          <p:nvPr/>
        </p:nvCxnSpPr>
        <p:spPr>
          <a:xfrm>
            <a:off x="4299535" y="1837072"/>
            <a:ext cx="0" cy="314553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C1153C-DE84-4E47-A2AC-E2C26CD827D4}"/>
              </a:ext>
            </a:extLst>
          </p:cNvPr>
          <p:cNvCxnSpPr/>
          <p:nvPr/>
        </p:nvCxnSpPr>
        <p:spPr>
          <a:xfrm>
            <a:off x="6454625" y="1826622"/>
            <a:ext cx="0" cy="316643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485814-36B0-42AB-A8AC-DB6F84D8CB8A}"/>
              </a:ext>
            </a:extLst>
          </p:cNvPr>
          <p:cNvCxnSpPr>
            <a:cxnSpLocks/>
          </p:cNvCxnSpPr>
          <p:nvPr/>
        </p:nvCxnSpPr>
        <p:spPr>
          <a:xfrm>
            <a:off x="8620432" y="1826622"/>
            <a:ext cx="0" cy="315598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5EEB16-0219-4F37-BC5F-23C9CD6D6E5F}"/>
              </a:ext>
            </a:extLst>
          </p:cNvPr>
          <p:cNvCxnSpPr/>
          <p:nvPr/>
        </p:nvCxnSpPr>
        <p:spPr>
          <a:xfrm>
            <a:off x="10775848" y="1769806"/>
            <a:ext cx="0" cy="323196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01F6697-A749-439F-983B-4E3F2288846A}"/>
              </a:ext>
            </a:extLst>
          </p:cNvPr>
          <p:cNvSpPr txBox="1"/>
          <p:nvPr/>
        </p:nvSpPr>
        <p:spPr>
          <a:xfrm>
            <a:off x="524089" y="6075480"/>
            <a:ext cx="22542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DOT = days of therapy</a:t>
            </a:r>
          </a:p>
          <a:p>
            <a:r>
              <a:rPr lang="en-US" sz="900" dirty="0"/>
              <a:t>DASC = days of antibiotic spectrum coverage</a:t>
            </a:r>
          </a:p>
          <a:p>
            <a:r>
              <a:rPr lang="en-US" sz="900" dirty="0"/>
              <a:t>LTC = long-term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41EAE-83A5-43F5-8A76-99BDBF08EE89}"/>
              </a:ext>
            </a:extLst>
          </p:cNvPr>
          <p:cNvSpPr txBox="1"/>
          <p:nvPr/>
        </p:nvSpPr>
        <p:spPr>
          <a:xfrm>
            <a:off x="4941191" y="1630120"/>
            <a:ext cx="307777" cy="280125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LTC DOT per 1,000 days-present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6219E-EBAB-49E9-8E65-1B9D951B85CB}"/>
              </a:ext>
            </a:extLst>
          </p:cNvPr>
          <p:cNvSpPr txBox="1"/>
          <p:nvPr/>
        </p:nvSpPr>
        <p:spPr>
          <a:xfrm>
            <a:off x="9189341" y="1430095"/>
            <a:ext cx="307777" cy="280125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LTC DASC per 1,000 days-present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AE25E-1139-4B9B-8621-F9195A46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432" y="6400748"/>
            <a:ext cx="2743200" cy="365125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5238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0D1F71-D93A-4473-A347-148EAB412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193452"/>
              </p:ext>
            </p:extLst>
          </p:nvPr>
        </p:nvGraphicFramePr>
        <p:xfrm>
          <a:off x="817123" y="749029"/>
          <a:ext cx="11096878" cy="564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5E6863-98E1-4608-A4E1-8040A11ED742}"/>
              </a:ext>
            </a:extLst>
          </p:cNvPr>
          <p:cNvSpPr txBox="1"/>
          <p:nvPr/>
        </p:nvSpPr>
        <p:spPr>
          <a:xfrm rot="16200000">
            <a:off x="-1292872" y="2965952"/>
            <a:ext cx="3541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Adjusted length of stay (days)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C8B2A8-FF54-4BC3-95E7-53D12F9D1DD3}"/>
              </a:ext>
            </a:extLst>
          </p:cNvPr>
          <p:cNvSpPr txBox="1"/>
          <p:nvPr/>
        </p:nvSpPr>
        <p:spPr>
          <a:xfrm>
            <a:off x="666344" y="321012"/>
            <a:ext cx="1139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Figure 4. Adjusted</a:t>
            </a:r>
            <a:r>
              <a:rPr lang="en-US" sz="1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length of acute-care stay across the three participating VA medical centers, 2019-2021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A7D1E-82BC-447C-BD43-9C5C2F41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2200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5B0EB3-82B1-4A48-B86E-263E1457E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62747"/>
              </p:ext>
            </p:extLst>
          </p:nvPr>
        </p:nvGraphicFramePr>
        <p:xfrm>
          <a:off x="1284051" y="1099226"/>
          <a:ext cx="10179638" cy="545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463032-AC06-4F84-9B00-2757809A6056}"/>
              </a:ext>
            </a:extLst>
          </p:cNvPr>
          <p:cNvSpPr txBox="1"/>
          <p:nvPr/>
        </p:nvSpPr>
        <p:spPr>
          <a:xfrm rot="16200000">
            <a:off x="-1479005" y="3298077"/>
            <a:ext cx="4690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Adjusted 30-day hospital readmissions (%)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64DD2-A820-421B-B158-B26B80CF5D3A}"/>
              </a:ext>
            </a:extLst>
          </p:cNvPr>
          <p:cNvSpPr txBox="1"/>
          <p:nvPr/>
        </p:nvSpPr>
        <p:spPr>
          <a:xfrm>
            <a:off x="666344" y="321012"/>
            <a:ext cx="1139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Adjusted</a:t>
            </a:r>
            <a:r>
              <a:rPr lang="en-US" sz="1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30-day re-admissions to acute-care across the three participating VA medical centers, 2019-2021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4274D2-A0F8-41B1-B0EA-6AE0EA7A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630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195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Supplemental Figure 1. Changes in antibiotic use and antibiotic spectrum in the acute-care unit and  long-term care at site 1 during 2019-2021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Figure 1: Site 1</dc:title>
  <dc:creator>Livorsi, Daniel J.</dc:creator>
  <cp:lastModifiedBy>Livorsi, Daniel J.</cp:lastModifiedBy>
  <cp:revision>14</cp:revision>
  <dcterms:created xsi:type="dcterms:W3CDTF">2022-10-06T21:07:15Z</dcterms:created>
  <dcterms:modified xsi:type="dcterms:W3CDTF">2022-12-02T15:24:21Z</dcterms:modified>
</cp:coreProperties>
</file>