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howGuides="1">
      <p:cViewPr varScale="1">
        <p:scale>
          <a:sx n="112" d="100"/>
          <a:sy n="112" d="100"/>
        </p:scale>
        <p:origin x="15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AB500-0256-4446-B938-FB552E112CC8}" type="datetimeFigureOut">
              <a:rPr lang="de-DE" smtClean="0"/>
              <a:t>11.01.2021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6683D-408D-4C98-BAAA-401898DB23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93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6683D-408D-4C98-BAAA-401898DB23A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88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8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1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4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8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2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96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5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230A-975A-4CFA-A547-9F27DC8DD418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891E-0BD2-4290-AAB9-3208A4ECECD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9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uppieren 31"/>
          <p:cNvGrpSpPr/>
          <p:nvPr/>
        </p:nvGrpSpPr>
        <p:grpSpPr>
          <a:xfrm>
            <a:off x="2411760" y="116632"/>
            <a:ext cx="4185853" cy="6101365"/>
            <a:chOff x="2401467" y="9806"/>
            <a:chExt cx="4185853" cy="6101365"/>
          </a:xfrm>
        </p:grpSpPr>
        <p:sp>
          <p:nvSpPr>
            <p:cNvPr id="4" name="Textfeld 3"/>
            <p:cNvSpPr txBox="1"/>
            <p:nvPr/>
          </p:nvSpPr>
          <p:spPr>
            <a:xfrm>
              <a:off x="2409382" y="1162648"/>
              <a:ext cx="4170023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First assessment of participants’ expectations and current mood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2982225" y="9806"/>
              <a:ext cx="3024336" cy="600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Cover story to induce negative expectations for personal performance:</a:t>
              </a:r>
            </a:p>
            <a:p>
              <a:pPr algn="ctr"/>
              <a:r>
                <a:rPr lang="en-US" sz="110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“You are about to take a very difficult test”</a:t>
              </a:r>
              <a:endParaRPr lang="en-US" sz="1100" i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" name="Gerade Verbindung mit Pfeil 2"/>
            <p:cNvCxnSpPr>
              <a:stCxn id="17" idx="2"/>
              <a:endCxn id="4" idx="0"/>
            </p:cNvCxnSpPr>
            <p:nvPr/>
          </p:nvCxnSpPr>
          <p:spPr>
            <a:xfrm>
              <a:off x="4494393" y="609970"/>
              <a:ext cx="1" cy="55267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stCxn id="4" idx="2"/>
              <a:endCxn id="20" idx="0"/>
            </p:cNvCxnSpPr>
            <p:nvPr/>
          </p:nvCxnSpPr>
          <p:spPr>
            <a:xfrm flipH="1">
              <a:off x="3406369" y="1424258"/>
              <a:ext cx="1088025" cy="49781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/>
            <p:cNvSpPr txBox="1"/>
            <p:nvPr/>
          </p:nvSpPr>
          <p:spPr>
            <a:xfrm>
              <a:off x="2405227" y="1922072"/>
              <a:ext cx="2002284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Positive mood induction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3" name="Gerade Verbindung mit Pfeil 22"/>
            <p:cNvCxnSpPr>
              <a:stCxn id="4" idx="2"/>
              <a:endCxn id="25" idx="0"/>
            </p:cNvCxnSpPr>
            <p:nvPr/>
          </p:nvCxnSpPr>
          <p:spPr>
            <a:xfrm>
              <a:off x="4494394" y="1424258"/>
              <a:ext cx="1094597" cy="49781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feld 24"/>
            <p:cNvSpPr txBox="1"/>
            <p:nvPr/>
          </p:nvSpPr>
          <p:spPr>
            <a:xfrm>
              <a:off x="4590662" y="1922072"/>
              <a:ext cx="1996657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Negative mood induction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3400334" y="2667020"/>
              <a:ext cx="1007177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Music + Recall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4590664" y="2663334"/>
              <a:ext cx="998328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Music + Recall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5767249" y="2663334"/>
              <a:ext cx="812506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Film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9" name="Gerade Verbindung mit Pfeil 38"/>
            <p:cNvCxnSpPr>
              <a:stCxn id="20" idx="2"/>
              <a:endCxn id="44" idx="0"/>
            </p:cNvCxnSpPr>
            <p:nvPr/>
          </p:nvCxnSpPr>
          <p:spPr>
            <a:xfrm flipH="1">
              <a:off x="2807720" y="2183682"/>
              <a:ext cx="598649" cy="48547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mit Pfeil 39"/>
            <p:cNvCxnSpPr>
              <a:stCxn id="20" idx="2"/>
              <a:endCxn id="35" idx="0"/>
            </p:cNvCxnSpPr>
            <p:nvPr/>
          </p:nvCxnSpPr>
          <p:spPr>
            <a:xfrm>
              <a:off x="3406369" y="2183682"/>
              <a:ext cx="497554" cy="48333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mit Pfeil 40"/>
            <p:cNvCxnSpPr>
              <a:stCxn id="25" idx="2"/>
              <a:endCxn id="37" idx="0"/>
            </p:cNvCxnSpPr>
            <p:nvPr/>
          </p:nvCxnSpPr>
          <p:spPr>
            <a:xfrm flipH="1">
              <a:off x="5089828" y="2183682"/>
              <a:ext cx="499163" cy="4796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/>
            <p:cNvCxnSpPr>
              <a:stCxn id="25" idx="2"/>
              <a:endCxn id="38" idx="0"/>
            </p:cNvCxnSpPr>
            <p:nvPr/>
          </p:nvCxnSpPr>
          <p:spPr>
            <a:xfrm>
              <a:off x="5588991" y="2183682"/>
              <a:ext cx="584511" cy="47965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feld 42"/>
            <p:cNvSpPr txBox="1"/>
            <p:nvPr/>
          </p:nvSpPr>
          <p:spPr>
            <a:xfrm>
              <a:off x="2401467" y="4169838"/>
              <a:ext cx="4185852" cy="43088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Unexpectedly positive performance feedback: </a:t>
              </a:r>
            </a:p>
            <a:p>
              <a:pPr algn="ctr"/>
              <a:r>
                <a:rPr lang="en-US" sz="1100" i="1" dirty="0">
                  <a:latin typeface="Calibri" panose="020F0502020204030204" pitchFamily="34" charset="0"/>
                  <a:cs typeface="Calibri" panose="020F0502020204030204" pitchFamily="34" charset="0"/>
                </a:rPr>
                <a:t>“</a:t>
              </a:r>
              <a:r>
                <a:rPr lang="en-US" sz="1100" i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You are among the best 15% of all participants in this test”</a:t>
              </a:r>
              <a:endParaRPr lang="en-US" sz="11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6" name="Textfeld 55"/>
            <p:cNvSpPr txBox="1"/>
            <p:nvPr/>
          </p:nvSpPr>
          <p:spPr>
            <a:xfrm>
              <a:off x="2401467" y="3411834"/>
              <a:ext cx="4185853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Second assessment of participants’ current mood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57" name="Gerade Verbindung mit Pfeil 56"/>
            <p:cNvCxnSpPr/>
            <p:nvPr/>
          </p:nvCxnSpPr>
          <p:spPr>
            <a:xfrm>
              <a:off x="2823823" y="2945259"/>
              <a:ext cx="0" cy="46300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mit Pfeil 58"/>
            <p:cNvCxnSpPr/>
            <p:nvPr/>
          </p:nvCxnSpPr>
          <p:spPr>
            <a:xfrm>
              <a:off x="3903931" y="2924944"/>
              <a:ext cx="0" cy="4833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mit Pfeil 59"/>
            <p:cNvCxnSpPr/>
            <p:nvPr/>
          </p:nvCxnSpPr>
          <p:spPr>
            <a:xfrm>
              <a:off x="5124953" y="2924944"/>
              <a:ext cx="0" cy="48331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/>
          </p:nvSpPr>
          <p:spPr>
            <a:xfrm>
              <a:off x="2407632" y="5094338"/>
              <a:ext cx="4173523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Second assessment of participants’ expectations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66" name="Gerade Verbindung mit Pfeil 65"/>
            <p:cNvCxnSpPr/>
            <p:nvPr/>
          </p:nvCxnSpPr>
          <p:spPr>
            <a:xfrm flipH="1">
              <a:off x="4480575" y="3672025"/>
              <a:ext cx="6442" cy="49781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mit Pfeil 66"/>
            <p:cNvCxnSpPr>
              <a:stCxn id="43" idx="2"/>
              <a:endCxn id="63" idx="0"/>
            </p:cNvCxnSpPr>
            <p:nvPr/>
          </p:nvCxnSpPr>
          <p:spPr>
            <a:xfrm>
              <a:off x="4494393" y="4600725"/>
              <a:ext cx="1" cy="4936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feld 67"/>
            <p:cNvSpPr txBox="1"/>
            <p:nvPr/>
          </p:nvSpPr>
          <p:spPr>
            <a:xfrm>
              <a:off x="2409382" y="5849561"/>
              <a:ext cx="4170023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Follow-up measures and debriefing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69" name="Gerade Verbindung mit Pfeil 68"/>
            <p:cNvCxnSpPr>
              <a:stCxn id="63" idx="2"/>
              <a:endCxn id="68" idx="0"/>
            </p:cNvCxnSpPr>
            <p:nvPr/>
          </p:nvCxnSpPr>
          <p:spPr>
            <a:xfrm>
              <a:off x="4494394" y="5355948"/>
              <a:ext cx="0" cy="49361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/>
            <p:cNvSpPr txBox="1"/>
            <p:nvPr/>
          </p:nvSpPr>
          <p:spPr>
            <a:xfrm>
              <a:off x="2401467" y="2669152"/>
              <a:ext cx="812506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Film</a:t>
              </a:r>
              <a:endParaRPr lang="en-US" sz="11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45" name="Gerade Verbindung mit Pfeil 44"/>
          <p:cNvCxnSpPr/>
          <p:nvPr/>
        </p:nvCxnSpPr>
        <p:spPr>
          <a:xfrm>
            <a:off x="6177932" y="3175786"/>
            <a:ext cx="0" cy="48331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3706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Kube</dc:creator>
  <cp:lastModifiedBy>Tobias Kube</cp:lastModifiedBy>
  <cp:revision>36</cp:revision>
  <dcterms:created xsi:type="dcterms:W3CDTF">2017-01-10T14:00:41Z</dcterms:created>
  <dcterms:modified xsi:type="dcterms:W3CDTF">2021-01-11T10:01:02Z</dcterms:modified>
</cp:coreProperties>
</file>