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2C0D"/>
    <a:srgbClr val="FF99CC"/>
    <a:srgbClr val="EA169E"/>
    <a:srgbClr val="C76F3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23" autoAdjust="0"/>
    <p:restoredTop sz="94660"/>
  </p:normalViewPr>
  <p:slideViewPr>
    <p:cSldViewPr snapToGrid="0">
      <p:cViewPr varScale="1">
        <p:scale>
          <a:sx n="67" d="100"/>
          <a:sy n="67" d="100"/>
        </p:scale>
        <p:origin x="4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305F-A174-4791-AEF4-AB91C891DAC3}" type="datetimeFigureOut">
              <a:rPr lang="en-AU" smtClean="0"/>
              <a:t>14/06/2021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8C08-C3FA-4573-BB7F-A85E4098E3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818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305F-A174-4791-AEF4-AB91C891DAC3}" type="datetimeFigureOut">
              <a:rPr lang="en-AU" smtClean="0"/>
              <a:t>14/06/2021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8C08-C3FA-4573-BB7F-A85E4098E3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206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305F-A174-4791-AEF4-AB91C891DAC3}" type="datetimeFigureOut">
              <a:rPr lang="en-AU" smtClean="0"/>
              <a:t>14/06/2021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8C08-C3FA-4573-BB7F-A85E4098E3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496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305F-A174-4791-AEF4-AB91C891DAC3}" type="datetimeFigureOut">
              <a:rPr lang="en-AU" smtClean="0"/>
              <a:t>14/06/2021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8C08-C3FA-4573-BB7F-A85E4098E3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396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305F-A174-4791-AEF4-AB91C891DAC3}" type="datetimeFigureOut">
              <a:rPr lang="en-AU" smtClean="0"/>
              <a:t>14/06/2021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8C08-C3FA-4573-BB7F-A85E4098E3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242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305F-A174-4791-AEF4-AB91C891DAC3}" type="datetimeFigureOut">
              <a:rPr lang="en-AU" smtClean="0"/>
              <a:t>14/06/2021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8C08-C3FA-4573-BB7F-A85E4098E3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415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305F-A174-4791-AEF4-AB91C891DAC3}" type="datetimeFigureOut">
              <a:rPr lang="en-AU" smtClean="0"/>
              <a:t>14/06/2021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8C08-C3FA-4573-BB7F-A85E4098E3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012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305F-A174-4791-AEF4-AB91C891DAC3}" type="datetimeFigureOut">
              <a:rPr lang="en-AU" smtClean="0"/>
              <a:t>14/06/2021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8C08-C3FA-4573-BB7F-A85E4098E3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589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305F-A174-4791-AEF4-AB91C891DAC3}" type="datetimeFigureOut">
              <a:rPr lang="en-AU" smtClean="0"/>
              <a:t>14/06/2021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8C08-C3FA-4573-BB7F-A85E4098E3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128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305F-A174-4791-AEF4-AB91C891DAC3}" type="datetimeFigureOut">
              <a:rPr lang="en-AU" smtClean="0"/>
              <a:t>14/06/2021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8C08-C3FA-4573-BB7F-A85E4098E3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928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305F-A174-4791-AEF4-AB91C891DAC3}" type="datetimeFigureOut">
              <a:rPr lang="en-AU" smtClean="0"/>
              <a:t>14/06/2021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8C08-C3FA-4573-BB7F-A85E4098E3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032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1305F-A174-4791-AEF4-AB91C891DAC3}" type="datetimeFigureOut">
              <a:rPr lang="en-AU" smtClean="0"/>
              <a:t>14/06/2021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D8C08-C3FA-4573-BB7F-A85E4098E3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928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0022" y="527556"/>
            <a:ext cx="10642939" cy="5471963"/>
            <a:chOff x="732380" y="363727"/>
            <a:chExt cx="10455896" cy="5471963"/>
          </a:xfrm>
        </p:grpSpPr>
        <p:sp>
          <p:nvSpPr>
            <p:cNvPr id="5" name="Rectangle 4"/>
            <p:cNvSpPr/>
            <p:nvPr/>
          </p:nvSpPr>
          <p:spPr>
            <a:xfrm>
              <a:off x="732380" y="388108"/>
              <a:ext cx="1815192" cy="456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Data</a:t>
              </a:r>
              <a:r>
                <a:rPr lang="en-AU" dirty="0"/>
                <a:t> </a:t>
              </a:r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sources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5677475" y="363727"/>
              <a:ext cx="2846040" cy="4619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Global school-based student health survey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732380" y="1165881"/>
              <a:ext cx="1815192" cy="5159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Number of countries datasets are now available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448247" y="1214323"/>
              <a:ext cx="1057275" cy="419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= 101 countries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2380" y="1803304"/>
              <a:ext cx="1815192" cy="5159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Number of countries selected in this study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448247" y="1851746"/>
              <a:ext cx="1057275" cy="419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= 77 countries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2547572" y="601002"/>
              <a:ext cx="312990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8027441" y="1444247"/>
              <a:ext cx="3131553" cy="5966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 = 24 countries excluded from the study due to missing of data related to suicidal behaviours 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32380" y="2388952"/>
              <a:ext cx="1815193" cy="8190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Study country group and number of countries (n)  </a:t>
              </a:r>
              <a:r>
                <a:rPr lang="en-AU" sz="8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(International geographical regions according to World Health Organization) 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770947" y="2810409"/>
              <a:ext cx="1368181" cy="5369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African </a:t>
              </a:r>
            </a:p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(n = 15 countries)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205819" y="2810411"/>
              <a:ext cx="1299411" cy="55352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Americas</a:t>
              </a:r>
            </a:p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(n = 25 countries)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618976" y="2822353"/>
              <a:ext cx="1299409" cy="5665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South-East Asia</a:t>
              </a:r>
            </a:p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(n = 7 countries)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037470" y="2819407"/>
              <a:ext cx="1263313" cy="5779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European </a:t>
              </a:r>
            </a:p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(n = 2 countries)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8392723" y="2817144"/>
              <a:ext cx="1413155" cy="5802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Eastern Mediterranean</a:t>
              </a:r>
            </a:p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(n = 10 countries)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9882108" y="2822447"/>
              <a:ext cx="1306168" cy="5414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DengXian"/>
                </a:rPr>
                <a:t>Western Pacific</a:t>
              </a:r>
            </a:p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(n = 18 countries)</a:t>
              </a:r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>
              <a:off x="2547572" y="1434984"/>
              <a:ext cx="39006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>
              <a:off x="2547572" y="2031657"/>
              <a:ext cx="39006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endCxn id="8" idx="0"/>
            </p:cNvCxnSpPr>
            <p:nvPr/>
          </p:nvCxnSpPr>
          <p:spPr>
            <a:xfrm>
              <a:off x="6976884" y="825706"/>
              <a:ext cx="1" cy="3886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8" idx="2"/>
              <a:endCxn id="15" idx="0"/>
            </p:cNvCxnSpPr>
            <p:nvPr/>
          </p:nvCxnSpPr>
          <p:spPr>
            <a:xfrm>
              <a:off x="6976885" y="1633423"/>
              <a:ext cx="0" cy="2183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>
              <a:off x="6980976" y="1740245"/>
              <a:ext cx="105055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422005" y="2569426"/>
              <a:ext cx="69927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5" idx="2"/>
            </p:cNvCxnSpPr>
            <p:nvPr/>
          </p:nvCxnSpPr>
          <p:spPr>
            <a:xfrm flipH="1">
              <a:off x="6976884" y="2270846"/>
              <a:ext cx="1" cy="2985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3422005" y="2569426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/>
            <p:nvPr/>
          </p:nvCxnSpPr>
          <p:spPr>
            <a:xfrm>
              <a:off x="3422005" y="2569426"/>
              <a:ext cx="0" cy="24098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/>
            <p:nvPr/>
          </p:nvCxnSpPr>
          <p:spPr>
            <a:xfrm>
              <a:off x="4865794" y="2569426"/>
              <a:ext cx="0" cy="24098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/>
            <p:cNvCxnSpPr/>
            <p:nvPr/>
          </p:nvCxnSpPr>
          <p:spPr>
            <a:xfrm>
              <a:off x="6273489" y="2569426"/>
              <a:ext cx="0" cy="24098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/>
            <p:nvPr/>
          </p:nvCxnSpPr>
          <p:spPr>
            <a:xfrm>
              <a:off x="7633058" y="2569426"/>
              <a:ext cx="0" cy="24098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>
              <a:off x="9137005" y="2569426"/>
              <a:ext cx="0" cy="24098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>
              <a:off x="10414765" y="2569426"/>
              <a:ext cx="0" cy="24098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2547572" y="2569426"/>
              <a:ext cx="8744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Rectangle 151"/>
            <p:cNvSpPr/>
            <p:nvPr/>
          </p:nvSpPr>
          <p:spPr>
            <a:xfrm>
              <a:off x="732380" y="3775848"/>
              <a:ext cx="1776698" cy="4631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Study participants in particular regions (n) </a:t>
              </a: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4324372" y="3682385"/>
              <a:ext cx="1082843" cy="5566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= 82,705 (32.85%)</a:t>
              </a: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5727258" y="3703380"/>
              <a:ext cx="1082843" cy="5286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= 42,888 (17.04%)</a:t>
              </a: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8557878" y="3703380"/>
              <a:ext cx="1082843" cy="53563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= 27,765 (11.03%)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9872279" y="3681384"/>
              <a:ext cx="1179865" cy="5159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= 44,725</a:t>
              </a:r>
            </a:p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(17.76%)</a:t>
              </a:r>
            </a:p>
          </p:txBody>
        </p:sp>
        <p:cxnSp>
          <p:nvCxnSpPr>
            <p:cNvPr id="185" name="Straight Arrow Connector 184"/>
            <p:cNvCxnSpPr/>
            <p:nvPr/>
          </p:nvCxnSpPr>
          <p:spPr>
            <a:xfrm>
              <a:off x="2509078" y="3963222"/>
              <a:ext cx="37150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Rectangle 185"/>
            <p:cNvSpPr/>
            <p:nvPr/>
          </p:nvSpPr>
          <p:spPr>
            <a:xfrm>
              <a:off x="732380" y="4726173"/>
              <a:ext cx="1776698" cy="7102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Total number of participants included in this study (N) </a:t>
              </a: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6294204" y="4796188"/>
              <a:ext cx="1398085" cy="5702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= 251,763 </a:t>
              </a:r>
            </a:p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(100%)</a:t>
              </a:r>
            </a:p>
          </p:txBody>
        </p:sp>
        <p:cxnSp>
          <p:nvCxnSpPr>
            <p:cNvPr id="191" name="Straight Arrow Connector 190"/>
            <p:cNvCxnSpPr/>
            <p:nvPr/>
          </p:nvCxnSpPr>
          <p:spPr>
            <a:xfrm>
              <a:off x="2509078" y="5081292"/>
              <a:ext cx="378512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V="1">
              <a:off x="3406788" y="4501872"/>
              <a:ext cx="7128404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3406788" y="4239018"/>
              <a:ext cx="0" cy="2628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>
              <a:off x="4865793" y="4239018"/>
              <a:ext cx="0" cy="2628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>
              <a:off x="6268919" y="4239017"/>
              <a:ext cx="0" cy="2628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>
              <a:off x="7655553" y="4239018"/>
              <a:ext cx="0" cy="2628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>
              <a:off x="9150787" y="4227543"/>
              <a:ext cx="0" cy="2628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Arrow Connector 206"/>
            <p:cNvCxnSpPr/>
            <p:nvPr/>
          </p:nvCxnSpPr>
          <p:spPr>
            <a:xfrm>
              <a:off x="6999600" y="4501872"/>
              <a:ext cx="0" cy="2910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Rectangle 208"/>
            <p:cNvSpPr/>
            <p:nvPr/>
          </p:nvSpPr>
          <p:spPr>
            <a:xfrm>
              <a:off x="7086595" y="3698902"/>
              <a:ext cx="1082843" cy="5286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= 11,725 (4.66%)</a:t>
              </a: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732380" y="5558691"/>
              <a:ext cx="39295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DengXian"/>
                  <a:cs typeface="Times New Roman" panose="02020603050405020304" pitchFamily="18" charset="0"/>
                </a:rPr>
                <a:t>Fig 1. Distribution of study sample.</a:t>
              </a:r>
              <a:endParaRPr lang="en-AU" sz="1200" dirty="0">
                <a:latin typeface="Times New Roman" panose="02020603050405020304" pitchFamily="18" charset="0"/>
                <a:ea typeface="DengXian"/>
                <a:cs typeface="Times New Roman" panose="02020603050405020304" pitchFamily="18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896638" y="3698902"/>
              <a:ext cx="1082843" cy="5286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= 41,955 (16.66%)</a:t>
              </a:r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10535192" y="4197367"/>
              <a:ext cx="0" cy="2930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3422005" y="3347324"/>
              <a:ext cx="0" cy="2910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>
              <a:off x="4852267" y="3363937"/>
              <a:ext cx="0" cy="2910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6260962" y="3388915"/>
              <a:ext cx="0" cy="2910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7655553" y="3397361"/>
              <a:ext cx="0" cy="2910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9150787" y="3397361"/>
              <a:ext cx="0" cy="2910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10425220" y="3378501"/>
              <a:ext cx="0" cy="2910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82233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29&quot;&gt;&lt;property id=&quot;20148&quot; value=&quot;5&quot;/&gt;&lt;property id=&quot;20300&quot; value=&quot;Slide 1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5934</TotalTime>
  <Words>180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Rashed Mahumud</dc:creator>
  <cp:lastModifiedBy>Md Mahumud</cp:lastModifiedBy>
  <cp:revision>90</cp:revision>
  <dcterms:created xsi:type="dcterms:W3CDTF">2020-04-27T03:10:50Z</dcterms:created>
  <dcterms:modified xsi:type="dcterms:W3CDTF">2021-06-14T10:05:24Z</dcterms:modified>
</cp:coreProperties>
</file>