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ia Cuellar" initials="PC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8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92412-DCE9-4BD1-873B-D3448D00B3AF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493B2-5E70-49FD-B498-6D7D1EE4D5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3189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493B2-5E70-49FD-B498-6D7D1EE4D55B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691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AFD0-12DD-41F4-AB7F-22F94F892156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FC51-5B56-4441-BAA5-7278391599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441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AFD0-12DD-41F4-AB7F-22F94F892156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FC51-5B56-4441-BAA5-7278391599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5852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AFD0-12DD-41F4-AB7F-22F94F892156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FC51-5B56-4441-BAA5-7278391599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3095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AFD0-12DD-41F4-AB7F-22F94F892156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FC51-5B56-4441-BAA5-7278391599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5711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AFD0-12DD-41F4-AB7F-22F94F892156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FC51-5B56-4441-BAA5-7278391599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781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AFD0-12DD-41F4-AB7F-22F94F892156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FC51-5B56-4441-BAA5-7278391599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6657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AFD0-12DD-41F4-AB7F-22F94F892156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FC51-5B56-4441-BAA5-7278391599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3120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AFD0-12DD-41F4-AB7F-22F94F892156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FC51-5B56-4441-BAA5-7278391599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6518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AFD0-12DD-41F4-AB7F-22F94F892156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FC51-5B56-4441-BAA5-7278391599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9574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AFD0-12DD-41F4-AB7F-22F94F892156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FC51-5B56-4441-BAA5-7278391599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7198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AFD0-12DD-41F4-AB7F-22F94F892156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FC51-5B56-4441-BAA5-7278391599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239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3AFD0-12DD-41F4-AB7F-22F94F892156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0FC51-5B56-4441-BAA5-7278391599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899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49841"/>
              </p:ext>
            </p:extLst>
          </p:nvPr>
        </p:nvGraphicFramePr>
        <p:xfrm>
          <a:off x="3679634" y="2703379"/>
          <a:ext cx="4305267" cy="214315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703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349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038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Endotoxin level assay</a:t>
                      </a:r>
                      <a:endParaRPr lang="en-US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0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baseline="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Sample</a:t>
                      </a:r>
                      <a:r>
                        <a:rPr lang="es-MX" sz="1400" b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EU/</a:t>
                      </a:r>
                      <a:r>
                        <a:rPr lang="es-MX" sz="1400" b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</a:t>
                      </a:r>
                      <a:r>
                        <a:rPr lang="es-MX" sz="14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038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Isolated TvDNA</a:t>
                      </a:r>
                      <a:endParaRPr lang="en-US" sz="1400" b="0" i="0" u="none" strike="noStrike" noProof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0.125</a:t>
                      </a:r>
                      <a:endParaRPr lang="es-MX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93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Isolated</a:t>
                      </a:r>
                      <a:r>
                        <a:rPr lang="en-US" sz="1400" b="0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Purified </a:t>
                      </a:r>
                      <a:r>
                        <a:rPr lang="en-US" sz="1400" b="0" i="0" u="none" strike="noStrike" baseline="0" noProof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TvDNA</a:t>
                      </a:r>
                      <a:endParaRPr lang="en-US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0.111</a:t>
                      </a:r>
                      <a:endParaRPr lang="es-MX" sz="1400" b="0" i="0" u="none" strike="noStrike" dirty="0"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268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Isolated E. coli</a:t>
                      </a:r>
                      <a:r>
                        <a:rPr lang="es-MX" sz="1400" b="0" u="none" strike="noStrike" baseline="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DNA</a:t>
                      </a:r>
                      <a:endParaRPr lang="es-MX" sz="1400" b="0" i="0" u="none" strike="noStrike" dirty="0">
                        <a:solidFill>
                          <a:srgbClr val="0066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2.290</a:t>
                      </a:r>
                      <a:endParaRPr lang="es-MX" sz="1400" b="0" i="0" u="none" strike="noStrike" dirty="0">
                        <a:solidFill>
                          <a:srgbClr val="0066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1725769" y="1260429"/>
            <a:ext cx="9440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dirty="0">
                <a:effectLst/>
                <a:latin typeface="Arial" panose="020B0604020202020204" pitchFamily="34" charset="0"/>
                <a:ea typeface="Lato-Regular"/>
              </a:rPr>
              <a:t>Supplementary </a:t>
            </a:r>
            <a:r>
              <a:rPr lang="en-US" sz="1400" b="1" dirty="0" smtClean="0">
                <a:effectLst/>
                <a:latin typeface="Arial" panose="020B0604020202020204" pitchFamily="34" charset="0"/>
                <a:ea typeface="Lato-Regular"/>
              </a:rPr>
              <a:t>  Table </a:t>
            </a:r>
            <a:r>
              <a:rPr lang="en-US" sz="1400" b="1" dirty="0" smtClean="0">
                <a:effectLst/>
                <a:latin typeface="Arial" panose="020B0604020202020204" pitchFamily="34" charset="0"/>
                <a:ea typeface="Lato-Regular"/>
              </a:rPr>
              <a:t>1. </a:t>
            </a:r>
            <a:r>
              <a:rPr lang="en-US" sz="1400" b="1" dirty="0" smtClean="0">
                <a:effectLst/>
                <a:latin typeface="Arial" panose="020B0604020202020204" pitchFamily="34" charset="0"/>
                <a:ea typeface="Lato-Regular"/>
              </a:rPr>
              <a:t>  </a:t>
            </a:r>
            <a:r>
              <a:rPr lang="en-US" sz="1400" dirty="0" smtClean="0">
                <a:effectLst/>
                <a:latin typeface="Arial" panose="020B0604020202020204" pitchFamily="34" charset="0"/>
                <a:ea typeface="Lato-Regular"/>
              </a:rPr>
              <a:t>Amount </a:t>
            </a:r>
            <a:r>
              <a:rPr lang="en-US" sz="1400" dirty="0">
                <a:effectLst/>
                <a:latin typeface="Arial" panose="020B0604020202020204" pitchFamily="34" charset="0"/>
                <a:ea typeface="Lato-Regular"/>
              </a:rPr>
              <a:t>of endotoxin </a:t>
            </a:r>
            <a:r>
              <a:rPr lang="en-US" sz="1400" dirty="0">
                <a:latin typeface="Arial" panose="020B0604020202020204" pitchFamily="34" charset="0"/>
                <a:ea typeface="Lato-Regular"/>
              </a:rPr>
              <a:t>determined</a:t>
            </a:r>
            <a:r>
              <a:rPr lang="en-US" sz="1400" dirty="0">
                <a:effectLst/>
                <a:latin typeface="Arial" panose="020B0604020202020204" pitchFamily="34" charset="0"/>
                <a:ea typeface="Lato-Regular"/>
              </a:rPr>
              <a:t> in DNA samples from </a:t>
            </a:r>
            <a:r>
              <a:rPr lang="en-US" sz="1400" i="1" dirty="0">
                <a:effectLst/>
                <a:latin typeface="Arial" panose="020B0604020202020204" pitchFamily="34" charset="0"/>
                <a:ea typeface="Lato-Regular"/>
              </a:rPr>
              <a:t>T</a:t>
            </a:r>
            <a:r>
              <a:rPr lang="en-US" sz="1400" i="1" dirty="0" smtClean="0">
                <a:effectLst/>
                <a:latin typeface="Arial" panose="020B0604020202020204" pitchFamily="34" charset="0"/>
                <a:ea typeface="Lato-Regular"/>
              </a:rPr>
              <a:t>. vaginalis </a:t>
            </a:r>
            <a:r>
              <a:rPr lang="en-US" sz="1400" i="1" dirty="0">
                <a:effectLst/>
                <a:latin typeface="Arial" panose="020B0604020202020204" pitchFamily="34" charset="0"/>
                <a:ea typeface="Lato-Regular"/>
              </a:rPr>
              <a:t>and E. coli.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nucleic acid from the parasite was isolated using two different purification methods.</a:t>
            </a:r>
            <a:r>
              <a:rPr lang="en-US" sz="1400" i="1" dirty="0">
                <a:effectLst/>
                <a:latin typeface="Arial" panose="020B0604020202020204" pitchFamily="34" charset="0"/>
                <a:ea typeface="Lato-Regular"/>
                <a:cs typeface="Arial" panose="020B0604020202020204" pitchFamily="34" charset="0"/>
              </a:rPr>
              <a:t>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627808" y="4994502"/>
            <a:ext cx="2695977" cy="309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effectLst/>
                <a:latin typeface="Arial" panose="020B0604020202020204" pitchFamily="34" charset="0"/>
                <a:ea typeface="Lato-Regular"/>
              </a:rPr>
              <a:t>*1EU= 0.1ng of </a:t>
            </a:r>
            <a:r>
              <a:rPr lang="en-US" sz="1400" dirty="0" err="1">
                <a:effectLst/>
                <a:latin typeface="Arial" panose="020B0604020202020204" pitchFamily="34" charset="0"/>
                <a:ea typeface="Lato-Regular"/>
              </a:rPr>
              <a:t>pyrogens</a:t>
            </a:r>
            <a:r>
              <a:rPr lang="en-US" sz="1400" i="1" dirty="0">
                <a:effectLst/>
                <a:latin typeface="Arial" panose="020B0604020202020204" pitchFamily="34" charset="0"/>
                <a:ea typeface="Lato-Regular"/>
              </a:rPr>
              <a:t>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7844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ángulo 34"/>
          <p:cNvSpPr/>
          <p:nvPr/>
        </p:nvSpPr>
        <p:spPr>
          <a:xfrm>
            <a:off x="605928" y="720557"/>
            <a:ext cx="108516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b="1" dirty="0" smtClean="0">
                <a:effectLst/>
                <a:latin typeface="Arial" panose="020B0604020202020204" pitchFamily="34" charset="0"/>
                <a:ea typeface="Lato-Regular"/>
                <a:cs typeface="Arial" panose="020B0604020202020204" pitchFamily="34" charset="0"/>
              </a:rPr>
              <a:t>Supplementary   </a:t>
            </a:r>
            <a:r>
              <a:rPr lang="en-US" sz="1200" b="1" dirty="0">
                <a:effectLst/>
                <a:latin typeface="Arial" panose="020B0604020202020204" pitchFamily="34" charset="0"/>
                <a:ea typeface="Lato-Regular"/>
                <a:cs typeface="Arial" panose="020B0604020202020204" pitchFamily="34" charset="0"/>
              </a:rPr>
              <a:t>figure 1. </a:t>
            </a:r>
            <a:r>
              <a:rPr lang="en-US" sz="1200" b="1" dirty="0" smtClean="0">
                <a:effectLst/>
                <a:latin typeface="Arial" panose="020B0604020202020204" pitchFamily="34" charset="0"/>
                <a:ea typeface="Lato-Regular"/>
                <a:cs typeface="Arial" panose="020B0604020202020204" pitchFamily="34" charset="0"/>
              </a:rPr>
              <a:t>  </a:t>
            </a:r>
            <a:r>
              <a:rPr lang="en-US" sz="1200" b="1" dirty="0" smtClean="0">
                <a:latin typeface="Arial" panose="020B0604020202020204" pitchFamily="34" charset="0"/>
                <a:ea typeface="Lato-Regular"/>
                <a:cs typeface="Arial" panose="020B0604020202020204" pitchFamily="34" charset="0"/>
              </a:rPr>
              <a:t>Non-degraded </a:t>
            </a:r>
            <a:r>
              <a:rPr lang="en-US" sz="1200" b="1" dirty="0" smtClean="0">
                <a:effectLst/>
                <a:latin typeface="Arial" panose="020B0604020202020204" pitchFamily="34" charset="0"/>
                <a:ea typeface="Lato-Regular"/>
                <a:cs typeface="Arial" panose="020B0604020202020204" pitchFamily="34" charset="0"/>
              </a:rPr>
              <a:t> and  </a:t>
            </a:r>
            <a:r>
              <a:rPr lang="en-US" sz="1200" b="1" dirty="0">
                <a:effectLst/>
                <a:latin typeface="Arial" panose="020B0604020202020204" pitchFamily="34" charset="0"/>
                <a:ea typeface="Lato-Regular"/>
                <a:cs typeface="Arial" panose="020B0604020202020204" pitchFamily="34" charset="0"/>
              </a:rPr>
              <a:t>purified </a:t>
            </a:r>
            <a:r>
              <a:rPr lang="en-US" sz="1200" b="1" i="1" dirty="0">
                <a:effectLst/>
                <a:latin typeface="Arial" panose="020B0604020202020204" pitchFamily="34" charset="0"/>
                <a:ea typeface="Lato-Regular"/>
                <a:cs typeface="Arial" panose="020B0604020202020204" pitchFamily="34" charset="0"/>
              </a:rPr>
              <a:t>Trichomonas </a:t>
            </a:r>
            <a:r>
              <a:rPr lang="en-US" sz="1200" b="1" i="1" dirty="0" smtClean="0">
                <a:effectLst/>
                <a:latin typeface="Arial" panose="020B0604020202020204" pitchFamily="34" charset="0"/>
                <a:ea typeface="Lato-Regular"/>
                <a:cs typeface="Arial" panose="020B0604020202020204" pitchFamily="34" charset="0"/>
              </a:rPr>
              <a:t>  vaginalis   </a:t>
            </a:r>
            <a:r>
              <a:rPr lang="en-US" sz="1200" b="1" dirty="0" smtClean="0">
                <a:effectLst/>
                <a:latin typeface="Arial" panose="020B0604020202020204" pitchFamily="34" charset="0"/>
                <a:ea typeface="Lato-Regular"/>
                <a:cs typeface="Arial" panose="020B0604020202020204" pitchFamily="34" charset="0"/>
              </a:rPr>
              <a:t>DNA   induces  NO  production   </a:t>
            </a:r>
            <a:r>
              <a:rPr lang="en-US" sz="1200" b="1" dirty="0">
                <a:effectLst/>
                <a:latin typeface="Arial" panose="020B0604020202020204" pitchFamily="34" charset="0"/>
                <a:ea typeface="Lato-Regular"/>
                <a:cs typeface="Arial" panose="020B0604020202020204" pitchFamily="34" charset="0"/>
              </a:rPr>
              <a:t>in </a:t>
            </a:r>
            <a:r>
              <a:rPr lang="en-US" sz="1200" b="1" dirty="0" smtClean="0">
                <a:effectLst/>
                <a:latin typeface="Arial" panose="020B0604020202020204" pitchFamily="34" charset="0"/>
                <a:ea typeface="Lato-Regular"/>
                <a:cs typeface="Arial" panose="020B0604020202020204" pitchFamily="34" charset="0"/>
              </a:rPr>
              <a:t> RAW26.7 </a:t>
            </a:r>
            <a:r>
              <a:rPr lang="en-US" sz="1200" b="1" dirty="0">
                <a:effectLst/>
                <a:latin typeface="Arial" panose="020B0604020202020204" pitchFamily="34" charset="0"/>
                <a:ea typeface="Lato-Regular"/>
                <a:cs typeface="Arial" panose="020B0604020202020204" pitchFamily="34" charset="0"/>
              </a:rPr>
              <a:t>cells. A) </a:t>
            </a:r>
            <a:r>
              <a:rPr lang="en-US" sz="1200" dirty="0">
                <a:effectLst/>
                <a:latin typeface="Arial" panose="020B0604020202020204" pitchFamily="34" charset="0"/>
                <a:ea typeface="Lato-Regular"/>
                <a:cs typeface="Arial" panose="020B0604020202020204" pitchFamily="34" charset="0"/>
              </a:rPr>
              <a:t>50</a:t>
            </a:r>
            <a:r>
              <a:rPr lang="en-US" sz="1200" dirty="0">
                <a:effectLst/>
                <a:latin typeface="Symbol" panose="05050102010706020507" pitchFamily="18" charset="2"/>
                <a:ea typeface="Lato-Regular"/>
                <a:cs typeface="Arial" panose="020B0604020202020204" pitchFamily="34" charset="0"/>
              </a:rPr>
              <a:t>m</a:t>
            </a:r>
            <a:r>
              <a:rPr lang="en-US" sz="1200" dirty="0">
                <a:effectLst/>
                <a:latin typeface="Arial" panose="020B0604020202020204" pitchFamily="34" charset="0"/>
                <a:ea typeface="Lato-Regular"/>
                <a:cs typeface="Arial" panose="020B0604020202020204" pitchFamily="34" charset="0"/>
              </a:rPr>
              <a:t>g/mL of </a:t>
            </a:r>
            <a:r>
              <a:rPr lang="en-US" sz="1200" i="1" dirty="0" err="1">
                <a:latin typeface="Arial" panose="020B0604020202020204" pitchFamily="34" charset="0"/>
                <a:ea typeface="Lato-Regular"/>
                <a:cs typeface="Arial" panose="020B0604020202020204" pitchFamily="34" charset="0"/>
              </a:rPr>
              <a:t>Tv</a:t>
            </a:r>
            <a:r>
              <a:rPr lang="en-US" sz="1200" dirty="0" err="1">
                <a:latin typeface="Arial" panose="020B0604020202020204" pitchFamily="34" charset="0"/>
                <a:ea typeface="Lato-Regular"/>
                <a:cs typeface="Arial" panose="020B0604020202020204" pitchFamily="34" charset="0"/>
              </a:rPr>
              <a:t>DNA</a:t>
            </a:r>
            <a:r>
              <a:rPr lang="en-US" sz="1200" dirty="0">
                <a:latin typeface="Arial" panose="020B0604020202020204" pitchFamily="34" charset="0"/>
                <a:ea typeface="Lato-Regular"/>
                <a:cs typeface="Arial" panose="020B0604020202020204" pitchFamily="34" charset="0"/>
              </a:rPr>
              <a:t> were used for differential staining o</a:t>
            </a:r>
            <a:r>
              <a:rPr lang="en-US" sz="1200" dirty="0">
                <a:effectLst/>
                <a:latin typeface="Arial" panose="020B0604020202020204" pitchFamily="34" charset="0"/>
                <a:ea typeface="Lato-Regular"/>
                <a:cs typeface="Arial" panose="020B0604020202020204" pitchFamily="34" charset="0"/>
              </a:rPr>
              <a:t>n polyacrylamide gels. </a:t>
            </a:r>
            <a:r>
              <a:rPr lang="en-US" sz="1200" dirty="0">
                <a:latin typeface="Arial" panose="020B0604020202020204" pitchFamily="34" charset="0"/>
                <a:ea typeface="Lato-Regular"/>
                <a:cs typeface="Arial" panose="020B0604020202020204" pitchFamily="34" charset="0"/>
              </a:rPr>
              <a:t>Silver and </a:t>
            </a:r>
            <a:r>
              <a:rPr lang="en-US" sz="1200" dirty="0" err="1">
                <a:latin typeface="Arial" panose="020B0604020202020204" pitchFamily="34" charset="0"/>
                <a:ea typeface="Lato-Regular"/>
                <a:cs typeface="Arial" panose="020B0604020202020204" pitchFamily="34" charset="0"/>
              </a:rPr>
              <a:t>Coomassie</a:t>
            </a:r>
            <a:r>
              <a:rPr lang="en-US" sz="1200" dirty="0">
                <a:latin typeface="Arial" panose="020B0604020202020204" pitchFamily="34" charset="0"/>
                <a:ea typeface="Lato-Regular"/>
                <a:cs typeface="Arial" panose="020B0604020202020204" pitchFamily="34" charset="0"/>
              </a:rPr>
              <a:t> stain do not show protein contamination while PAS stain </a:t>
            </a:r>
            <a:r>
              <a:rPr lang="en-US" sz="1200" dirty="0" smtClean="0">
                <a:latin typeface="Arial" panose="020B0604020202020204" pitchFamily="34" charset="0"/>
                <a:ea typeface="Lato-Regular"/>
                <a:cs typeface="Arial" panose="020B0604020202020204" pitchFamily="34" charset="0"/>
              </a:rPr>
              <a:t>shows </a:t>
            </a:r>
            <a:r>
              <a:rPr lang="en-US" sz="1200" dirty="0">
                <a:latin typeface="Arial" panose="020B0604020202020204" pitchFamily="34" charset="0"/>
                <a:ea typeface="Lato-Regular"/>
                <a:cs typeface="Arial" panose="020B0604020202020204" pitchFamily="34" charset="0"/>
              </a:rPr>
              <a:t>saccharides present in </a:t>
            </a:r>
            <a:r>
              <a:rPr lang="en-US" sz="1200" i="1" dirty="0">
                <a:latin typeface="Arial" panose="020B0604020202020204" pitchFamily="34" charset="0"/>
                <a:ea typeface="Lato-Regular"/>
                <a:cs typeface="Arial" panose="020B0604020202020204" pitchFamily="34" charset="0"/>
              </a:rPr>
              <a:t>Tv</a:t>
            </a:r>
            <a:r>
              <a:rPr lang="en-US" sz="1200" dirty="0">
                <a:latin typeface="Arial" panose="020B0604020202020204" pitchFamily="34" charset="0"/>
                <a:ea typeface="Lato-Regular"/>
                <a:cs typeface="Arial" panose="020B0604020202020204" pitchFamily="34" charset="0"/>
              </a:rPr>
              <a:t>DNA (*).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Nitrite production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from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RAW264.7 cells stimulated with isolated or isolated and purified </a:t>
            </a:r>
            <a:r>
              <a:rPr lang="en-US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Tv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DNA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Data are representative of three independent experiments expressed as the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mean±SD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200" b="1" dirty="0" smtClean="0">
                <a:latin typeface="Arial" panose="020B0604020202020204" pitchFamily="34" charset="0"/>
                <a:ea typeface="Lato-Regular"/>
                <a:cs typeface="Arial" panose="020B0604020202020204" pitchFamily="34" charset="0"/>
              </a:rPr>
              <a:t>C) </a:t>
            </a:r>
            <a:r>
              <a:rPr lang="en-US" sz="1200" dirty="0">
                <a:latin typeface="Arial" panose="020B0604020202020204" pitchFamily="34" charset="0"/>
                <a:ea typeface="Lato-Regular"/>
                <a:cs typeface="Arial" panose="020B0604020202020204" pitchFamily="34" charset="0"/>
              </a:rPr>
              <a:t>Ethidium bromide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Lato-Regular"/>
                <a:cs typeface="Arial" panose="020B0604020202020204" pitchFamily="34" charset="0"/>
              </a:rPr>
              <a:t>stain 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ea typeface="Lato-Regular"/>
                <a:cs typeface="Arial" panose="020B0604020202020204" pitchFamily="34" charset="0"/>
              </a:rPr>
              <a:t>shows </a:t>
            </a:r>
            <a:r>
              <a:rPr lang="en-US" sz="1200" dirty="0">
                <a:latin typeface="Arial" panose="020B0604020202020204" pitchFamily="34" charset="0"/>
                <a:ea typeface="Lato-Regular"/>
                <a:cs typeface="Arial" panose="020B0604020202020204" pitchFamily="34" charset="0"/>
              </a:rPr>
              <a:t>non-degraded </a:t>
            </a:r>
            <a:r>
              <a:rPr lang="en-US" sz="1200" i="1" dirty="0">
                <a:latin typeface="Arial" panose="020B0604020202020204" pitchFamily="34" charset="0"/>
                <a:ea typeface="Lato-Regular"/>
                <a:cs typeface="Arial" panose="020B0604020202020204" pitchFamily="34" charset="0"/>
              </a:rPr>
              <a:t>Tv</a:t>
            </a:r>
            <a:r>
              <a:rPr lang="en-US" sz="1200" dirty="0">
                <a:latin typeface="Arial" panose="020B0604020202020204" pitchFamily="34" charset="0"/>
                <a:ea typeface="Lato-Regular"/>
                <a:cs typeface="Arial" panose="020B0604020202020204" pitchFamily="34" charset="0"/>
              </a:rPr>
              <a:t>DNA (a) and degraded </a:t>
            </a:r>
            <a:r>
              <a:rPr lang="en-US" sz="1200" i="1" dirty="0" err="1" smtClean="0">
                <a:latin typeface="Arial" panose="020B0604020202020204" pitchFamily="34" charset="0"/>
                <a:ea typeface="Lato-Regular"/>
                <a:cs typeface="Arial" panose="020B0604020202020204" pitchFamily="34" charset="0"/>
              </a:rPr>
              <a:t>Tv</a:t>
            </a:r>
            <a:r>
              <a:rPr lang="en-US" sz="1200" dirty="0" err="1" smtClean="0">
                <a:latin typeface="Arial" panose="020B0604020202020204" pitchFamily="34" charset="0"/>
                <a:ea typeface="Lato-Regular"/>
                <a:cs typeface="Arial" panose="020B0604020202020204" pitchFamily="34" charset="0"/>
              </a:rPr>
              <a:t>DNA</a:t>
            </a:r>
            <a:r>
              <a:rPr lang="en-US" sz="1200" dirty="0" smtClean="0">
                <a:latin typeface="Arial" panose="020B0604020202020204" pitchFamily="34" charset="0"/>
                <a:ea typeface="Lato-Regular"/>
                <a:cs typeface="Arial" panose="020B0604020202020204" pitchFamily="34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ea typeface="Lato-Regular"/>
                <a:cs typeface="Arial" panose="020B0604020202020204" pitchFamily="34" charset="0"/>
              </a:rPr>
              <a:t>after DNase I treatment </a:t>
            </a:r>
            <a:r>
              <a:rPr lang="en-US" sz="1200" dirty="0">
                <a:latin typeface="Arial" panose="020B0604020202020204" pitchFamily="34" charset="0"/>
                <a:ea typeface="Lato-Regular"/>
                <a:cs typeface="Arial" panose="020B0604020202020204" pitchFamily="34" charset="0"/>
              </a:rPr>
              <a:t>(b</a:t>
            </a:r>
            <a:r>
              <a:rPr lang="en-US" sz="1200" dirty="0" smtClean="0">
                <a:latin typeface="Arial" panose="020B0604020202020204" pitchFamily="34" charset="0"/>
                <a:ea typeface="Lato-Regular"/>
                <a:cs typeface="Arial" panose="020B0604020202020204" pitchFamily="34" charset="0"/>
              </a:rPr>
              <a:t>)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Significance was determined by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Kruskal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-Wallis analysis and Dunn´s test (n=18,*P&lt;0.05). ns= non-significant.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658" y="2647721"/>
            <a:ext cx="11172825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516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698473" y="523449"/>
            <a:ext cx="944021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dirty="0" smtClean="0">
                <a:effectLst/>
                <a:latin typeface="Arial" panose="020B0604020202020204" pitchFamily="34" charset="0"/>
                <a:ea typeface="Lato-Regular"/>
              </a:rPr>
              <a:t>Supplementary   </a:t>
            </a:r>
            <a:r>
              <a:rPr lang="en-US" sz="1600" b="1" dirty="0">
                <a:effectLst/>
                <a:latin typeface="Arial" panose="020B0604020202020204" pitchFamily="34" charset="0"/>
                <a:ea typeface="Lato-Regular"/>
              </a:rPr>
              <a:t>Table </a:t>
            </a:r>
            <a:r>
              <a:rPr lang="en-US" sz="1600" b="1" dirty="0" smtClean="0">
                <a:effectLst/>
                <a:latin typeface="Arial" panose="020B0604020202020204" pitchFamily="34" charset="0"/>
                <a:ea typeface="Lato-Regular"/>
              </a:rPr>
              <a:t>2.  </a:t>
            </a:r>
            <a:r>
              <a:rPr lang="en-US" sz="1600" dirty="0" smtClean="0">
                <a:effectLst/>
                <a:latin typeface="Arial" panose="020B0604020202020204" pitchFamily="34" charset="0"/>
                <a:ea typeface="Lato-Regular"/>
              </a:rPr>
              <a:t>List of primers used in the semi quantitative RT-PCR assays</a:t>
            </a:r>
            <a:r>
              <a:rPr lang="en-US" sz="1600" i="1" dirty="0" smtClean="0">
                <a:effectLst/>
                <a:latin typeface="Arial" panose="020B0604020202020204" pitchFamily="34" charset="0"/>
                <a:ea typeface="Lato-Regular"/>
                <a:cs typeface="Arial" panose="020B0604020202020204" pitchFamily="34" charset="0"/>
              </a:rPr>
              <a:t>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634534"/>
              </p:ext>
            </p:extLst>
          </p:nvPr>
        </p:nvGraphicFramePr>
        <p:xfrm>
          <a:off x="3396776" y="1399387"/>
          <a:ext cx="5542508" cy="482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5349"/>
                <a:gridCol w="4217159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</a:t>
                      </a:r>
                      <a:endParaRPr lang="es-MX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Primer 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5´           3´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s-MX" sz="16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TNF-a 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  </a:t>
                      </a:r>
                      <a:r>
                        <a:rPr lang="es-MX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GAACTGGCAGAAGAGGCACT 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  </a:t>
                      </a:r>
                      <a:r>
                        <a:rPr lang="es-MX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AGGGTCTGGGCCATAGAACT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IL-6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s-MX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AGTTGCCTTCTTGGGACTGA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  </a:t>
                      </a:r>
                      <a:r>
                        <a:rPr lang="es-MX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TCCACGATTTCCCAGAGAAC 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IL-12p40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  </a:t>
                      </a:r>
                      <a:r>
                        <a:rPr lang="es-MX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GCACCCTCAGGATAGATGA 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  </a:t>
                      </a:r>
                      <a:r>
                        <a:rPr lang="es-MX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TAACACCAGGGCAACACAAA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IL-10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  </a:t>
                      </a:r>
                      <a:r>
                        <a:rPr lang="es-MX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CTGCTGTTGGAAACGGACATC 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  </a:t>
                      </a:r>
                      <a:r>
                        <a:rPr lang="es-MX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GGTGGGAAGAACATTCGCCT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IL-13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  </a:t>
                      </a:r>
                      <a:r>
                        <a:rPr lang="es-MX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TCCAATTGCAATGCCATCTA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  </a:t>
                      </a:r>
                      <a:r>
                        <a:rPr lang="es-MX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GCTAGCAGGAGTGGGTTCAG 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GAPDH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  </a:t>
                      </a:r>
                      <a:r>
                        <a:rPr lang="es-MX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TCCCTCAAGATTGTCAGCAA 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  </a:t>
                      </a:r>
                      <a:r>
                        <a:rPr lang="es-MX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AGATCCACAACGGTAACATT 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Conector recto de flecha 7"/>
          <p:cNvCxnSpPr/>
          <p:nvPr/>
        </p:nvCxnSpPr>
        <p:spPr>
          <a:xfrm flipV="1">
            <a:off x="6013286" y="1576910"/>
            <a:ext cx="309488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92563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229</Words>
  <Application>Microsoft Office PowerPoint</Application>
  <PresentationFormat>Panorámica</PresentationFormat>
  <Paragraphs>34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Lato-Regular</vt:lpstr>
      <vt:lpstr>Symbol</vt:lpstr>
      <vt:lpstr>Tema de Office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Trichomonas vaginalis viability is reduced in BALB/c female mice pretreated with parasite DNA.</dc:title>
  <dc:creator>Marco Barajas</dc:creator>
  <cp:lastModifiedBy>Patricia Cuéllar M</cp:lastModifiedBy>
  <cp:revision>74</cp:revision>
  <dcterms:created xsi:type="dcterms:W3CDTF">2018-11-21T00:46:59Z</dcterms:created>
  <dcterms:modified xsi:type="dcterms:W3CDTF">2019-07-05T22:34:48Z</dcterms:modified>
</cp:coreProperties>
</file>