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36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3CE0-24FC-47CF-B314-EED436A3D0DE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A9B0-07C2-4078-81B6-1EC77F9D3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plmnt fi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09600"/>
            <a:ext cx="5699760" cy="2834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657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Fig. S2.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Protein motifs 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otch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receptor member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using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MEME tool. The motifs belonging to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GB" sz="1200" i="1" dirty="0" err="1" smtClean="0">
                <a:latin typeface="Times New Roman" pitchFamily="18" charset="0"/>
                <a:cs typeface="Times New Roman" pitchFamily="18" charset="0"/>
              </a:rPr>
              <a:t>elegans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GB" sz="1200" i="1" dirty="0" err="1" smtClean="0">
                <a:latin typeface="Times New Roman" pitchFamily="18" charset="0"/>
                <a:cs typeface="Times New Roman" pitchFamily="18" charset="0"/>
              </a:rPr>
              <a:t>briggsae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, C. japonica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GB" sz="1200" i="1" dirty="0" err="1" smtClean="0">
                <a:latin typeface="Times New Roman" pitchFamily="18" charset="0"/>
                <a:cs typeface="Times New Roman" pitchFamily="18" charset="0"/>
              </a:rPr>
              <a:t>remanei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, M. incognita, M. </a:t>
            </a:r>
            <a:r>
              <a:rPr lang="en-GB" sz="1200" i="1" dirty="0" err="1" smtClean="0">
                <a:latin typeface="Times New Roman" pitchFamily="18" charset="0"/>
                <a:cs typeface="Times New Roman" pitchFamily="18" charset="0"/>
              </a:rPr>
              <a:t>chitwoodi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GB" sz="1200" i="1" dirty="0" err="1" smtClean="0">
                <a:latin typeface="Times New Roman" pitchFamily="18" charset="0"/>
                <a:cs typeface="Times New Roman" pitchFamily="18" charset="0"/>
              </a:rPr>
              <a:t>javanica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GB" sz="1200" i="1" dirty="0" err="1" smtClean="0">
                <a:latin typeface="Times New Roman" pitchFamily="18" charset="0"/>
                <a:cs typeface="Times New Roman" pitchFamily="18" charset="0"/>
              </a:rPr>
              <a:t>floridensis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GB" sz="1200" i="1" dirty="0" err="1" smtClean="0">
                <a:latin typeface="Times New Roman" pitchFamily="18" charset="0"/>
                <a:cs typeface="Times New Roman" pitchFamily="18" charset="0"/>
              </a:rPr>
              <a:t>pallida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GLP-1 protein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are compared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1905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E:\Nema_work\Pictures\galls\Staind-feml-7.1.17\scaled\7.1.17-wt-fml-3-4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1949897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71760" y="1081080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Control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477" y="1066800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Transgenic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352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Fig. S3.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Females isolated from wild-type and 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RNAi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transgenic plants were stained with acid 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fuchsin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56505" y="521669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Fig. S4. 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Stylet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and pharynx phenotypes of J2s descended from </a:t>
            </a:r>
            <a:r>
              <a:rPr lang="en-GB" sz="1200" i="1" dirty="0" smtClean="0">
                <a:latin typeface="Times New Roman" pitchFamily="18" charset="0"/>
                <a:cs typeface="Times New Roman" pitchFamily="18" charset="0"/>
              </a:rPr>
              <a:t>M. incognita 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females that fed on wild-type (control) (a) and 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RNAi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line (b) plants. Size measurements were performed using a 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Zeiss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 smtClean="0">
                <a:latin typeface="Times New Roman" pitchFamily="18" charset="0"/>
                <a:cs typeface="Times New Roman" pitchFamily="18" charset="0"/>
              </a:rPr>
              <a:t>Axio</a:t>
            </a:r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 Imager microscope.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676370" y="353285"/>
            <a:ext cx="4648230" cy="4875415"/>
            <a:chOff x="1676370" y="519545"/>
            <a:chExt cx="4648230" cy="4875415"/>
          </a:xfrm>
        </p:grpSpPr>
        <p:grpSp>
          <p:nvGrpSpPr>
            <p:cNvPr id="3" name="Group 14"/>
            <p:cNvGrpSpPr/>
            <p:nvPr/>
          </p:nvGrpSpPr>
          <p:grpSpPr>
            <a:xfrm>
              <a:off x="1944624" y="519545"/>
              <a:ext cx="4379976" cy="4875415"/>
              <a:chOff x="1420090" y="561110"/>
              <a:chExt cx="4379976" cy="4875415"/>
            </a:xfrm>
          </p:grpSpPr>
          <p:grpSp>
            <p:nvGrpSpPr>
              <p:cNvPr id="4" name="Group 11"/>
              <p:cNvGrpSpPr/>
              <p:nvPr/>
            </p:nvGrpSpPr>
            <p:grpSpPr>
              <a:xfrm>
                <a:off x="2098983" y="609600"/>
                <a:ext cx="3235017" cy="2362201"/>
                <a:chOff x="2098983" y="609600"/>
                <a:chExt cx="3235017" cy="2362201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6511" t="39085" b="28018"/>
                <a:stretch>
                  <a:fillRect/>
                </a:stretch>
              </p:blipFill>
              <p:spPr bwMode="auto">
                <a:xfrm rot="5400000">
                  <a:off x="1451283" y="1257300"/>
                  <a:ext cx="2362201" cy="10668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41988" t="29755" r="1935" b="22464"/>
                <a:stretch>
                  <a:fillRect/>
                </a:stretch>
              </p:blipFill>
              <p:spPr bwMode="auto">
                <a:xfrm rot="16200000">
                  <a:off x="2531921" y="1257301"/>
                  <a:ext cx="2362199" cy="10667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45817" t="14770" r="29027"/>
                <a:stretch>
                  <a:fillRect/>
                </a:stretch>
              </p:blipFill>
              <p:spPr bwMode="auto">
                <a:xfrm rot="10800000">
                  <a:off x="4267200" y="609600"/>
                  <a:ext cx="1066800" cy="2362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" name="Group 10"/>
              <p:cNvGrpSpPr/>
              <p:nvPr/>
            </p:nvGrpSpPr>
            <p:grpSpPr>
              <a:xfrm>
                <a:off x="1447800" y="3048000"/>
                <a:ext cx="4315685" cy="2362200"/>
                <a:chOff x="1447800" y="3048000"/>
                <a:chExt cx="4315685" cy="2362200"/>
              </a:xfrm>
            </p:grpSpPr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41324" t="15481" r="19935"/>
                <a:stretch>
                  <a:fillRect/>
                </a:stretch>
              </p:blipFill>
              <p:spPr bwMode="auto">
                <a:xfrm>
                  <a:off x="1447800" y="3048000"/>
                  <a:ext cx="1066800" cy="2362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19694" t="8313" r="36767" b="2583"/>
                <a:stretch>
                  <a:fillRect/>
                </a:stretch>
              </p:blipFill>
              <p:spPr bwMode="auto">
                <a:xfrm rot="10800000">
                  <a:off x="2535363" y="3048000"/>
                  <a:ext cx="1066802" cy="2362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" name="Picture 4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 l="30337" t="9605" r="32896" b="6457"/>
                <a:stretch>
                  <a:fillRect/>
                </a:stretch>
              </p:blipFill>
              <p:spPr bwMode="auto">
                <a:xfrm rot="10800000">
                  <a:off x="3622958" y="3048000"/>
                  <a:ext cx="1066802" cy="2362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" name="Picture 5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10643" t="42615" r="18902" b="23810"/>
                <a:stretch>
                  <a:fillRect/>
                </a:stretch>
              </p:blipFill>
              <p:spPr bwMode="auto">
                <a:xfrm rot="5400000">
                  <a:off x="4048985" y="3695700"/>
                  <a:ext cx="2362200" cy="1066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3" name="Rectangle 12"/>
              <p:cNvSpPr/>
              <p:nvPr/>
            </p:nvSpPr>
            <p:spPr>
              <a:xfrm>
                <a:off x="1420090" y="3013365"/>
                <a:ext cx="4379976" cy="24231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71255" y="561110"/>
                <a:ext cx="3291840" cy="24505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27550" y="521535"/>
              <a:ext cx="2776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76370" y="2973795"/>
              <a:ext cx="2680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plmnt fig 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51392" cy="2980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172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Fig. S5A.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predicted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transmembrane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domains in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M. incognita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GLP-1 protein. Three different software programs were used for the prediction, and all provided similar results. (a) TMHMM software; (b)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software; (c)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Protscale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667" r="2500"/>
          <a:stretch>
            <a:fillRect/>
          </a:stretch>
        </p:blipFill>
        <p:spPr bwMode="auto">
          <a:xfrm>
            <a:off x="2667001" y="3089560"/>
            <a:ext cx="4038600" cy="305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plmnt fig 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1000"/>
            <a:ext cx="4888992" cy="4523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257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>
                <a:latin typeface="Times New Roman" pitchFamily="18" charset="0"/>
                <a:cs typeface="Times New Roman" pitchFamily="18" charset="0"/>
              </a:rPr>
              <a:t>Fig. S5B.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Prediction of a signal peptide in Mi-GLP-1 using Signal P.4 software. No signal peptide was found.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198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deshika</dc:creator>
  <cp:lastModifiedBy>deshika</cp:lastModifiedBy>
  <cp:revision>20</cp:revision>
  <dcterms:created xsi:type="dcterms:W3CDTF">2016-12-07T06:52:28Z</dcterms:created>
  <dcterms:modified xsi:type="dcterms:W3CDTF">2017-11-23T05:20:50Z</dcterms:modified>
</cp:coreProperties>
</file>