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26"/>
  </p:notesMasterIdLst>
  <p:sldIdLst>
    <p:sldId id="256" r:id="rId2"/>
    <p:sldId id="288" r:id="rId3"/>
    <p:sldId id="289" r:id="rId4"/>
    <p:sldId id="286" r:id="rId5"/>
    <p:sldId id="287" r:id="rId6"/>
    <p:sldId id="259" r:id="rId7"/>
    <p:sldId id="260" r:id="rId8"/>
    <p:sldId id="261" r:id="rId9"/>
    <p:sldId id="270" r:id="rId10"/>
    <p:sldId id="264" r:id="rId11"/>
    <p:sldId id="263" r:id="rId12"/>
    <p:sldId id="265" r:id="rId13"/>
    <p:sldId id="266" r:id="rId14"/>
    <p:sldId id="268" r:id="rId15"/>
    <p:sldId id="271" r:id="rId16"/>
    <p:sldId id="272" r:id="rId17"/>
    <p:sldId id="290" r:id="rId18"/>
    <p:sldId id="274" r:id="rId19"/>
    <p:sldId id="273" r:id="rId20"/>
    <p:sldId id="279" r:id="rId21"/>
    <p:sldId id="282" r:id="rId22"/>
    <p:sldId id="276" r:id="rId23"/>
    <p:sldId id="277" r:id="rId24"/>
    <p:sldId id="278" r:id="rId25"/>
  </p:sldIdLst>
  <p:sldSz cx="9144000" cy="6858000" type="screen4x3"/>
  <p:notesSz cx="7315200" cy="96012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A2DFB2-954E-465D-991E-C80DFF577029}">
          <p14:sldIdLst>
            <p14:sldId id="256"/>
            <p14:sldId id="288"/>
            <p14:sldId id="289"/>
            <p14:sldId id="286"/>
            <p14:sldId id="287"/>
            <p14:sldId id="259"/>
            <p14:sldId id="260"/>
            <p14:sldId id="261"/>
            <p14:sldId id="270"/>
            <p14:sldId id="264"/>
            <p14:sldId id="263"/>
            <p14:sldId id="265"/>
            <p14:sldId id="266"/>
            <p14:sldId id="268"/>
            <p14:sldId id="271"/>
            <p14:sldId id="272"/>
            <p14:sldId id="290"/>
            <p14:sldId id="274"/>
            <p14:sldId id="273"/>
            <p14:sldId id="279"/>
            <p14:sldId id="282"/>
            <p14:sldId id="276"/>
            <p14:sldId id="277"/>
            <p14:sldId id="2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7" autoAdjust="0"/>
    <p:restoredTop sz="94629" autoAdjust="0"/>
  </p:normalViewPr>
  <p:slideViewPr>
    <p:cSldViewPr showGuides="1">
      <p:cViewPr varScale="1">
        <p:scale>
          <a:sx n="74" d="100"/>
          <a:sy n="74" d="100"/>
        </p:scale>
        <p:origin x="-756" y="-102"/>
      </p:cViewPr>
      <p:guideLst>
        <p:guide orient="horz" pos="955"/>
        <p:guide orient="horz" pos="77"/>
        <p:guide orient="horz" pos="287"/>
        <p:guide orient="horz" pos="3841"/>
        <p:guide orient="horz" pos="4003"/>
        <p:guide pos="2924"/>
        <p:guide pos="2839"/>
        <p:guide pos="291"/>
        <p:guide pos="81"/>
        <p:guide pos="4740"/>
        <p:guide pos="5472"/>
        <p:guide pos="5679"/>
      </p:guideLst>
    </p:cSldViewPr>
  </p:slideViewPr>
  <p:outlineViewPr>
    <p:cViewPr>
      <p:scale>
        <a:sx n="33" d="100"/>
        <a:sy n="33" d="100"/>
      </p:scale>
      <p:origin x="0" y="19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46" tIns="48323" rIns="96646" bIns="48323" rtlCol="0"/>
          <a:lstStyle>
            <a:lvl1pPr algn="l">
              <a:defRPr sz="1300">
                <a:latin typeface="Verdana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46" tIns="48323" rIns="96646" bIns="48323" rtlCol="0"/>
          <a:lstStyle>
            <a:lvl1pPr algn="r">
              <a:defRPr sz="1300">
                <a:latin typeface="Verdana" pitchFamily="34" charset="0"/>
              </a:defRPr>
            </a:lvl1pPr>
          </a:lstStyle>
          <a:p>
            <a:fld id="{49C750F3-9958-491B-B820-66C9BC82862A}" type="datetimeFigureOut">
              <a:rPr lang="en-GB" smtClean="0"/>
              <a:pPr/>
              <a:t>13/06/2016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6" tIns="48323" rIns="96646" bIns="4832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46" tIns="48323" rIns="96646" bIns="4832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4"/>
            <a:ext cx="3169920" cy="480060"/>
          </a:xfrm>
          <a:prstGeom prst="rect">
            <a:avLst/>
          </a:prstGeom>
        </p:spPr>
        <p:txBody>
          <a:bodyPr vert="horz" lIns="96646" tIns="48323" rIns="96646" bIns="48323" rtlCol="0" anchor="b"/>
          <a:lstStyle>
            <a:lvl1pPr algn="l">
              <a:defRPr sz="1300">
                <a:latin typeface="Verdana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46" tIns="48323" rIns="96646" bIns="48323" rtlCol="0" anchor="b"/>
          <a:lstStyle>
            <a:lvl1pPr algn="r">
              <a:defRPr sz="1300">
                <a:latin typeface="Verdana" pitchFamily="34" charset="0"/>
              </a:defRPr>
            </a:lvl1pPr>
          </a:lstStyle>
          <a:p>
            <a:fld id="{FF9FC856-20BB-4456-90D7-D0CE2A2C5B9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116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da-DK" smtClean="0"/>
              <a:pPr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da-DK" smtClean="0"/>
              <a:pPr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da-DK" smtClean="0"/>
              <a:pPr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da-DK" smtClean="0"/>
              <a:pPr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da-DK" smtClean="0"/>
              <a:pPr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814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da-DK" smtClean="0"/>
              <a:pPr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da-DK" smtClean="0"/>
              <a:pPr/>
              <a:t>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da-DK" smtClean="0"/>
              <a:pPr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da-DK" smtClean="0"/>
              <a:pPr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C856-20BB-4456-90D7-D0CE2A2C5B97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180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122238" y="122239"/>
            <a:ext cx="8891587" cy="6232524"/>
          </a:xfrm>
          <a:prstGeom prst="rect">
            <a:avLst/>
          </a:prstGeom>
          <a:solidFill>
            <a:srgbClr val="2B8EAD"/>
          </a:solidFill>
        </p:spPr>
        <p:txBody>
          <a:bodyPr vert="horz" lIns="324000" tIns="252000" rIns="90000" bIns="0" rtlCol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200" y="3870000"/>
            <a:ext cx="7049551" cy="648000"/>
          </a:xfrm>
        </p:spPr>
        <p:txBody>
          <a:bodyPr lIns="90000" tIns="46800" rIns="90000" bIns="46800" anchor="b" anchorCtr="0"/>
          <a:lstStyle>
            <a:lvl1pPr>
              <a:defRPr sz="36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200" y="4716000"/>
            <a:ext cx="7031551" cy="309958"/>
          </a:xfrm>
        </p:spPr>
        <p:txBody>
          <a:bodyPr wrap="square" lIns="90000" tIns="46800" rIns="90000" bIns="46800">
            <a:spAutoFit/>
          </a:bodyPr>
          <a:lstStyle>
            <a:lvl1pPr marL="0" indent="0" algn="l">
              <a:buNone/>
              <a:defRPr sz="1400" spc="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741081-9F3B-4EC5-9593-B87A47F29329}" type="datetime1">
              <a:rPr lang="en-GB" smtClean="0"/>
              <a:pPr/>
              <a:t>13/06/2016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Title of presentation |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fld id="{161BE2EA-AEDB-4948-88E1-594E5C4BF48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logo_maersk.w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6063"/>
            <a:ext cx="8229600" cy="458233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7981-C174-41BB-BEBE-DC05A4C09C3C}" type="datetime1">
              <a:rPr lang="en-GB" noProof="0" smtClean="0"/>
              <a:pPr/>
              <a:t>13/06/2016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Title of presentation |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>
                <a:latin typeface="Verdana" pitchFamily="34" charset="0"/>
              </a:rPr>
              <a:t>page </a:t>
            </a:r>
            <a:fld id="{161BE2EA-AEDB-4948-88E1-594E5C4BF481}" type="slidenum">
              <a:rPr lang="en-GB" smtClean="0">
                <a:latin typeface="Verdana" pitchFamily="34" charset="0"/>
              </a:rPr>
              <a:pPr/>
              <a:t>‹#›</a:t>
            </a:fld>
            <a:endParaRPr lang="en-GB" dirty="0"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618C-AAD6-4108-9FB1-671D1F076F26}" type="datetime1">
              <a:rPr lang="en-GB" noProof="0" smtClean="0"/>
              <a:pPr/>
              <a:t>13/06/2016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Title of presentation |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>
                <a:latin typeface="Verdana" pitchFamily="34" charset="0"/>
              </a:rPr>
              <a:t>page </a:t>
            </a:r>
            <a:fld id="{161BE2EA-AEDB-4948-88E1-594E5C4BF481}" type="slidenum">
              <a:rPr lang="en-GB" smtClean="0">
                <a:latin typeface="Verdana" pitchFamily="34" charset="0"/>
              </a:rPr>
              <a:pPr/>
              <a:t>‹#›</a:t>
            </a:fld>
            <a:endParaRPr lang="en-GB" dirty="0">
              <a:latin typeface="Verdana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0375" y="1516063"/>
            <a:ext cx="7066800" cy="458152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516064"/>
            <a:ext cx="4049713" cy="45815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1" y="1516064"/>
            <a:ext cx="4050000" cy="45815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2437-2686-408E-8626-A348C0DBDD1B}" type="datetime1">
              <a:rPr lang="en-GB" noProof="0" smtClean="0"/>
              <a:pPr/>
              <a:t>13/06/2016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Title of presentation |</a:t>
            </a:r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>
                <a:latin typeface="Verdana" pitchFamily="34" charset="0"/>
              </a:rPr>
              <a:t>page </a:t>
            </a:r>
            <a:fld id="{161BE2EA-AEDB-4948-88E1-594E5C4BF481}" type="slidenum">
              <a:rPr lang="en-GB" smtClean="0">
                <a:latin typeface="Verdana" pitchFamily="34" charset="0"/>
              </a:rPr>
              <a:pPr/>
              <a:t>‹#›</a:t>
            </a:fld>
            <a:endParaRPr lang="en-GB" dirty="0"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000" y="738000"/>
            <a:ext cx="3805200" cy="777600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8CDE-A3C7-4FE9-A7A6-03B750BF349A}" type="datetime1">
              <a:rPr lang="en-GB" noProof="0" smtClean="0"/>
              <a:pPr/>
              <a:t>13/06/2016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Title of presentation |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>
                <a:latin typeface="Verdana" pitchFamily="34" charset="0"/>
              </a:rPr>
              <a:t>page </a:t>
            </a:r>
            <a:fld id="{161BE2EA-AEDB-4948-88E1-594E5C4BF481}" type="slidenum">
              <a:rPr lang="en-GB" smtClean="0">
                <a:latin typeface="Verdana" pitchFamily="34" charset="0"/>
              </a:rPr>
              <a:pPr/>
              <a:t>‹#›</a:t>
            </a:fld>
            <a:endParaRPr lang="en-GB" dirty="0">
              <a:latin typeface="Verdana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28587" y="122237"/>
            <a:ext cx="4378325" cy="6232525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78000" y="1724400"/>
            <a:ext cx="3805200" cy="43740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C8D2-E86A-47F5-8D0D-6811C1E5DB61}" type="datetime1">
              <a:rPr lang="en-GB" noProof="0" smtClean="0"/>
              <a:pPr/>
              <a:t>13/06/2016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Title of presentation |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>
                <a:latin typeface="Verdana" pitchFamily="34" charset="0"/>
              </a:rPr>
              <a:t>page </a:t>
            </a:r>
            <a:fld id="{161BE2EA-AEDB-4948-88E1-594E5C4BF481}" type="slidenum">
              <a:rPr lang="en-GB" smtClean="0">
                <a:latin typeface="Verdana" pitchFamily="34" charset="0"/>
              </a:rPr>
              <a:pPr/>
              <a:t>‹#›</a:t>
            </a:fld>
            <a:endParaRPr lang="en-GB" dirty="0"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5576-CD6A-4E60-ADA6-E347888E4EDA}" type="datetime1">
              <a:rPr lang="en-GB" smtClean="0"/>
              <a:pPr/>
              <a:t>13/06/2016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Title of presentation |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>
                <a:latin typeface="Verdana" pitchFamily="34" charset="0"/>
              </a:rPr>
              <a:t>page </a:t>
            </a:r>
            <a:fld id="{161BE2EA-AEDB-4948-88E1-594E5C4BF481}" type="slidenum">
              <a:rPr lang="en-GB" smtClean="0">
                <a:latin typeface="Verdana" pitchFamily="34" charset="0"/>
              </a:rPr>
              <a:pPr/>
              <a:t>‹#›</a:t>
            </a:fld>
            <a:endParaRPr lang="en-GB" dirty="0"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image with vertical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2AE0-69CD-4A0C-8603-E52AA58E0D41}" type="datetime1">
              <a:rPr lang="en-GB" noProof="0" smtClean="0"/>
              <a:pPr/>
              <a:t>13/06/2016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Title of presentation |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noProof="0" smtClean="0"/>
              <a:t>page </a:t>
            </a:r>
            <a:fld id="{161BE2EA-AEDB-4948-88E1-594E5C4BF481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28587" y="122237"/>
            <a:ext cx="8885239" cy="6232525"/>
          </a:xfrm>
        </p:spPr>
        <p:txBody>
          <a:bodyPr/>
          <a:lstStyle/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61600" y="2923200"/>
            <a:ext cx="2232000" cy="2988000"/>
          </a:xfrm>
          <a:solidFill>
            <a:srgbClr val="2F454E">
              <a:alpha val="75000"/>
            </a:srgbClr>
          </a:solidFill>
        </p:spPr>
        <p:txBody>
          <a:bodyPr lIns="180000" tIns="756000" rIns="108000" bIns="108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179388" indent="-179388">
              <a:defRPr sz="1800">
                <a:solidFill>
                  <a:schemeClr val="bg1"/>
                </a:solidFill>
              </a:defRPr>
            </a:lvl2pPr>
            <a:lvl3pPr marL="363600">
              <a:defRPr sz="1600">
                <a:solidFill>
                  <a:schemeClr val="bg1"/>
                </a:solidFill>
              </a:defRPr>
            </a:lvl3pPr>
            <a:lvl4pPr marL="543600">
              <a:defRPr>
                <a:solidFill>
                  <a:schemeClr val="bg1"/>
                </a:solidFill>
              </a:defRPr>
            </a:lvl4pPr>
            <a:lvl5pPr marL="7236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maersk.wm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5614"/>
            <a:ext cx="7074000" cy="9555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063"/>
            <a:ext cx="8226000" cy="45823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68401"/>
            <a:ext cx="87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fld id="{69992D84-FDAA-47FE-A75B-A5E5F2D83106}" type="datetime1">
              <a:rPr lang="en-GB" smtClean="0"/>
              <a:pPr/>
              <a:t>13/06/2016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0400" y="115200"/>
            <a:ext cx="3758400" cy="298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rgbClr val="2B8EAD"/>
                </a:solidFill>
                <a:latin typeface="Verdana" pitchFamily="34" charset="0"/>
              </a:defRPr>
            </a:lvl1pPr>
          </a:lstStyle>
          <a:p>
            <a:r>
              <a:rPr lang="en-GB" dirty="0" smtClean="0"/>
              <a:t>Title of presentation |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1200" y="115200"/>
            <a:ext cx="687600" cy="298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1">
                <a:solidFill>
                  <a:srgbClr val="2B8EAD"/>
                </a:solidFill>
              </a:defRPr>
            </a:lvl1pPr>
          </a:lstStyle>
          <a:p>
            <a:r>
              <a:rPr lang="en-GB" dirty="0" smtClean="0">
                <a:latin typeface="Verdana" pitchFamily="34" charset="0"/>
              </a:rPr>
              <a:t>page </a:t>
            </a:r>
            <a:fld id="{161BE2EA-AEDB-4948-88E1-594E5C4BF481}" type="slidenum">
              <a:rPr lang="en-GB" smtClean="0">
                <a:latin typeface="Verdana" pitchFamily="34" charset="0"/>
              </a:rPr>
              <a:pPr/>
              <a:t>‹#›</a:t>
            </a:fld>
            <a:endParaRPr lang="en-GB" dirty="0"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2" r:id="rId4"/>
    <p:sldLayoutId id="2147483657" r:id="rId5"/>
    <p:sldLayoutId id="2147483661" r:id="rId6"/>
    <p:sldLayoutId id="2147483655" r:id="rId7"/>
    <p:sldLayoutId id="2147483663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spcBef>
          <a:spcPts val="1200"/>
        </a:spcBef>
        <a:spcAft>
          <a:spcPts val="0"/>
        </a:spcAft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363600" indent="-180000" algn="l" defTabSz="914400" rtl="0" eaLnBrk="1" latinLnBrk="0" hangingPunct="1">
        <a:spcBef>
          <a:spcPts val="1200"/>
        </a:spcBef>
        <a:spcAft>
          <a:spcPts val="0"/>
        </a:spcAft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543600" indent="-180000" algn="l" defTabSz="914400" rtl="0" eaLnBrk="1" latinLnBrk="0" hangingPunct="1">
        <a:spcBef>
          <a:spcPts val="1200"/>
        </a:spcBef>
        <a:spcAft>
          <a:spcPts val="0"/>
        </a:spcAft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723600" indent="-180000" algn="l" defTabSz="914400" rtl="0" eaLnBrk="1" latinLnBrk="0" hangingPunct="1">
        <a:spcBef>
          <a:spcPts val="1200"/>
        </a:spcBef>
        <a:spcAft>
          <a:spcPts val="0"/>
        </a:spcAft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903600" indent="-180000" algn="l" defTabSz="914400" rtl="0" eaLnBrk="1" latinLnBrk="0" hangingPunct="1">
        <a:spcBef>
          <a:spcPts val="1200"/>
        </a:spcBef>
        <a:spcAft>
          <a:spcPts val="0"/>
        </a:spcAft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wmf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.wmf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200" y="3870000"/>
            <a:ext cx="8417280" cy="648000"/>
          </a:xfrm>
        </p:spPr>
        <p:txBody>
          <a:bodyPr/>
          <a:lstStyle/>
          <a:p>
            <a:r>
              <a:rPr lang="en-GB" dirty="0" smtClean="0"/>
              <a:t>Marine mammal sightings around Oil and Gas installations, offshore Denmark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" y="313200"/>
            <a:ext cx="8884800" cy="6231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51784" y="442744"/>
            <a:ext cx="2376000" cy="1978144"/>
          </a:xfrm>
        </p:spPr>
        <p:txBody>
          <a:bodyPr/>
          <a:lstStyle/>
          <a:p>
            <a:r>
              <a:rPr lang="da-DK" dirty="0" smtClean="0"/>
              <a:t>Halfdan B</a:t>
            </a:r>
            <a:endParaRPr lang="da-DK" dirty="0"/>
          </a:p>
          <a:p>
            <a:r>
              <a:rPr lang="da-DK" dirty="0" smtClean="0"/>
              <a:t>Minke </a:t>
            </a:r>
            <a:r>
              <a:rPr lang="da-DK" dirty="0" err="1" smtClean="0"/>
              <a:t>whale</a:t>
            </a:r>
            <a:endParaRPr lang="da-DK" dirty="0"/>
          </a:p>
          <a:p>
            <a:r>
              <a:rPr lang="da-DK" dirty="0" smtClean="0"/>
              <a:t>11</a:t>
            </a:r>
            <a:r>
              <a:rPr lang="da-DK" baseline="30000" dirty="0" smtClean="0"/>
              <a:t>th</a:t>
            </a:r>
            <a:r>
              <a:rPr lang="da-DK" dirty="0" smtClean="0"/>
              <a:t> June </a:t>
            </a:r>
            <a:r>
              <a:rPr lang="da-DK" dirty="0"/>
              <a:t>2014</a:t>
            </a:r>
          </a:p>
          <a:p>
            <a:r>
              <a:rPr lang="da-DK" sz="1100" dirty="0"/>
              <a:t>Photo: </a:t>
            </a:r>
            <a:r>
              <a:rPr lang="da-DK" sz="1100" dirty="0" err="1" smtClean="0"/>
              <a:t>Esvagt</a:t>
            </a:r>
            <a:r>
              <a:rPr lang="da-DK" sz="1100" dirty="0" smtClean="0"/>
              <a:t> </a:t>
            </a:r>
            <a:r>
              <a:rPr lang="da-DK" sz="1100" dirty="0" err="1" smtClean="0"/>
              <a:t>Preserver</a:t>
            </a:r>
            <a:endParaRPr lang="da-DK" sz="1100" dirty="0"/>
          </a:p>
        </p:txBody>
      </p:sp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67229" y="559099"/>
            <a:ext cx="444500" cy="444500"/>
            <a:chOff x="2710" y="1990"/>
            <a:chExt cx="340" cy="34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3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393421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" y="313200"/>
            <a:ext cx="8884800" cy="6231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6300192" y="476672"/>
            <a:ext cx="2566888" cy="2016224"/>
          </a:xfrm>
        </p:spPr>
        <p:txBody>
          <a:bodyPr/>
          <a:lstStyle/>
          <a:p>
            <a:r>
              <a:rPr lang="da-DK" dirty="0" smtClean="0"/>
              <a:t>Gorm</a:t>
            </a:r>
          </a:p>
          <a:p>
            <a:r>
              <a:rPr lang="da-DK" dirty="0" smtClean="0"/>
              <a:t>Minke </a:t>
            </a:r>
            <a:r>
              <a:rPr lang="da-DK" dirty="0" err="1" smtClean="0"/>
              <a:t>whale</a:t>
            </a:r>
            <a:endParaRPr lang="da-DK" dirty="0" smtClean="0"/>
          </a:p>
          <a:p>
            <a:r>
              <a:rPr lang="da-DK" dirty="0" smtClean="0"/>
              <a:t>22</a:t>
            </a:r>
            <a:r>
              <a:rPr lang="da-DK" baseline="30000" dirty="0" smtClean="0"/>
              <a:t>nd</a:t>
            </a:r>
            <a:r>
              <a:rPr lang="da-DK" dirty="0" smtClean="0"/>
              <a:t> June 2014</a:t>
            </a:r>
          </a:p>
          <a:p>
            <a:r>
              <a:rPr lang="da-DK" sz="1100" dirty="0" smtClean="0"/>
              <a:t>Photo: M/V Cecilie, </a:t>
            </a:r>
            <a:r>
              <a:rPr lang="da-DK" sz="1100" dirty="0" err="1" smtClean="0"/>
              <a:t>Foga</a:t>
            </a:r>
            <a:r>
              <a:rPr lang="da-DK" sz="1100" dirty="0" smtClean="0"/>
              <a:t> ApS. </a:t>
            </a:r>
            <a:endParaRPr lang="da-DK" sz="1100" dirty="0"/>
          </a:p>
        </p:txBody>
      </p:sp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515637" y="593027"/>
            <a:ext cx="444500" cy="444500"/>
            <a:chOff x="2710" y="1990"/>
            <a:chExt cx="340" cy="34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3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413227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" y="313200"/>
            <a:ext cx="8884800" cy="6231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51784" y="4293096"/>
            <a:ext cx="2376000" cy="2122160"/>
          </a:xfrm>
        </p:spPr>
        <p:txBody>
          <a:bodyPr/>
          <a:lstStyle/>
          <a:p>
            <a:r>
              <a:rPr lang="da-DK" dirty="0" smtClean="0"/>
              <a:t>Halfdan A</a:t>
            </a:r>
            <a:endParaRPr lang="da-DK" dirty="0"/>
          </a:p>
          <a:p>
            <a:r>
              <a:rPr lang="da-DK" dirty="0" smtClean="0"/>
              <a:t>Minke </a:t>
            </a:r>
            <a:r>
              <a:rPr lang="da-DK" dirty="0" err="1" smtClean="0"/>
              <a:t>whale</a:t>
            </a:r>
            <a:endParaRPr lang="da-DK" dirty="0"/>
          </a:p>
          <a:p>
            <a:r>
              <a:rPr lang="da-DK" dirty="0" smtClean="0"/>
              <a:t>26</a:t>
            </a:r>
            <a:r>
              <a:rPr lang="da-DK" baseline="30000" dirty="0" smtClean="0"/>
              <a:t>th</a:t>
            </a:r>
            <a:r>
              <a:rPr lang="da-DK" dirty="0" smtClean="0"/>
              <a:t> June </a:t>
            </a:r>
            <a:r>
              <a:rPr lang="da-DK" dirty="0"/>
              <a:t>2014</a:t>
            </a:r>
          </a:p>
          <a:p>
            <a:r>
              <a:rPr lang="da-DK" sz="1100" dirty="0"/>
              <a:t>Photo: </a:t>
            </a:r>
            <a:r>
              <a:rPr lang="da-DK" sz="1100" dirty="0" err="1" smtClean="0"/>
              <a:t>Esvagt</a:t>
            </a:r>
            <a:r>
              <a:rPr lang="da-DK" sz="1100" dirty="0" smtClean="0"/>
              <a:t> Promotor</a:t>
            </a:r>
            <a:br>
              <a:rPr lang="da-DK" sz="1100" dirty="0" smtClean="0"/>
            </a:br>
            <a:r>
              <a:rPr lang="da-DK" sz="1100" dirty="0" smtClean="0"/>
              <a:t>	H. Hersom</a:t>
            </a:r>
            <a:endParaRPr lang="da-DK" sz="1100" dirty="0"/>
          </a:p>
        </p:txBody>
      </p:sp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67229" y="4409451"/>
            <a:ext cx="444500" cy="444500"/>
            <a:chOff x="2710" y="1990"/>
            <a:chExt cx="340" cy="34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3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127434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" y="313200"/>
            <a:ext cx="8884800" cy="6231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95800" y="4581128"/>
            <a:ext cx="2376000" cy="1978144"/>
          </a:xfrm>
        </p:spPr>
        <p:txBody>
          <a:bodyPr/>
          <a:lstStyle/>
          <a:p>
            <a:r>
              <a:rPr lang="da-DK" dirty="0" smtClean="0"/>
              <a:t>Halfdan B</a:t>
            </a:r>
            <a:endParaRPr lang="da-DK" dirty="0"/>
          </a:p>
          <a:p>
            <a:r>
              <a:rPr lang="da-DK" dirty="0" smtClean="0"/>
              <a:t>Minke </a:t>
            </a:r>
            <a:r>
              <a:rPr lang="da-DK" dirty="0" err="1" smtClean="0"/>
              <a:t>whale</a:t>
            </a:r>
            <a:endParaRPr lang="da-DK" dirty="0"/>
          </a:p>
          <a:p>
            <a:r>
              <a:rPr lang="da-DK" dirty="0" smtClean="0"/>
              <a:t>28</a:t>
            </a:r>
            <a:r>
              <a:rPr lang="da-DK" baseline="30000" dirty="0" smtClean="0"/>
              <a:t>th</a:t>
            </a:r>
            <a:r>
              <a:rPr lang="da-DK" dirty="0" smtClean="0"/>
              <a:t> June </a:t>
            </a:r>
            <a:r>
              <a:rPr lang="da-DK" dirty="0"/>
              <a:t>2014</a:t>
            </a:r>
          </a:p>
          <a:p>
            <a:r>
              <a:rPr lang="da-DK" sz="1100" dirty="0"/>
              <a:t>Photo: </a:t>
            </a:r>
            <a:r>
              <a:rPr lang="da-DK" sz="1100" dirty="0" err="1" smtClean="0"/>
              <a:t>Esvagt</a:t>
            </a:r>
            <a:r>
              <a:rPr lang="da-DK" sz="1100" dirty="0" smtClean="0"/>
              <a:t> </a:t>
            </a:r>
            <a:r>
              <a:rPr lang="da-DK" sz="1100" dirty="0" err="1" smtClean="0"/>
              <a:t>Preserver</a:t>
            </a:r>
            <a:endParaRPr lang="da-DK" sz="1100" dirty="0"/>
          </a:p>
        </p:txBody>
      </p:sp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11245" y="4697483"/>
            <a:ext cx="444500" cy="444500"/>
            <a:chOff x="2710" y="1990"/>
            <a:chExt cx="340" cy="34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3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77104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00" y="313200"/>
            <a:ext cx="8884800" cy="6231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76920" y="442744"/>
            <a:ext cx="3214960" cy="1978144"/>
          </a:xfrm>
        </p:spPr>
        <p:txBody>
          <a:bodyPr/>
          <a:lstStyle/>
          <a:p>
            <a:r>
              <a:rPr lang="en-GB" dirty="0" smtClean="0"/>
              <a:t>Tyra W</a:t>
            </a:r>
          </a:p>
          <a:p>
            <a:r>
              <a:rPr lang="en-GB" dirty="0" err="1" smtClean="0"/>
              <a:t>Minke</a:t>
            </a:r>
            <a:r>
              <a:rPr lang="en-GB" dirty="0" smtClean="0"/>
              <a:t> whale</a:t>
            </a:r>
          </a:p>
          <a:p>
            <a:r>
              <a:rPr lang="en-GB" dirty="0" smtClean="0"/>
              <a:t>05</a:t>
            </a:r>
            <a:r>
              <a:rPr lang="en-GB" baseline="30000" dirty="0" smtClean="0"/>
              <a:t>th</a:t>
            </a:r>
            <a:r>
              <a:rPr lang="en-GB" dirty="0" smtClean="0"/>
              <a:t> July 2014</a:t>
            </a:r>
          </a:p>
          <a:p>
            <a:r>
              <a:rPr lang="en-GB" sz="1100" dirty="0" smtClean="0"/>
              <a:t>Photo: </a:t>
            </a:r>
            <a:r>
              <a:rPr lang="da-DK" sz="1100" dirty="0"/>
              <a:t>M/V </a:t>
            </a:r>
            <a:r>
              <a:rPr lang="da-DK" sz="1100" dirty="0" smtClean="0"/>
              <a:t>”</a:t>
            </a:r>
            <a:r>
              <a:rPr lang="en-US" sz="1100" dirty="0" err="1" smtClean="0"/>
              <a:t>Anette</a:t>
            </a:r>
            <a:r>
              <a:rPr lang="en-US" sz="1100" dirty="0" smtClean="0"/>
              <a:t> Christina”</a:t>
            </a:r>
            <a:r>
              <a:rPr lang="da-DK" sz="1100" dirty="0" smtClean="0"/>
              <a:t>, </a:t>
            </a:r>
            <a:r>
              <a:rPr lang="da-DK" sz="1100" dirty="0"/>
              <a:t>Foga </a:t>
            </a:r>
            <a:r>
              <a:rPr lang="da-DK" sz="1100" dirty="0" smtClean="0"/>
              <a:t>ApS </a:t>
            </a:r>
            <a:endParaRPr lang="da-DK" sz="1100" dirty="0"/>
          </a:p>
        </p:txBody>
      </p:sp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69538" y="610761"/>
            <a:ext cx="444500" cy="444500"/>
            <a:chOff x="2710" y="1990"/>
            <a:chExt cx="340" cy="34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0337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lfdanB_minke_Thorsen_06-07-14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600" y="313200"/>
            <a:ext cx="8884800" cy="6231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76920" y="4415678"/>
            <a:ext cx="3070944" cy="1999578"/>
          </a:xfrm>
        </p:spPr>
        <p:txBody>
          <a:bodyPr/>
          <a:lstStyle/>
          <a:p>
            <a:r>
              <a:rPr lang="en-GB" dirty="0" smtClean="0"/>
              <a:t>Halfdan B</a:t>
            </a:r>
          </a:p>
          <a:p>
            <a:r>
              <a:rPr lang="en-GB" dirty="0" smtClean="0"/>
              <a:t>White-beaked dolphins 06</a:t>
            </a:r>
            <a:r>
              <a:rPr lang="en-GB" baseline="30000" dirty="0" smtClean="0"/>
              <a:t>th</a:t>
            </a:r>
            <a:r>
              <a:rPr lang="en-GB" dirty="0" smtClean="0"/>
              <a:t> July 2014</a:t>
            </a:r>
          </a:p>
          <a:p>
            <a:r>
              <a:rPr lang="en-GB" sz="1100" dirty="0" smtClean="0"/>
              <a:t>Movie: T. Thorsen. </a:t>
            </a:r>
          </a:p>
          <a:p>
            <a:endParaRPr lang="en-GB" sz="1100" dirty="0"/>
          </a:p>
        </p:txBody>
      </p:sp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92365" y="4589555"/>
            <a:ext cx="444500" cy="444500"/>
            <a:chOff x="2710" y="1990"/>
            <a:chExt cx="340" cy="34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7531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lfdanB_porpoise_Thorsen_10-07-14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3223" b="21859"/>
          <a:stretch/>
        </p:blipFill>
        <p:spPr>
          <a:xfrm>
            <a:off x="129600" y="313200"/>
            <a:ext cx="8884800" cy="6231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51784" y="442744"/>
            <a:ext cx="2376000" cy="1978144"/>
          </a:xfrm>
        </p:spPr>
        <p:txBody>
          <a:bodyPr/>
          <a:lstStyle/>
          <a:p>
            <a:r>
              <a:rPr lang="en-GB" dirty="0" smtClean="0"/>
              <a:t>Halfdan B</a:t>
            </a:r>
          </a:p>
          <a:p>
            <a:r>
              <a:rPr lang="en-GB" dirty="0" smtClean="0"/>
              <a:t>Harbour porpoise</a:t>
            </a:r>
          </a:p>
          <a:p>
            <a:r>
              <a:rPr lang="en-GB" dirty="0" smtClean="0"/>
              <a:t>10</a:t>
            </a:r>
            <a:r>
              <a:rPr lang="en-GB" baseline="30000" dirty="0" smtClean="0"/>
              <a:t>th</a:t>
            </a:r>
            <a:r>
              <a:rPr lang="en-GB" dirty="0" smtClean="0"/>
              <a:t> July 2014</a:t>
            </a:r>
          </a:p>
          <a:p>
            <a:r>
              <a:rPr lang="en-GB" sz="1100" dirty="0" smtClean="0"/>
              <a:t>Photo</a:t>
            </a:r>
            <a:r>
              <a:rPr lang="en-GB" sz="1100" dirty="0" smtClean="0"/>
              <a:t>: </a:t>
            </a:r>
            <a:r>
              <a:rPr lang="en-GB" sz="1100" dirty="0" smtClean="0"/>
              <a:t>T. Thorsen. </a:t>
            </a:r>
          </a:p>
          <a:p>
            <a:endParaRPr lang="en-GB" sz="1100" dirty="0"/>
          </a:p>
        </p:txBody>
      </p:sp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67229" y="559099"/>
            <a:ext cx="444500" cy="444500"/>
            <a:chOff x="2710" y="1990"/>
            <a:chExt cx="340" cy="34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10713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line images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00" y="351000"/>
            <a:ext cx="8884800" cy="61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51784" y="442744"/>
            <a:ext cx="3024072" cy="1978144"/>
          </a:xfrm>
        </p:spPr>
        <p:txBody>
          <a:bodyPr/>
          <a:lstStyle/>
          <a:p>
            <a:r>
              <a:rPr lang="en-GB" dirty="0" err="1" smtClean="0"/>
              <a:t>Halfdan</a:t>
            </a:r>
            <a:r>
              <a:rPr lang="en-GB" dirty="0" smtClean="0"/>
              <a:t> </a:t>
            </a:r>
            <a:r>
              <a:rPr lang="en-GB" dirty="0" smtClean="0"/>
              <a:t>B </a:t>
            </a:r>
            <a:br>
              <a:rPr lang="en-GB" dirty="0" smtClean="0"/>
            </a:br>
            <a:r>
              <a:rPr lang="en-GB" dirty="0" smtClean="0"/>
              <a:t>White beaked dolphins</a:t>
            </a:r>
            <a:endParaRPr lang="en-GB" dirty="0" smtClean="0"/>
          </a:p>
          <a:p>
            <a:r>
              <a:rPr lang="en-GB" dirty="0" smtClean="0"/>
              <a:t>6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lang="en-GB" dirty="0" smtClean="0"/>
              <a:t>July 2014</a:t>
            </a:r>
          </a:p>
          <a:p>
            <a:r>
              <a:rPr lang="en-GB" sz="1100" dirty="0" smtClean="0"/>
              <a:t>Photo: </a:t>
            </a:r>
            <a:r>
              <a:rPr lang="en-GB" sz="1100" dirty="0" smtClean="0"/>
              <a:t>T. Thorsen. </a:t>
            </a:r>
          </a:p>
          <a:p>
            <a:endParaRPr lang="en-GB" sz="1100" dirty="0"/>
          </a:p>
        </p:txBody>
      </p:sp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67229" y="559099"/>
            <a:ext cx="444500" cy="444500"/>
            <a:chOff x="2710" y="1990"/>
            <a:chExt cx="340" cy="34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88390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600" y="313200"/>
            <a:ext cx="8884800" cy="623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sp>
        <p:nvSpPr>
          <p:cNvPr id="22" name="Content Placeholder 4"/>
          <p:cNvSpPr txBox="1">
            <a:spLocks/>
          </p:cNvSpPr>
          <p:nvPr/>
        </p:nvSpPr>
        <p:spPr>
          <a:xfrm>
            <a:off x="276920" y="4437112"/>
            <a:ext cx="2566888" cy="1978144"/>
          </a:xfrm>
          <a:prstGeom prst="rect">
            <a:avLst/>
          </a:prstGeom>
          <a:solidFill>
            <a:srgbClr val="2F454E">
              <a:alpha val="75000"/>
            </a:srgbClr>
          </a:solidFill>
        </p:spPr>
        <p:txBody>
          <a:bodyPr vert="horz" lIns="180000" tIns="756000" rIns="108000" bIns="10800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SzPct val="80000"/>
              <a:buFont typeface="Arial" pitchFamily="34" charset="0"/>
              <a:buNone/>
              <a:defRPr sz="18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2pPr>
            <a:lvl3pPr marL="36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3pPr>
            <a:lvl4pPr marL="54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4pPr>
            <a:lvl5pPr marL="72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Gorm</a:t>
            </a:r>
          </a:p>
          <a:p>
            <a:r>
              <a:rPr lang="da-DK" dirty="0" smtClean="0"/>
              <a:t>Minke </a:t>
            </a:r>
            <a:r>
              <a:rPr lang="da-DK" dirty="0" err="1" smtClean="0"/>
              <a:t>whale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18</a:t>
            </a:r>
            <a:r>
              <a:rPr lang="da-DK" baseline="30000" dirty="0" smtClean="0"/>
              <a:t>th</a:t>
            </a:r>
            <a:r>
              <a:rPr lang="da-DK" dirty="0" smtClean="0"/>
              <a:t> </a:t>
            </a:r>
            <a:r>
              <a:rPr lang="da-DK" dirty="0" err="1" smtClean="0"/>
              <a:t>July</a:t>
            </a:r>
            <a:r>
              <a:rPr lang="da-DK" dirty="0" smtClean="0"/>
              <a:t> 2014</a:t>
            </a:r>
          </a:p>
          <a:p>
            <a:r>
              <a:rPr lang="da-DK" sz="1100" dirty="0" smtClean="0"/>
              <a:t>Photo: R. Husted / </a:t>
            </a:r>
            <a:r>
              <a:rPr lang="da-DK" sz="1100" dirty="0" err="1" smtClean="0"/>
              <a:t>Esvagt</a:t>
            </a:r>
            <a:r>
              <a:rPr lang="da-DK" sz="1100" dirty="0" smtClean="0"/>
              <a:t> Echo</a:t>
            </a:r>
          </a:p>
        </p:txBody>
      </p:sp>
      <p:grpSp>
        <p:nvGrpSpPr>
          <p:cNvPr id="23" name="Group 4"/>
          <p:cNvGrpSpPr>
            <a:grpSpLocks noChangeAspect="1"/>
          </p:cNvGrpSpPr>
          <p:nvPr/>
        </p:nvGrpSpPr>
        <p:grpSpPr bwMode="auto">
          <a:xfrm>
            <a:off x="492365" y="4553467"/>
            <a:ext cx="444500" cy="444500"/>
            <a:chOff x="2710" y="1990"/>
            <a:chExt cx="340" cy="340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5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279890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600" y="313200"/>
            <a:ext cx="8884800" cy="623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sp>
        <p:nvSpPr>
          <p:cNvPr id="22" name="Content Placeholder 4"/>
          <p:cNvSpPr txBox="1">
            <a:spLocks/>
          </p:cNvSpPr>
          <p:nvPr/>
        </p:nvSpPr>
        <p:spPr>
          <a:xfrm>
            <a:off x="276920" y="4437112"/>
            <a:ext cx="2566888" cy="1978144"/>
          </a:xfrm>
          <a:prstGeom prst="rect">
            <a:avLst/>
          </a:prstGeom>
          <a:solidFill>
            <a:srgbClr val="2F454E">
              <a:alpha val="75000"/>
            </a:srgbClr>
          </a:solidFill>
        </p:spPr>
        <p:txBody>
          <a:bodyPr vert="horz" lIns="180000" tIns="756000" rIns="108000" bIns="10800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SzPct val="80000"/>
              <a:buFont typeface="Arial" pitchFamily="34" charset="0"/>
              <a:buNone/>
              <a:defRPr sz="18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2pPr>
            <a:lvl3pPr marL="36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3pPr>
            <a:lvl4pPr marL="54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4pPr>
            <a:lvl5pPr marL="72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Gorm</a:t>
            </a:r>
          </a:p>
          <a:p>
            <a:r>
              <a:rPr lang="da-DK" dirty="0" smtClean="0"/>
              <a:t>Harbour </a:t>
            </a:r>
            <a:r>
              <a:rPr lang="da-DK" dirty="0" err="1" smtClean="0"/>
              <a:t>seal</a:t>
            </a:r>
            <a:endParaRPr lang="da-DK" dirty="0" smtClean="0"/>
          </a:p>
          <a:p>
            <a:r>
              <a:rPr lang="da-DK" dirty="0" smtClean="0"/>
              <a:t>19</a:t>
            </a:r>
            <a:r>
              <a:rPr lang="da-DK" baseline="30000" dirty="0" smtClean="0"/>
              <a:t>th</a:t>
            </a:r>
            <a:r>
              <a:rPr lang="da-DK" dirty="0" smtClean="0"/>
              <a:t> Sept. 2014</a:t>
            </a:r>
          </a:p>
          <a:p>
            <a:pPr algn="r"/>
            <a:r>
              <a:rPr lang="da-DK" sz="1100" dirty="0" smtClean="0"/>
              <a:t>Photo: M. Bysted / </a:t>
            </a:r>
            <a:r>
              <a:rPr lang="da-DK" sz="1100" dirty="0" err="1" smtClean="0"/>
              <a:t>Esvagt</a:t>
            </a:r>
            <a:r>
              <a:rPr lang="da-DK" sz="1100" dirty="0" smtClean="0"/>
              <a:t> Echo</a:t>
            </a:r>
          </a:p>
        </p:txBody>
      </p:sp>
      <p:grpSp>
        <p:nvGrpSpPr>
          <p:cNvPr id="23" name="Group 4"/>
          <p:cNvGrpSpPr>
            <a:grpSpLocks noChangeAspect="1"/>
          </p:cNvGrpSpPr>
          <p:nvPr/>
        </p:nvGrpSpPr>
        <p:grpSpPr bwMode="auto">
          <a:xfrm>
            <a:off x="492365" y="4553467"/>
            <a:ext cx="444500" cy="444500"/>
            <a:chOff x="2710" y="1990"/>
            <a:chExt cx="340" cy="340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5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120379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4" r="9904"/>
          <a:stretch>
            <a:fillRect/>
          </a:stretch>
        </p:blipFill>
        <p:spPr bwMode="auto">
          <a:xfrm>
            <a:off x="128587" y="312738"/>
            <a:ext cx="8885239" cy="623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6516216" y="404664"/>
            <a:ext cx="2376000" cy="2088232"/>
          </a:xfrm>
        </p:spPr>
        <p:txBody>
          <a:bodyPr/>
          <a:lstStyle/>
          <a:p>
            <a:r>
              <a:rPr lang="da-DK" dirty="0" smtClean="0"/>
              <a:t>Siri</a:t>
            </a:r>
            <a:endParaRPr lang="da-DK" dirty="0"/>
          </a:p>
          <a:p>
            <a:r>
              <a:rPr lang="da-DK" dirty="0" smtClean="0"/>
              <a:t>Grey </a:t>
            </a:r>
            <a:r>
              <a:rPr lang="da-DK" dirty="0" err="1" smtClean="0"/>
              <a:t>Seal</a:t>
            </a:r>
            <a:endParaRPr lang="da-DK" dirty="0"/>
          </a:p>
          <a:p>
            <a:r>
              <a:rPr lang="da-DK" dirty="0" smtClean="0"/>
              <a:t>28</a:t>
            </a:r>
            <a:r>
              <a:rPr lang="da-DK" baseline="30000" dirty="0" smtClean="0"/>
              <a:t>th</a:t>
            </a:r>
            <a:r>
              <a:rPr lang="da-DK" dirty="0" smtClean="0"/>
              <a:t> Dec. 2012</a:t>
            </a:r>
            <a:endParaRPr lang="da-DK" dirty="0"/>
          </a:p>
          <a:p>
            <a:r>
              <a:rPr lang="da-DK" sz="1100" dirty="0"/>
              <a:t>Photo: </a:t>
            </a:r>
            <a:r>
              <a:rPr lang="da-DK" sz="1100" dirty="0" smtClean="0"/>
              <a:t>Esvagt Preventer </a:t>
            </a:r>
            <a:br>
              <a:rPr lang="da-DK" sz="1100" dirty="0" smtClean="0"/>
            </a:br>
            <a:r>
              <a:rPr lang="da-DK" sz="1100" dirty="0" smtClean="0"/>
              <a:t>K. Enevoldsen</a:t>
            </a:r>
            <a:endParaRPr lang="da-DK" sz="1100" dirty="0"/>
          </a:p>
          <a:p>
            <a:endParaRPr lang="da-DK" dirty="0"/>
          </a:p>
        </p:txBody>
      </p:sp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732240" y="548680"/>
            <a:ext cx="444500" cy="444500"/>
            <a:chOff x="2710" y="1990"/>
            <a:chExt cx="340" cy="34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3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13480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600" y="313200"/>
            <a:ext cx="8884800" cy="623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sp>
        <p:nvSpPr>
          <p:cNvPr id="22" name="Content Placeholder 4"/>
          <p:cNvSpPr txBox="1">
            <a:spLocks/>
          </p:cNvSpPr>
          <p:nvPr/>
        </p:nvSpPr>
        <p:spPr>
          <a:xfrm>
            <a:off x="276920" y="442744"/>
            <a:ext cx="2566888" cy="2050152"/>
          </a:xfrm>
          <a:prstGeom prst="rect">
            <a:avLst/>
          </a:prstGeom>
          <a:solidFill>
            <a:srgbClr val="2F454E">
              <a:alpha val="75000"/>
            </a:srgbClr>
          </a:solidFill>
        </p:spPr>
        <p:txBody>
          <a:bodyPr vert="horz" lIns="180000" tIns="756000" rIns="108000" bIns="10800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SzPct val="80000"/>
              <a:buFont typeface="Arial" pitchFamily="34" charset="0"/>
              <a:buNone/>
              <a:defRPr sz="18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2pPr>
            <a:lvl3pPr marL="36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3pPr>
            <a:lvl4pPr marL="54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4pPr>
            <a:lvl5pPr marL="72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Gorm</a:t>
            </a:r>
          </a:p>
          <a:p>
            <a:r>
              <a:rPr lang="da-DK" dirty="0" smtClean="0"/>
              <a:t>Grey </a:t>
            </a:r>
            <a:r>
              <a:rPr lang="da-DK" dirty="0" err="1" smtClean="0"/>
              <a:t>seal</a:t>
            </a:r>
            <a:endParaRPr lang="da-DK" dirty="0" smtClean="0"/>
          </a:p>
          <a:p>
            <a:r>
              <a:rPr lang="da-DK" dirty="0" smtClean="0"/>
              <a:t>5</a:t>
            </a:r>
            <a:r>
              <a:rPr lang="da-DK" baseline="30000" dirty="0" smtClean="0"/>
              <a:t>th</a:t>
            </a:r>
            <a:r>
              <a:rPr lang="da-DK" dirty="0" smtClean="0"/>
              <a:t> Mar. 2015</a:t>
            </a:r>
          </a:p>
          <a:p>
            <a:pPr algn="r"/>
            <a:r>
              <a:rPr lang="da-DK" sz="1100" dirty="0" smtClean="0"/>
              <a:t>Photo: M. Bysted / </a:t>
            </a:r>
            <a:r>
              <a:rPr lang="da-DK" sz="1100" dirty="0" err="1" smtClean="0"/>
              <a:t>Esvagt</a:t>
            </a:r>
            <a:r>
              <a:rPr lang="da-DK" sz="1100" dirty="0" smtClean="0"/>
              <a:t> Echo</a:t>
            </a:r>
          </a:p>
        </p:txBody>
      </p:sp>
      <p:grpSp>
        <p:nvGrpSpPr>
          <p:cNvPr id="23" name="Group 4"/>
          <p:cNvGrpSpPr>
            <a:grpSpLocks noChangeAspect="1"/>
          </p:cNvGrpSpPr>
          <p:nvPr/>
        </p:nvGrpSpPr>
        <p:grpSpPr bwMode="auto">
          <a:xfrm>
            <a:off x="492365" y="559099"/>
            <a:ext cx="444500" cy="444500"/>
            <a:chOff x="2710" y="1990"/>
            <a:chExt cx="340" cy="340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5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318622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600" y="313200"/>
            <a:ext cx="8884800" cy="623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sp>
        <p:nvSpPr>
          <p:cNvPr id="22" name="Content Placeholder 4"/>
          <p:cNvSpPr txBox="1">
            <a:spLocks/>
          </p:cNvSpPr>
          <p:nvPr/>
        </p:nvSpPr>
        <p:spPr>
          <a:xfrm>
            <a:off x="6300192" y="476672"/>
            <a:ext cx="2566888" cy="1944216"/>
          </a:xfrm>
          <a:prstGeom prst="rect">
            <a:avLst/>
          </a:prstGeom>
          <a:solidFill>
            <a:srgbClr val="2F454E">
              <a:alpha val="75000"/>
            </a:srgbClr>
          </a:solidFill>
        </p:spPr>
        <p:txBody>
          <a:bodyPr vert="horz" lIns="180000" tIns="756000" rIns="108000" bIns="10800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SzPct val="80000"/>
              <a:buFont typeface="Arial" pitchFamily="34" charset="0"/>
              <a:buNone/>
              <a:defRPr sz="18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2pPr>
            <a:lvl3pPr marL="36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3pPr>
            <a:lvl4pPr marL="54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4pPr>
            <a:lvl5pPr marL="72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Dan F</a:t>
            </a:r>
          </a:p>
          <a:p>
            <a:r>
              <a:rPr lang="da-DK" dirty="0" smtClean="0"/>
              <a:t>Grey </a:t>
            </a:r>
            <a:r>
              <a:rPr lang="da-DK" dirty="0" err="1" smtClean="0"/>
              <a:t>seal</a:t>
            </a:r>
            <a:endParaRPr lang="da-DK" dirty="0"/>
          </a:p>
          <a:p>
            <a:r>
              <a:rPr lang="da-DK" dirty="0"/>
              <a:t>20</a:t>
            </a:r>
            <a:r>
              <a:rPr lang="da-DK" baseline="30000" dirty="0"/>
              <a:t>th</a:t>
            </a:r>
            <a:r>
              <a:rPr lang="da-DK" dirty="0"/>
              <a:t> Apr. 2015</a:t>
            </a:r>
          </a:p>
          <a:p>
            <a:r>
              <a:rPr lang="da-DK" sz="1100" dirty="0"/>
              <a:t>Photo: C. Mortensen</a:t>
            </a:r>
          </a:p>
        </p:txBody>
      </p:sp>
      <p:grpSp>
        <p:nvGrpSpPr>
          <p:cNvPr id="23" name="Group 4"/>
          <p:cNvGrpSpPr>
            <a:grpSpLocks noChangeAspect="1"/>
          </p:cNvGrpSpPr>
          <p:nvPr/>
        </p:nvGrpSpPr>
        <p:grpSpPr bwMode="auto">
          <a:xfrm>
            <a:off x="6516216" y="620688"/>
            <a:ext cx="444500" cy="444500"/>
            <a:chOff x="2710" y="1990"/>
            <a:chExt cx="340" cy="340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5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215321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200" y="3870000"/>
            <a:ext cx="8345272" cy="648000"/>
          </a:xfrm>
        </p:spPr>
        <p:txBody>
          <a:bodyPr/>
          <a:lstStyle/>
          <a:p>
            <a:r>
              <a:rPr lang="en-GB" dirty="0" smtClean="0"/>
              <a:t>Fish sightings </a:t>
            </a:r>
            <a:r>
              <a:rPr lang="en-GB" dirty="0"/>
              <a:t>around Oil and Gas </a:t>
            </a:r>
            <a:r>
              <a:rPr lang="en-GB" dirty="0" smtClean="0"/>
              <a:t>installations, </a:t>
            </a:r>
            <a:r>
              <a:rPr lang="en-GB" dirty="0"/>
              <a:t>offshore Denmark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16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600" y="313200"/>
            <a:ext cx="8884800" cy="6231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sp>
        <p:nvSpPr>
          <p:cNvPr id="22" name="Content Placeholder 4"/>
          <p:cNvSpPr txBox="1">
            <a:spLocks/>
          </p:cNvSpPr>
          <p:nvPr/>
        </p:nvSpPr>
        <p:spPr>
          <a:xfrm>
            <a:off x="276920" y="4509120"/>
            <a:ext cx="2566888" cy="1906136"/>
          </a:xfrm>
          <a:prstGeom prst="rect">
            <a:avLst/>
          </a:prstGeom>
          <a:solidFill>
            <a:srgbClr val="2F454E">
              <a:alpha val="75000"/>
            </a:srgbClr>
          </a:solidFill>
        </p:spPr>
        <p:txBody>
          <a:bodyPr vert="horz" lIns="180000" tIns="756000" rIns="108000" bIns="10800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SzPct val="80000"/>
              <a:buFont typeface="Arial" pitchFamily="34" charset="0"/>
              <a:buNone/>
              <a:defRPr sz="18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2pPr>
            <a:lvl3pPr marL="36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3pPr>
            <a:lvl4pPr marL="54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4pPr>
            <a:lvl5pPr marL="72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Halfdan B</a:t>
            </a:r>
          </a:p>
          <a:p>
            <a:r>
              <a:rPr lang="da-DK" dirty="0" err="1" smtClean="0"/>
              <a:t>Sunfish</a:t>
            </a:r>
            <a:endParaRPr lang="da-DK" dirty="0" smtClean="0"/>
          </a:p>
          <a:p>
            <a:r>
              <a:rPr lang="da-DK" dirty="0" smtClean="0"/>
              <a:t>24</a:t>
            </a:r>
            <a:r>
              <a:rPr lang="da-DK" baseline="30000" dirty="0" smtClean="0"/>
              <a:t>th</a:t>
            </a:r>
            <a:r>
              <a:rPr lang="da-DK" dirty="0" smtClean="0"/>
              <a:t> </a:t>
            </a:r>
            <a:r>
              <a:rPr lang="da-DK" dirty="0" err="1" smtClean="0"/>
              <a:t>July</a:t>
            </a:r>
            <a:r>
              <a:rPr lang="da-DK" dirty="0" smtClean="0"/>
              <a:t> 2015</a:t>
            </a:r>
          </a:p>
          <a:p>
            <a:r>
              <a:rPr lang="da-DK" sz="1100" dirty="0" smtClean="0"/>
              <a:t>Photo: T. Thorsen</a:t>
            </a:r>
          </a:p>
        </p:txBody>
      </p:sp>
      <p:grpSp>
        <p:nvGrpSpPr>
          <p:cNvPr id="23" name="Group 4"/>
          <p:cNvGrpSpPr>
            <a:grpSpLocks noChangeAspect="1"/>
          </p:cNvGrpSpPr>
          <p:nvPr/>
        </p:nvGrpSpPr>
        <p:grpSpPr bwMode="auto">
          <a:xfrm>
            <a:off x="492365" y="4625475"/>
            <a:ext cx="444500" cy="444500"/>
            <a:chOff x="2710" y="1990"/>
            <a:chExt cx="340" cy="340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5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272" y="365752"/>
            <a:ext cx="1955666" cy="14302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732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 b="5296"/>
          <a:stretch/>
        </p:blipFill>
        <p:spPr bwMode="auto">
          <a:xfrm>
            <a:off x="129600" y="313200"/>
            <a:ext cx="8884800" cy="623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sp>
        <p:nvSpPr>
          <p:cNvPr id="22" name="Content Placeholder 4"/>
          <p:cNvSpPr txBox="1">
            <a:spLocks/>
          </p:cNvSpPr>
          <p:nvPr/>
        </p:nvSpPr>
        <p:spPr>
          <a:xfrm>
            <a:off x="6376342" y="396010"/>
            <a:ext cx="2566888" cy="1997968"/>
          </a:xfrm>
          <a:prstGeom prst="rect">
            <a:avLst/>
          </a:prstGeom>
          <a:solidFill>
            <a:srgbClr val="2F454E">
              <a:alpha val="75000"/>
            </a:srgbClr>
          </a:solidFill>
        </p:spPr>
        <p:txBody>
          <a:bodyPr vert="horz" lIns="180000" tIns="756000" rIns="108000" bIns="10800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SzPct val="80000"/>
              <a:buFont typeface="Arial" pitchFamily="34" charset="0"/>
              <a:buNone/>
              <a:defRPr sz="18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2pPr>
            <a:lvl3pPr marL="36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3pPr>
            <a:lvl4pPr marL="54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4pPr>
            <a:lvl5pPr marL="723600" indent="-180000" algn="l" defTabSz="914400" rtl="0" eaLnBrk="1" latinLnBrk="0" hangingPunct="1">
              <a:spcBef>
                <a:spcPts val="1200"/>
              </a:spcBef>
              <a:spcAft>
                <a:spcPts val="0"/>
              </a:spcAft>
              <a:buSzPct val="80000"/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Tyra East</a:t>
            </a:r>
          </a:p>
          <a:p>
            <a:r>
              <a:rPr lang="da-DK" dirty="0" err="1" smtClean="0"/>
              <a:t>Basking</a:t>
            </a:r>
            <a:r>
              <a:rPr lang="da-DK" dirty="0" smtClean="0"/>
              <a:t> </a:t>
            </a:r>
            <a:r>
              <a:rPr lang="da-DK" dirty="0" err="1" smtClean="0"/>
              <a:t>shark</a:t>
            </a:r>
            <a:endParaRPr lang="da-DK" dirty="0" smtClean="0"/>
          </a:p>
          <a:p>
            <a:r>
              <a:rPr lang="da-DK" dirty="0" smtClean="0"/>
              <a:t>3</a:t>
            </a:r>
            <a:r>
              <a:rPr lang="da-DK" baseline="30000" dirty="0" smtClean="0"/>
              <a:t>rd</a:t>
            </a:r>
            <a:r>
              <a:rPr lang="da-DK" dirty="0" smtClean="0"/>
              <a:t> </a:t>
            </a:r>
            <a:r>
              <a:rPr lang="da-DK" dirty="0" err="1" smtClean="0"/>
              <a:t>Oct</a:t>
            </a:r>
            <a:r>
              <a:rPr lang="da-DK" dirty="0" smtClean="0"/>
              <a:t>. 2015</a:t>
            </a:r>
          </a:p>
          <a:p>
            <a:r>
              <a:rPr lang="da-DK" sz="1100" dirty="0" smtClean="0"/>
              <a:t>Photo: A. Hermann Larsen</a:t>
            </a:r>
          </a:p>
        </p:txBody>
      </p:sp>
      <p:grpSp>
        <p:nvGrpSpPr>
          <p:cNvPr id="23" name="Group 4"/>
          <p:cNvGrpSpPr>
            <a:grpSpLocks noChangeAspect="1"/>
          </p:cNvGrpSpPr>
          <p:nvPr/>
        </p:nvGrpSpPr>
        <p:grpSpPr bwMode="auto">
          <a:xfrm>
            <a:off x="6566966" y="540026"/>
            <a:ext cx="444500" cy="444500"/>
            <a:chOff x="2710" y="1990"/>
            <a:chExt cx="340" cy="340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5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33942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N:\Pro_common\Chem&amp;Environment_Common\Shared_MDE\PhD\Sightings\2012\Minke_Siri_Morten_Sand_Jensens_2012 (20)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8" b="3178"/>
          <a:stretch>
            <a:fillRect/>
          </a:stretch>
        </p:blipFill>
        <p:spPr bwMode="auto">
          <a:xfrm>
            <a:off x="128587" y="312738"/>
            <a:ext cx="8885239" cy="62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6516216" y="404664"/>
            <a:ext cx="2376000" cy="2088232"/>
          </a:xfrm>
        </p:spPr>
        <p:txBody>
          <a:bodyPr/>
          <a:lstStyle/>
          <a:p>
            <a:r>
              <a:rPr lang="da-DK" dirty="0" smtClean="0"/>
              <a:t>Siri</a:t>
            </a:r>
            <a:endParaRPr lang="da-DK" dirty="0"/>
          </a:p>
          <a:p>
            <a:r>
              <a:rPr lang="da-DK" dirty="0" smtClean="0"/>
              <a:t>Minke </a:t>
            </a:r>
            <a:r>
              <a:rPr lang="da-DK" dirty="0" err="1" smtClean="0"/>
              <a:t>whale</a:t>
            </a:r>
            <a:endParaRPr lang="da-DK" dirty="0"/>
          </a:p>
          <a:p>
            <a:r>
              <a:rPr lang="da-DK" dirty="0" smtClean="0"/>
              <a:t>26</a:t>
            </a:r>
            <a:r>
              <a:rPr lang="da-DK" baseline="30000" dirty="0" smtClean="0"/>
              <a:t>th</a:t>
            </a:r>
            <a:r>
              <a:rPr lang="da-DK" dirty="0" smtClean="0"/>
              <a:t> May 2012</a:t>
            </a:r>
            <a:endParaRPr lang="da-DK" dirty="0"/>
          </a:p>
          <a:p>
            <a:r>
              <a:rPr lang="da-DK" sz="1100" dirty="0"/>
              <a:t>Photo: </a:t>
            </a:r>
            <a:r>
              <a:rPr lang="da-DK" sz="1100" dirty="0" smtClean="0"/>
              <a:t>M. Sand-Jensen</a:t>
            </a:r>
          </a:p>
          <a:p>
            <a:r>
              <a:rPr lang="da-DK" sz="1100" dirty="0" smtClean="0"/>
              <a:t>(</a:t>
            </a:r>
            <a:r>
              <a:rPr lang="da-DK" sz="1100" dirty="0" err="1" smtClean="0"/>
              <a:t>Firewater</a:t>
            </a:r>
            <a:r>
              <a:rPr lang="da-DK" sz="1100" dirty="0" smtClean="0"/>
              <a:t> </a:t>
            </a:r>
            <a:r>
              <a:rPr lang="da-DK" sz="1100" dirty="0" err="1" smtClean="0"/>
              <a:t>deluge</a:t>
            </a:r>
            <a:r>
              <a:rPr lang="da-DK" sz="1100" dirty="0" smtClean="0"/>
              <a:t> test)</a:t>
            </a:r>
            <a:endParaRPr lang="da-DK" sz="1100" dirty="0"/>
          </a:p>
          <a:p>
            <a:endParaRPr lang="da-DK" dirty="0"/>
          </a:p>
        </p:txBody>
      </p:sp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732240" y="548680"/>
            <a:ext cx="444500" cy="444500"/>
            <a:chOff x="2710" y="1990"/>
            <a:chExt cx="340" cy="34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3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66785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7" y="312738"/>
            <a:ext cx="8885239" cy="6232525"/>
          </a:xfrm>
          <a:prstGeom prst="rect">
            <a:avLst/>
          </a:prstGeom>
          <a:ln w="12700">
            <a:noFill/>
          </a:ln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6516216" y="404664"/>
            <a:ext cx="2376000" cy="1872208"/>
          </a:xfrm>
        </p:spPr>
        <p:txBody>
          <a:bodyPr/>
          <a:lstStyle/>
          <a:p>
            <a:r>
              <a:rPr lang="da-DK" dirty="0" smtClean="0"/>
              <a:t>Skjold</a:t>
            </a:r>
            <a:endParaRPr lang="da-DK" dirty="0"/>
          </a:p>
          <a:p>
            <a:r>
              <a:rPr lang="da-DK" dirty="0" smtClean="0"/>
              <a:t>Minke </a:t>
            </a:r>
            <a:r>
              <a:rPr lang="da-DK" dirty="0" err="1" smtClean="0"/>
              <a:t>whale</a:t>
            </a:r>
            <a:endParaRPr lang="da-DK" dirty="0"/>
          </a:p>
          <a:p>
            <a:r>
              <a:rPr lang="da-DK" dirty="0" smtClean="0"/>
              <a:t>12</a:t>
            </a:r>
            <a:r>
              <a:rPr lang="da-DK" baseline="30000" dirty="0" smtClean="0"/>
              <a:t>th</a:t>
            </a:r>
            <a:r>
              <a:rPr lang="da-DK" dirty="0" smtClean="0"/>
              <a:t> June 2013</a:t>
            </a:r>
            <a:endParaRPr lang="da-DK" dirty="0"/>
          </a:p>
          <a:p>
            <a:r>
              <a:rPr lang="da-DK" sz="1100" dirty="0"/>
              <a:t>Photo: </a:t>
            </a:r>
            <a:r>
              <a:rPr lang="da-DK" sz="1100" dirty="0" smtClean="0"/>
              <a:t>R. Skiver</a:t>
            </a:r>
            <a:endParaRPr lang="da-DK" sz="1100" dirty="0"/>
          </a:p>
          <a:p>
            <a:endParaRPr lang="da-DK" dirty="0"/>
          </a:p>
        </p:txBody>
      </p:sp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732240" y="548680"/>
            <a:ext cx="444500" cy="444500"/>
            <a:chOff x="2710" y="1990"/>
            <a:chExt cx="340" cy="34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3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36312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381" y="312738"/>
            <a:ext cx="8885239" cy="623252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51784" y="4509120"/>
            <a:ext cx="2376000" cy="1906136"/>
          </a:xfrm>
        </p:spPr>
        <p:txBody>
          <a:bodyPr/>
          <a:lstStyle/>
          <a:p>
            <a:r>
              <a:rPr lang="da-DK" dirty="0" smtClean="0"/>
              <a:t>Tyra E</a:t>
            </a:r>
            <a:endParaRPr lang="da-DK" dirty="0"/>
          </a:p>
          <a:p>
            <a:r>
              <a:rPr lang="da-DK" dirty="0" smtClean="0"/>
              <a:t>Grey </a:t>
            </a:r>
            <a:r>
              <a:rPr lang="da-DK" dirty="0" err="1" smtClean="0"/>
              <a:t>seal</a:t>
            </a:r>
            <a:endParaRPr lang="da-DK" dirty="0"/>
          </a:p>
          <a:p>
            <a:r>
              <a:rPr lang="da-DK" dirty="0" smtClean="0"/>
              <a:t>16</a:t>
            </a:r>
            <a:r>
              <a:rPr lang="da-DK" baseline="30000" dirty="0" smtClean="0"/>
              <a:t>th</a:t>
            </a:r>
            <a:r>
              <a:rPr lang="da-DK" dirty="0" smtClean="0"/>
              <a:t> May 2013</a:t>
            </a:r>
            <a:endParaRPr lang="da-DK" dirty="0"/>
          </a:p>
          <a:p>
            <a:r>
              <a:rPr lang="da-DK" sz="1100" dirty="0"/>
              <a:t>Photo: </a:t>
            </a:r>
            <a:r>
              <a:rPr lang="da-DK" sz="1100" dirty="0" smtClean="0"/>
              <a:t>S. Hansen</a:t>
            </a:r>
            <a:endParaRPr lang="da-DK" sz="1100" dirty="0"/>
          </a:p>
          <a:p>
            <a:endParaRPr lang="da-DK" dirty="0"/>
          </a:p>
        </p:txBody>
      </p:sp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67229" y="4625475"/>
            <a:ext cx="444500" cy="444500"/>
            <a:chOff x="2710" y="1990"/>
            <a:chExt cx="340" cy="34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3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336716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00" y="313200"/>
            <a:ext cx="8884800" cy="6231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51784" y="442744"/>
            <a:ext cx="2376000" cy="1978144"/>
          </a:xfrm>
        </p:spPr>
        <p:txBody>
          <a:bodyPr/>
          <a:lstStyle/>
          <a:p>
            <a:r>
              <a:rPr lang="da-DK" dirty="0"/>
              <a:t>Valdemar AA</a:t>
            </a:r>
          </a:p>
          <a:p>
            <a:r>
              <a:rPr lang="da-DK" dirty="0" smtClean="0"/>
              <a:t>Grey </a:t>
            </a:r>
            <a:r>
              <a:rPr lang="da-DK" dirty="0" err="1" smtClean="0"/>
              <a:t>Seal</a:t>
            </a:r>
            <a:endParaRPr lang="da-DK" dirty="0"/>
          </a:p>
          <a:p>
            <a:r>
              <a:rPr lang="da-DK" dirty="0" smtClean="0"/>
              <a:t>3</a:t>
            </a:r>
            <a:r>
              <a:rPr lang="da-DK" baseline="30000" dirty="0" smtClean="0"/>
              <a:t>rd</a:t>
            </a:r>
            <a:r>
              <a:rPr lang="da-DK" dirty="0" smtClean="0"/>
              <a:t> May </a:t>
            </a:r>
            <a:r>
              <a:rPr lang="da-DK" dirty="0"/>
              <a:t>2014</a:t>
            </a:r>
          </a:p>
          <a:p>
            <a:r>
              <a:rPr lang="da-DK" sz="1100" dirty="0"/>
              <a:t>Photo: </a:t>
            </a:r>
            <a:r>
              <a:rPr lang="da-DK" sz="1100" dirty="0" err="1" smtClean="0"/>
              <a:t>Esvagt</a:t>
            </a:r>
            <a:r>
              <a:rPr lang="da-DK" sz="1100" dirty="0" smtClean="0"/>
              <a:t> server</a:t>
            </a:r>
            <a:endParaRPr lang="da-DK" sz="1100" dirty="0"/>
          </a:p>
          <a:p>
            <a:endParaRPr lang="da-DK" dirty="0"/>
          </a:p>
        </p:txBody>
      </p:sp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67229" y="559099"/>
            <a:ext cx="444500" cy="444500"/>
            <a:chOff x="2710" y="1990"/>
            <a:chExt cx="340" cy="34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3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00" y="313200"/>
            <a:ext cx="8884800" cy="6231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51784" y="442744"/>
            <a:ext cx="2376000" cy="1906136"/>
          </a:xfrm>
        </p:spPr>
        <p:txBody>
          <a:bodyPr/>
          <a:lstStyle/>
          <a:p>
            <a:r>
              <a:rPr lang="da-DK" dirty="0" err="1"/>
              <a:t>DanF</a:t>
            </a:r>
            <a:endParaRPr lang="da-DK" dirty="0"/>
          </a:p>
          <a:p>
            <a:r>
              <a:rPr lang="da-DK" dirty="0"/>
              <a:t>Minke </a:t>
            </a:r>
            <a:r>
              <a:rPr lang="da-DK" dirty="0" err="1"/>
              <a:t>whale</a:t>
            </a:r>
            <a:endParaRPr lang="da-DK" dirty="0"/>
          </a:p>
          <a:p>
            <a:r>
              <a:rPr lang="da-DK" dirty="0"/>
              <a:t>25</a:t>
            </a:r>
            <a:r>
              <a:rPr lang="da-DK" baseline="30000" dirty="0"/>
              <a:t>th</a:t>
            </a:r>
            <a:r>
              <a:rPr lang="da-DK" dirty="0"/>
              <a:t> May 2014</a:t>
            </a:r>
          </a:p>
          <a:p>
            <a:r>
              <a:rPr lang="da-DK" sz="1100" dirty="0"/>
              <a:t>Photo: S</a:t>
            </a:r>
            <a:r>
              <a:rPr lang="da-DK" sz="1100" dirty="0" smtClean="0"/>
              <a:t>. Mathiassen</a:t>
            </a:r>
            <a:endParaRPr lang="da-DK" sz="1100" dirty="0"/>
          </a:p>
          <a:p>
            <a:endParaRPr lang="da-DK" dirty="0"/>
          </a:p>
        </p:txBody>
      </p:sp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57601" y="576343"/>
            <a:ext cx="444500" cy="444500"/>
            <a:chOff x="2710" y="1990"/>
            <a:chExt cx="340" cy="34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3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175362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" y="313200"/>
            <a:ext cx="8884800" cy="6231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6516216" y="442744"/>
            <a:ext cx="2376000" cy="1906136"/>
          </a:xfrm>
        </p:spPr>
        <p:txBody>
          <a:bodyPr/>
          <a:lstStyle/>
          <a:p>
            <a:r>
              <a:rPr lang="da-DK" dirty="0" smtClean="0"/>
              <a:t>Harald</a:t>
            </a:r>
            <a:endParaRPr lang="da-DK" dirty="0"/>
          </a:p>
          <a:p>
            <a:r>
              <a:rPr lang="da-DK" dirty="0"/>
              <a:t>Minke </a:t>
            </a:r>
            <a:r>
              <a:rPr lang="da-DK" dirty="0" err="1"/>
              <a:t>whale</a:t>
            </a:r>
            <a:endParaRPr lang="da-DK" dirty="0"/>
          </a:p>
          <a:p>
            <a:r>
              <a:rPr lang="da-DK" dirty="0" smtClean="0"/>
              <a:t>2</a:t>
            </a:r>
            <a:r>
              <a:rPr lang="da-DK" baseline="30000" dirty="0" smtClean="0"/>
              <a:t>nd</a:t>
            </a:r>
            <a:r>
              <a:rPr lang="da-DK" dirty="0" smtClean="0"/>
              <a:t> June </a:t>
            </a:r>
            <a:r>
              <a:rPr lang="da-DK" dirty="0"/>
              <a:t>2014</a:t>
            </a:r>
          </a:p>
          <a:p>
            <a:r>
              <a:rPr lang="da-DK" sz="1100" dirty="0"/>
              <a:t>Photo: </a:t>
            </a:r>
            <a:r>
              <a:rPr lang="da-DK" sz="1100" dirty="0" smtClean="0"/>
              <a:t>N. Frederiksen</a:t>
            </a:r>
            <a:endParaRPr lang="da-DK" dirty="0"/>
          </a:p>
        </p:txBody>
      </p:sp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731661" y="559099"/>
            <a:ext cx="444500" cy="444500"/>
            <a:chOff x="2710" y="1990"/>
            <a:chExt cx="340" cy="34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3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17197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00" y="313200"/>
            <a:ext cx="8884800" cy="6231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51784" y="4437112"/>
            <a:ext cx="2376000" cy="1978144"/>
          </a:xfrm>
        </p:spPr>
        <p:txBody>
          <a:bodyPr/>
          <a:lstStyle/>
          <a:p>
            <a:r>
              <a:rPr lang="en-GB" dirty="0" smtClean="0"/>
              <a:t>Tyra East</a:t>
            </a:r>
          </a:p>
          <a:p>
            <a:r>
              <a:rPr lang="en-GB" dirty="0" smtClean="0"/>
              <a:t>Harbour porpoise</a:t>
            </a:r>
          </a:p>
          <a:p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June 2014</a:t>
            </a:r>
          </a:p>
          <a:p>
            <a:r>
              <a:rPr lang="en-GB" sz="1100" dirty="0" smtClean="0"/>
              <a:t>Photo: T. </a:t>
            </a:r>
            <a:r>
              <a:rPr lang="en-GB" sz="1100" dirty="0" err="1" smtClean="0"/>
              <a:t>Rabjerg</a:t>
            </a:r>
            <a:endParaRPr lang="en-GB" sz="1100" dirty="0"/>
          </a:p>
        </p:txBody>
      </p:sp>
      <p:pic>
        <p:nvPicPr>
          <p:cNvPr id="8" name="Picture 7" descr="logo_maersk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6097766"/>
            <a:ext cx="1619672" cy="76023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67229" y="4553467"/>
            <a:ext cx="444500" cy="444500"/>
            <a:chOff x="2710" y="1990"/>
            <a:chExt cx="340" cy="34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0" y="1990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5"/>
            <p:cNvSpPr>
              <a:spLocks noChangeAspect="1" noEditPoints="1"/>
            </p:cNvSpPr>
            <p:nvPr/>
          </p:nvSpPr>
          <p:spPr bwMode="auto">
            <a:xfrm>
              <a:off x="2710" y="1990"/>
              <a:ext cx="303" cy="303"/>
            </a:xfrm>
            <a:custGeom>
              <a:avLst/>
              <a:gdLst/>
              <a:ahLst/>
              <a:cxnLst>
                <a:cxn ang="0">
                  <a:pos x="128" y="262"/>
                </a:cxn>
                <a:cxn ang="0">
                  <a:pos x="60" y="192"/>
                </a:cxn>
                <a:cxn ang="0">
                  <a:pos x="196" y="148"/>
                </a:cxn>
                <a:cxn ang="0">
                  <a:pos x="188" y="78"/>
                </a:cxn>
                <a:cxn ang="0">
                  <a:pos x="188" y="262"/>
                </a:cxn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88" y="262"/>
                  </a:moveTo>
                  <a:lnTo>
                    <a:pt x="128" y="262"/>
                  </a:lnTo>
                  <a:lnTo>
                    <a:pt x="198" y="192"/>
                  </a:lnTo>
                  <a:lnTo>
                    <a:pt x="60" y="192"/>
                  </a:lnTo>
                  <a:lnTo>
                    <a:pt x="60" y="148"/>
                  </a:lnTo>
                  <a:lnTo>
                    <a:pt x="196" y="148"/>
                  </a:lnTo>
                  <a:lnTo>
                    <a:pt x="128" y="78"/>
                  </a:lnTo>
                  <a:lnTo>
                    <a:pt x="188" y="78"/>
                  </a:lnTo>
                  <a:lnTo>
                    <a:pt x="280" y="170"/>
                  </a:lnTo>
                  <a:lnTo>
                    <a:pt x="188" y="262"/>
                  </a:lnTo>
                  <a:close/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70" y="2068"/>
              <a:ext cx="220" cy="184"/>
            </a:xfrm>
            <a:custGeom>
              <a:avLst/>
              <a:gdLst/>
              <a:ahLst/>
              <a:cxnLst>
                <a:cxn ang="0">
                  <a:pos x="128" y="184"/>
                </a:cxn>
                <a:cxn ang="0">
                  <a:pos x="68" y="184"/>
                </a:cxn>
                <a:cxn ang="0">
                  <a:pos x="138" y="114"/>
                </a:cxn>
                <a:cxn ang="0">
                  <a:pos x="0" y="114"/>
                </a:cxn>
                <a:cxn ang="0">
                  <a:pos x="0" y="70"/>
                </a:cxn>
                <a:cxn ang="0">
                  <a:pos x="136" y="70"/>
                </a:cxn>
                <a:cxn ang="0">
                  <a:pos x="68" y="0"/>
                </a:cxn>
                <a:cxn ang="0">
                  <a:pos x="128" y="0"/>
                </a:cxn>
                <a:cxn ang="0">
                  <a:pos x="220" y="92"/>
                </a:cxn>
                <a:cxn ang="0">
                  <a:pos x="128" y="184"/>
                </a:cxn>
              </a:cxnLst>
              <a:rect l="0" t="0" r="r" b="b"/>
              <a:pathLst>
                <a:path w="220" h="184">
                  <a:moveTo>
                    <a:pt x="128" y="184"/>
                  </a:moveTo>
                  <a:lnTo>
                    <a:pt x="68" y="184"/>
                  </a:lnTo>
                  <a:lnTo>
                    <a:pt x="138" y="114"/>
                  </a:lnTo>
                  <a:lnTo>
                    <a:pt x="0" y="114"/>
                  </a:lnTo>
                  <a:lnTo>
                    <a:pt x="0" y="70"/>
                  </a:lnTo>
                  <a:lnTo>
                    <a:pt x="136" y="70"/>
                  </a:lnTo>
                  <a:lnTo>
                    <a:pt x="68" y="0"/>
                  </a:lnTo>
                  <a:lnTo>
                    <a:pt x="128" y="0"/>
                  </a:lnTo>
                  <a:lnTo>
                    <a:pt x="220" y="92"/>
                  </a:lnTo>
                  <a:lnTo>
                    <a:pt x="128" y="18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2710" y="1990"/>
              <a:ext cx="340" cy="340"/>
            </a:xfrm>
            <a:custGeom>
              <a:avLst/>
              <a:gdLst/>
              <a:ahLst/>
              <a:cxnLst>
                <a:cxn ang="0">
                  <a:pos x="170" y="0"/>
                </a:cxn>
                <a:cxn ang="0">
                  <a:pos x="136" y="4"/>
                </a:cxn>
                <a:cxn ang="0">
                  <a:pos x="104" y="14"/>
                </a:cxn>
                <a:cxn ang="0">
                  <a:pos x="76" y="30"/>
                </a:cxn>
                <a:cxn ang="0">
                  <a:pos x="50" y="50"/>
                </a:cxn>
                <a:cxn ang="0">
                  <a:pos x="30" y="76"/>
                </a:cxn>
                <a:cxn ang="0">
                  <a:pos x="14" y="104"/>
                </a:cxn>
                <a:cxn ang="0">
                  <a:pos x="4" y="136"/>
                </a:cxn>
                <a:cxn ang="0">
                  <a:pos x="0" y="170"/>
                </a:cxn>
                <a:cxn ang="0">
                  <a:pos x="2" y="188"/>
                </a:cxn>
                <a:cxn ang="0">
                  <a:pos x="8" y="220"/>
                </a:cxn>
                <a:cxn ang="0">
                  <a:pos x="20" y="252"/>
                </a:cxn>
                <a:cxn ang="0">
                  <a:pos x="40" y="278"/>
                </a:cxn>
                <a:cxn ang="0">
                  <a:pos x="62" y="300"/>
                </a:cxn>
                <a:cxn ang="0">
                  <a:pos x="90" y="320"/>
                </a:cxn>
                <a:cxn ang="0">
                  <a:pos x="120" y="332"/>
                </a:cxn>
                <a:cxn ang="0">
                  <a:pos x="152" y="338"/>
                </a:cxn>
                <a:cxn ang="0">
                  <a:pos x="170" y="340"/>
                </a:cxn>
                <a:cxn ang="0">
                  <a:pos x="204" y="336"/>
                </a:cxn>
                <a:cxn ang="0">
                  <a:pos x="236" y="326"/>
                </a:cxn>
                <a:cxn ang="0">
                  <a:pos x="264" y="310"/>
                </a:cxn>
                <a:cxn ang="0">
                  <a:pos x="290" y="290"/>
                </a:cxn>
                <a:cxn ang="0">
                  <a:pos x="310" y="264"/>
                </a:cxn>
                <a:cxn ang="0">
                  <a:pos x="326" y="236"/>
                </a:cxn>
                <a:cxn ang="0">
                  <a:pos x="336" y="204"/>
                </a:cxn>
                <a:cxn ang="0">
                  <a:pos x="340" y="170"/>
                </a:cxn>
                <a:cxn ang="0">
                  <a:pos x="338" y="152"/>
                </a:cxn>
                <a:cxn ang="0">
                  <a:pos x="332" y="120"/>
                </a:cxn>
                <a:cxn ang="0">
                  <a:pos x="318" y="90"/>
                </a:cxn>
                <a:cxn ang="0">
                  <a:pos x="300" y="62"/>
                </a:cxn>
                <a:cxn ang="0">
                  <a:pos x="278" y="40"/>
                </a:cxn>
                <a:cxn ang="0">
                  <a:pos x="250" y="22"/>
                </a:cxn>
                <a:cxn ang="0">
                  <a:pos x="220" y="8"/>
                </a:cxn>
                <a:cxn ang="0">
                  <a:pos x="188" y="2"/>
                </a:cxn>
              </a:cxnLst>
              <a:rect l="0" t="0" r="r" b="b"/>
              <a:pathLst>
                <a:path w="340" h="340">
                  <a:moveTo>
                    <a:pt x="170" y="0"/>
                  </a:moveTo>
                  <a:lnTo>
                    <a:pt x="170" y="0"/>
                  </a:lnTo>
                  <a:lnTo>
                    <a:pt x="152" y="2"/>
                  </a:lnTo>
                  <a:lnTo>
                    <a:pt x="136" y="4"/>
                  </a:lnTo>
                  <a:lnTo>
                    <a:pt x="120" y="8"/>
                  </a:lnTo>
                  <a:lnTo>
                    <a:pt x="104" y="14"/>
                  </a:lnTo>
                  <a:lnTo>
                    <a:pt x="90" y="22"/>
                  </a:lnTo>
                  <a:lnTo>
                    <a:pt x="76" y="30"/>
                  </a:lnTo>
                  <a:lnTo>
                    <a:pt x="62" y="40"/>
                  </a:lnTo>
                  <a:lnTo>
                    <a:pt x="50" y="50"/>
                  </a:lnTo>
                  <a:lnTo>
                    <a:pt x="40" y="62"/>
                  </a:lnTo>
                  <a:lnTo>
                    <a:pt x="30" y="76"/>
                  </a:lnTo>
                  <a:lnTo>
                    <a:pt x="20" y="90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4" y="136"/>
                  </a:lnTo>
                  <a:lnTo>
                    <a:pt x="2" y="15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88"/>
                  </a:lnTo>
                  <a:lnTo>
                    <a:pt x="4" y="204"/>
                  </a:lnTo>
                  <a:lnTo>
                    <a:pt x="8" y="220"/>
                  </a:lnTo>
                  <a:lnTo>
                    <a:pt x="14" y="236"/>
                  </a:lnTo>
                  <a:lnTo>
                    <a:pt x="20" y="252"/>
                  </a:lnTo>
                  <a:lnTo>
                    <a:pt x="30" y="264"/>
                  </a:lnTo>
                  <a:lnTo>
                    <a:pt x="40" y="278"/>
                  </a:lnTo>
                  <a:lnTo>
                    <a:pt x="50" y="290"/>
                  </a:lnTo>
                  <a:lnTo>
                    <a:pt x="62" y="300"/>
                  </a:lnTo>
                  <a:lnTo>
                    <a:pt x="76" y="310"/>
                  </a:lnTo>
                  <a:lnTo>
                    <a:pt x="90" y="320"/>
                  </a:lnTo>
                  <a:lnTo>
                    <a:pt x="104" y="326"/>
                  </a:lnTo>
                  <a:lnTo>
                    <a:pt x="120" y="332"/>
                  </a:lnTo>
                  <a:lnTo>
                    <a:pt x="136" y="336"/>
                  </a:lnTo>
                  <a:lnTo>
                    <a:pt x="152" y="338"/>
                  </a:lnTo>
                  <a:lnTo>
                    <a:pt x="170" y="340"/>
                  </a:lnTo>
                  <a:lnTo>
                    <a:pt x="170" y="340"/>
                  </a:lnTo>
                  <a:lnTo>
                    <a:pt x="188" y="338"/>
                  </a:lnTo>
                  <a:lnTo>
                    <a:pt x="204" y="336"/>
                  </a:lnTo>
                  <a:lnTo>
                    <a:pt x="220" y="332"/>
                  </a:lnTo>
                  <a:lnTo>
                    <a:pt x="236" y="326"/>
                  </a:lnTo>
                  <a:lnTo>
                    <a:pt x="250" y="320"/>
                  </a:lnTo>
                  <a:lnTo>
                    <a:pt x="264" y="310"/>
                  </a:lnTo>
                  <a:lnTo>
                    <a:pt x="278" y="300"/>
                  </a:lnTo>
                  <a:lnTo>
                    <a:pt x="290" y="290"/>
                  </a:lnTo>
                  <a:lnTo>
                    <a:pt x="300" y="278"/>
                  </a:lnTo>
                  <a:lnTo>
                    <a:pt x="310" y="264"/>
                  </a:lnTo>
                  <a:lnTo>
                    <a:pt x="318" y="252"/>
                  </a:lnTo>
                  <a:lnTo>
                    <a:pt x="326" y="236"/>
                  </a:lnTo>
                  <a:lnTo>
                    <a:pt x="332" y="220"/>
                  </a:lnTo>
                  <a:lnTo>
                    <a:pt x="336" y="204"/>
                  </a:lnTo>
                  <a:lnTo>
                    <a:pt x="338" y="18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52"/>
                  </a:lnTo>
                  <a:lnTo>
                    <a:pt x="336" y="136"/>
                  </a:lnTo>
                  <a:lnTo>
                    <a:pt x="332" y="120"/>
                  </a:lnTo>
                  <a:lnTo>
                    <a:pt x="326" y="104"/>
                  </a:lnTo>
                  <a:lnTo>
                    <a:pt x="318" y="90"/>
                  </a:lnTo>
                  <a:lnTo>
                    <a:pt x="310" y="76"/>
                  </a:lnTo>
                  <a:lnTo>
                    <a:pt x="300" y="62"/>
                  </a:lnTo>
                  <a:lnTo>
                    <a:pt x="290" y="50"/>
                  </a:lnTo>
                  <a:lnTo>
                    <a:pt x="278" y="40"/>
                  </a:lnTo>
                  <a:lnTo>
                    <a:pt x="264" y="30"/>
                  </a:lnTo>
                  <a:lnTo>
                    <a:pt x="250" y="22"/>
                  </a:lnTo>
                  <a:lnTo>
                    <a:pt x="236" y="14"/>
                  </a:lnTo>
                  <a:lnTo>
                    <a:pt x="220" y="8"/>
                  </a:lnTo>
                  <a:lnTo>
                    <a:pt x="204" y="4"/>
                  </a:lnTo>
                  <a:lnTo>
                    <a:pt x="188" y="2"/>
                  </a:lnTo>
                  <a:lnTo>
                    <a:pt x="1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3106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Maersk Oil">
      <a:dk1>
        <a:srgbClr val="000000"/>
      </a:dk1>
      <a:lt1>
        <a:srgbClr val="FFFFFF"/>
      </a:lt1>
      <a:dk2>
        <a:srgbClr val="B50030"/>
      </a:dk2>
      <a:lt2>
        <a:srgbClr val="FCB91C"/>
      </a:lt2>
      <a:accent1>
        <a:srgbClr val="2B8EAD"/>
      </a:accent1>
      <a:accent2>
        <a:srgbClr val="2F454E"/>
      </a:accent2>
      <a:accent3>
        <a:srgbClr val="FF7507"/>
      </a:accent3>
      <a:accent4>
        <a:srgbClr val="004E6B"/>
      </a:accent4>
      <a:accent5>
        <a:srgbClr val="A6A6A6"/>
      </a:accent5>
      <a:accent6>
        <a:srgbClr val="52C1B8"/>
      </a:accent6>
      <a:hlink>
        <a:srgbClr val="0000FF"/>
      </a:hlink>
      <a:folHlink>
        <a:srgbClr val="80008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spcBef>
            <a:spcPts val="60"/>
          </a:spcBef>
          <a:spcAft>
            <a:spcPts val="600"/>
          </a:spcAft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spcBef>
            <a:spcPts val="60"/>
          </a:spcBef>
          <a:spcAft>
            <a:spcPts val="600"/>
          </a:spcAft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303</Words>
  <Application>Microsoft Office PowerPoint</Application>
  <PresentationFormat>On-screen Show (4:3)</PresentationFormat>
  <Paragraphs>112</Paragraphs>
  <Slides>24</Slides>
  <Notes>24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Blank</vt:lpstr>
      <vt:lpstr>Marine mammal sightings around Oil and Gas installations, offshore Denmark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Fish sightings around Oil and Gas installations, offshore Denmark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2016-06-07T08:55:55Z</dcterms:created>
  <dcterms:modified xsi:type="dcterms:W3CDTF">2016-06-13T18:51:51Z</dcterms:modified>
</cp:coreProperties>
</file>