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-384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14F40B9F-DD96-B57A-716A-52CC2741A9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xmlns="" id="{EC522383-E82C-2B7F-2E05-DE5DBCAD5F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xmlns="" id="{84D95CB8-7422-11F5-9B87-EE8E8BA3BF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3B700-F51C-4B02-BC71-C11A5330EE19}" type="datetimeFigureOut">
              <a:rPr kumimoji="1" lang="ja-JP" altLang="en-US" smtClean="0"/>
              <a:pPr/>
              <a:t>2022/12/22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xmlns="" id="{0F212844-8809-FFA6-74F0-9608306219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xmlns="" id="{C41946A8-22D8-F633-4749-C03ACBD242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D4C01-990F-4BFA-9BF9-F92830234BB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12609180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5F65B5C9-6528-685B-69CA-CA6C316D29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xmlns="" id="{4894D304-86FD-6B2F-4FAD-126A6DBEA1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xmlns="" id="{A9DA232B-93FF-DE07-C95B-31B2AB8B31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3B700-F51C-4B02-BC71-C11A5330EE19}" type="datetimeFigureOut">
              <a:rPr kumimoji="1" lang="ja-JP" altLang="en-US" smtClean="0"/>
              <a:pPr/>
              <a:t>2022/12/22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xmlns="" id="{6E1C6246-0E0A-0D21-8E41-9C7A2C23F8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xmlns="" id="{B8878C0A-B13B-B3E8-BC29-8A7A6C4F2C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D4C01-990F-4BFA-9BF9-F92830234BB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37992673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xmlns="" id="{E4C10B09-DA63-94BC-7873-E9552452601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xmlns="" id="{6110C010-18B1-2BA3-5634-02E27FE898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xmlns="" id="{9A6AEA20-665A-34B2-519A-6EA661F794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3B700-F51C-4B02-BC71-C11A5330EE19}" type="datetimeFigureOut">
              <a:rPr kumimoji="1" lang="ja-JP" altLang="en-US" smtClean="0"/>
              <a:pPr/>
              <a:t>2022/12/22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xmlns="" id="{47EC182E-A039-A20B-897F-3CEA700074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xmlns="" id="{BED86CD1-4418-2F7D-9EBA-F5F9D43672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D4C01-990F-4BFA-9BF9-F92830234BB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38756397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E6341800-E621-7AA7-182F-8C7AAE0DE6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xmlns="" id="{E7CD614D-0A07-3923-6153-7771B90E04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xmlns="" id="{E977D5DA-A4E3-AD2D-6A50-7993B0F749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3B700-F51C-4B02-BC71-C11A5330EE19}" type="datetimeFigureOut">
              <a:rPr kumimoji="1" lang="ja-JP" altLang="en-US" smtClean="0"/>
              <a:pPr/>
              <a:t>2022/12/22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xmlns="" id="{68F47FC2-C6E1-E667-32F6-E9EA5974EC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xmlns="" id="{C88EF76A-0C3D-A1DE-97A5-4672C693B1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D4C01-990F-4BFA-9BF9-F92830234BB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2280643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8A98DA57-0FAA-D29B-0205-F67CDFF75A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xmlns="" id="{1FE5503C-C3CA-D383-9FC6-4FE3C152AA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xmlns="" id="{85BF94E0-1D5A-635A-C411-53739C8928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3B700-F51C-4B02-BC71-C11A5330EE19}" type="datetimeFigureOut">
              <a:rPr kumimoji="1" lang="ja-JP" altLang="en-US" smtClean="0"/>
              <a:pPr/>
              <a:t>2022/12/22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xmlns="" id="{2F4B0EA6-D48D-08AC-B902-F33B509A0F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xmlns="" id="{FE1F7B59-2BE5-A421-AE32-BFB39F488C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D4C01-990F-4BFA-9BF9-F92830234BB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3445796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FF120790-89CE-FB27-244A-C8BF2A95B4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xmlns="" id="{C5C7ECFB-E4D6-8FBE-AB3F-01DC0BBE164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xmlns="" id="{4269824A-DE93-C3FB-226F-DCE670A977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xmlns="" id="{873D2C59-061B-796D-255C-8C621DE828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3B700-F51C-4B02-BC71-C11A5330EE19}" type="datetimeFigureOut">
              <a:rPr kumimoji="1" lang="ja-JP" altLang="en-US" smtClean="0"/>
              <a:pPr/>
              <a:t>2022/12/22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xmlns="" id="{4132F50F-0152-38D7-B0A5-7DB7E278A0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xmlns="" id="{707F85DB-500D-CC81-684C-E384CB0C76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D4C01-990F-4BFA-9BF9-F92830234BB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3002638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F517EC67-5116-8DED-A2CB-775EA69085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xmlns="" id="{B28FF385-02FC-280A-B005-C6DE9D5683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xmlns="" id="{4F55502E-C300-7486-D9C9-2AED1B3576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xmlns="" id="{BF737E59-45A9-15B9-82CA-581F0CA9CF2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xmlns="" id="{EA451C77-A837-5155-E079-270E07E2D16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xmlns="" id="{9FFFDE1F-2CC6-ECA6-4172-1D9630B248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3B700-F51C-4B02-BC71-C11A5330EE19}" type="datetimeFigureOut">
              <a:rPr kumimoji="1" lang="ja-JP" altLang="en-US" smtClean="0"/>
              <a:pPr/>
              <a:t>2022/12/22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xmlns="" id="{2C8469E4-AF06-2F1D-E497-8EB7F9DA02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xmlns="" id="{2034D67C-3675-617A-30CB-6FB47A72EC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D4C01-990F-4BFA-9BF9-F92830234BB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34653746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D13426C0-A967-5939-BDDE-A1D67CC7B6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xmlns="" id="{C4CF628B-3C1D-FF96-60CC-592AD44674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3B700-F51C-4B02-BC71-C11A5330EE19}" type="datetimeFigureOut">
              <a:rPr kumimoji="1" lang="ja-JP" altLang="en-US" smtClean="0"/>
              <a:pPr/>
              <a:t>2022/12/22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xmlns="" id="{24E05AA9-76FE-3CA8-6841-02A9BEA0FB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xmlns="" id="{C6391380-BDE3-1450-8A9F-6682411EC1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D4C01-990F-4BFA-9BF9-F92830234BB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4135586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xmlns="" id="{999EB2A9-1278-0303-74BA-5B7E5ACA96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3B700-F51C-4B02-BC71-C11A5330EE19}" type="datetimeFigureOut">
              <a:rPr kumimoji="1" lang="ja-JP" altLang="en-US" smtClean="0"/>
              <a:pPr/>
              <a:t>2022/12/22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xmlns="" id="{9567CF20-39A6-7386-217E-385037F650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xmlns="" id="{325486BA-85D1-8341-1E5D-3BC1DEE32B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D4C01-990F-4BFA-9BF9-F92830234BB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3975869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CBCB32CB-9DD1-7721-66A2-FD9099D490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xmlns="" id="{43FFE331-D67F-6705-9EDA-E4113A9008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xmlns="" id="{AA71FD83-33DB-5755-0E3A-ADF3FFE47E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xmlns="" id="{E5315072-CA81-640C-86D4-AC8C0C9B67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3B700-F51C-4B02-BC71-C11A5330EE19}" type="datetimeFigureOut">
              <a:rPr kumimoji="1" lang="ja-JP" altLang="en-US" smtClean="0"/>
              <a:pPr/>
              <a:t>2022/12/22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xmlns="" id="{14068FDA-AAC4-5932-344F-7253C00801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xmlns="" id="{35D3A9C9-A4DE-AE6A-67CA-7B172DAC26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D4C01-990F-4BFA-9BF9-F92830234BB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11802599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2CFB2A74-0F22-4A40-DDF7-FE8AB26E4B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xmlns="" id="{688AEDD7-1D15-9AE4-C98D-8FD461BC74B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xmlns="" id="{6041B96F-0266-E045-4D93-B345B98F17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xmlns="" id="{08652065-44F0-1A5B-59A7-0294464A67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3B700-F51C-4B02-BC71-C11A5330EE19}" type="datetimeFigureOut">
              <a:rPr kumimoji="1" lang="ja-JP" altLang="en-US" smtClean="0"/>
              <a:pPr/>
              <a:t>2022/12/22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xmlns="" id="{915960E3-F9A8-1AC4-13CB-76450ABA8C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xmlns="" id="{E54E4107-79A4-355E-57AC-71820DD00C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D4C01-990F-4BFA-9BF9-F92830234BB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1944313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xmlns="" id="{1E5736FD-01A7-9BF2-32C4-D94C46B02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xmlns="" id="{6F2057C0-7927-6D78-910B-35833B0815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xmlns="" id="{A2E73A8F-AFCE-356A-79CA-AEC9B3E479E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83B700-F51C-4B02-BC71-C11A5330EE19}" type="datetimeFigureOut">
              <a:rPr kumimoji="1" lang="ja-JP" altLang="en-US" smtClean="0"/>
              <a:pPr/>
              <a:t>2022/12/22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xmlns="" id="{3BAD2106-F671-143D-4FE8-61B68525D83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xmlns="" id="{32571F70-EA0A-793D-B483-7A68DA1EEA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3D4C01-990F-4BFA-9BF9-F92830234BB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17264262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グループ化 26">
            <a:extLst>
              <a:ext uri="{FF2B5EF4-FFF2-40B4-BE49-F238E27FC236}">
                <a16:creationId xmlns:a16="http://schemas.microsoft.com/office/drawing/2014/main" xmlns="" id="{CE777D16-11E8-1F13-5B23-E112EE005D21}"/>
              </a:ext>
            </a:extLst>
          </p:cNvPr>
          <p:cNvGrpSpPr/>
          <p:nvPr/>
        </p:nvGrpSpPr>
        <p:grpSpPr>
          <a:xfrm>
            <a:off x="3759672" y="2141177"/>
            <a:ext cx="5125139" cy="2270460"/>
            <a:chOff x="3533430" y="2375065"/>
            <a:chExt cx="5125139" cy="2270460"/>
          </a:xfrm>
        </p:grpSpPr>
        <p:grpSp>
          <p:nvGrpSpPr>
            <p:cNvPr id="3" name="グループ化 2">
              <a:extLst>
                <a:ext uri="{FF2B5EF4-FFF2-40B4-BE49-F238E27FC236}">
                  <a16:creationId xmlns:a16="http://schemas.microsoft.com/office/drawing/2014/main" xmlns="" id="{8C5C5488-7506-216D-97F4-2FFE36C13839}"/>
                </a:ext>
              </a:extLst>
            </p:cNvPr>
            <p:cNvGrpSpPr/>
            <p:nvPr/>
          </p:nvGrpSpPr>
          <p:grpSpPr>
            <a:xfrm>
              <a:off x="3729086" y="3331017"/>
              <a:ext cx="4363839" cy="795053"/>
              <a:chOff x="1420256" y="5774864"/>
              <a:chExt cx="4363839" cy="795053"/>
            </a:xfrm>
          </p:grpSpPr>
          <p:sp>
            <p:nvSpPr>
              <p:cNvPr id="20" name="正方形/長方形 19">
                <a:extLst>
                  <a:ext uri="{FF2B5EF4-FFF2-40B4-BE49-F238E27FC236}">
                    <a16:creationId xmlns:a16="http://schemas.microsoft.com/office/drawing/2014/main" xmlns="" id="{175F4F0C-F880-9E43-1BC6-4D43868EBEB4}"/>
                  </a:ext>
                </a:extLst>
              </p:cNvPr>
              <p:cNvSpPr/>
              <p:nvPr/>
            </p:nvSpPr>
            <p:spPr>
              <a:xfrm>
                <a:off x="1420256" y="5785485"/>
                <a:ext cx="939107" cy="784432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ja-JP"/>
                </a:defPPr>
                <a:lvl1pPr marL="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kumimoji="1" lang="en-US" altLang="ja-JP" dirty="0">
                    <a:solidFill>
                      <a:schemeClr val="tx1"/>
                    </a:solidFill>
                  </a:rPr>
                  <a:t>FFQ 1</a:t>
                </a:r>
                <a:endParaRPr kumimoji="1" lang="ja-JP" alt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1" name="正方形/長方形 20">
                <a:extLst>
                  <a:ext uri="{FF2B5EF4-FFF2-40B4-BE49-F238E27FC236}">
                    <a16:creationId xmlns:a16="http://schemas.microsoft.com/office/drawing/2014/main" xmlns="" id="{CA42192E-2F59-B758-744C-BD768C4E538B}"/>
                  </a:ext>
                </a:extLst>
              </p:cNvPr>
              <p:cNvSpPr/>
              <p:nvPr/>
            </p:nvSpPr>
            <p:spPr>
              <a:xfrm>
                <a:off x="2641243" y="5774864"/>
                <a:ext cx="2016653" cy="78443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ja-JP"/>
                </a:defPPr>
                <a:lvl1pPr marL="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kumimoji="1" lang="en-US" altLang="ja-JP" dirty="0">
                    <a:solidFill>
                      <a:schemeClr val="tx1"/>
                    </a:solidFill>
                  </a:rPr>
                  <a:t>DRs</a:t>
                </a:r>
              </a:p>
              <a:p>
                <a:pPr algn="ctr"/>
                <a:r>
                  <a:rPr lang="ja-JP" altLang="en-US" sz="1400" dirty="0">
                    <a:solidFill>
                      <a:schemeClr val="tx1"/>
                    </a:solidFill>
                  </a:rPr>
                  <a:t>（</a:t>
                </a:r>
                <a:r>
                  <a:rPr lang="en-US" altLang="ja-JP" sz="1400" dirty="0">
                    <a:solidFill>
                      <a:schemeClr val="tx1"/>
                    </a:solidFill>
                  </a:rPr>
                  <a:t>7days, 4season</a:t>
                </a:r>
                <a:r>
                  <a:rPr lang="ja-JP" altLang="en-US" sz="1400" dirty="0">
                    <a:solidFill>
                      <a:schemeClr val="tx1"/>
                    </a:solidFill>
                  </a:rPr>
                  <a:t>）</a:t>
                </a:r>
                <a:endParaRPr kumimoji="1" lang="ja-JP" altLang="en-US" sz="1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2" name="正方形/長方形 21">
                <a:extLst>
                  <a:ext uri="{FF2B5EF4-FFF2-40B4-BE49-F238E27FC236}">
                    <a16:creationId xmlns:a16="http://schemas.microsoft.com/office/drawing/2014/main" xmlns="" id="{EF050F82-55E5-4A40-CDF1-4C2E0FB0FDD3}"/>
                  </a:ext>
                </a:extLst>
              </p:cNvPr>
              <p:cNvSpPr/>
              <p:nvPr/>
            </p:nvSpPr>
            <p:spPr>
              <a:xfrm>
                <a:off x="4844495" y="5774864"/>
                <a:ext cx="939600" cy="784432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ja-JP"/>
                </a:defPPr>
                <a:lvl1pPr marL="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kumimoji="1" lang="en-US" altLang="ja-JP" dirty="0">
                    <a:solidFill>
                      <a:schemeClr val="tx1"/>
                    </a:solidFill>
                  </a:rPr>
                  <a:t>FFQ 2</a:t>
                </a:r>
                <a:endParaRPr kumimoji="1" lang="ja-JP" alt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4" name="グループ化 3">
              <a:extLst>
                <a:ext uri="{FF2B5EF4-FFF2-40B4-BE49-F238E27FC236}">
                  <a16:creationId xmlns:a16="http://schemas.microsoft.com/office/drawing/2014/main" xmlns="" id="{7C584510-A28C-C63A-178E-D0941900C1A8}"/>
                </a:ext>
              </a:extLst>
            </p:cNvPr>
            <p:cNvGrpSpPr/>
            <p:nvPr/>
          </p:nvGrpSpPr>
          <p:grpSpPr>
            <a:xfrm>
              <a:off x="3533430" y="3936623"/>
              <a:ext cx="5125139" cy="708902"/>
              <a:chOff x="1283110" y="5091169"/>
              <a:chExt cx="5125139" cy="708902"/>
            </a:xfrm>
          </p:grpSpPr>
          <p:sp>
            <p:nvSpPr>
              <p:cNvPr id="17" name="右矢印 12">
                <a:extLst>
                  <a:ext uri="{FF2B5EF4-FFF2-40B4-BE49-F238E27FC236}">
                    <a16:creationId xmlns:a16="http://schemas.microsoft.com/office/drawing/2014/main" xmlns="" id="{D8871019-6129-E9C3-60C8-6B6F38CAF94F}"/>
                  </a:ext>
                </a:extLst>
              </p:cNvPr>
              <p:cNvSpPr/>
              <p:nvPr/>
            </p:nvSpPr>
            <p:spPr>
              <a:xfrm>
                <a:off x="1283110" y="5091169"/>
                <a:ext cx="5125139" cy="708902"/>
              </a:xfrm>
              <a:prstGeom prst="rightArrow">
                <a:avLst>
                  <a:gd name="adj1" fmla="val 50000"/>
                  <a:gd name="adj2" fmla="val 34571"/>
                </a:avLst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ja-JP"/>
                </a:defPPr>
                <a:lvl1pPr marL="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kumimoji="1" lang="ja-JP" altLang="en-US"/>
              </a:p>
            </p:txBody>
          </p:sp>
          <p:sp>
            <p:nvSpPr>
              <p:cNvPr id="18" name="テキスト ボックス 31">
                <a:extLst>
                  <a:ext uri="{FF2B5EF4-FFF2-40B4-BE49-F238E27FC236}">
                    <a16:creationId xmlns:a16="http://schemas.microsoft.com/office/drawing/2014/main" xmlns="" id="{64B38AF6-8611-ACC7-F5CF-0C55942EAFB4}"/>
                  </a:ext>
                </a:extLst>
              </p:cNvPr>
              <p:cNvSpPr txBox="1"/>
              <p:nvPr/>
            </p:nvSpPr>
            <p:spPr>
              <a:xfrm>
                <a:off x="1420762" y="5281204"/>
                <a:ext cx="161887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ja-JP"/>
                </a:defPPr>
                <a:lvl1pPr marL="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kumimoji="1" lang="en-US" altLang="ja-JP" b="1" dirty="0">
                    <a:solidFill>
                      <a:schemeClr val="bg1"/>
                    </a:solidFill>
                  </a:rPr>
                  <a:t>Baseline</a:t>
                </a:r>
                <a:endParaRPr kumimoji="1" lang="ja-JP" altLang="en-US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9" name="テキスト ボックス 32">
                <a:extLst>
                  <a:ext uri="{FF2B5EF4-FFF2-40B4-BE49-F238E27FC236}">
                    <a16:creationId xmlns:a16="http://schemas.microsoft.com/office/drawing/2014/main" xmlns="" id="{682EE09F-E652-F11C-C121-77F10DFF5095}"/>
                  </a:ext>
                </a:extLst>
              </p:cNvPr>
              <p:cNvSpPr txBox="1"/>
              <p:nvPr/>
            </p:nvSpPr>
            <p:spPr>
              <a:xfrm>
                <a:off x="4542504" y="5282483"/>
                <a:ext cx="161887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ja-JP"/>
                </a:defPPr>
                <a:lvl1pPr marL="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altLang="ja-JP" b="1" dirty="0">
                    <a:solidFill>
                      <a:schemeClr val="bg1"/>
                    </a:solidFill>
                  </a:rPr>
                  <a:t>1 year later</a:t>
                </a:r>
                <a:endParaRPr kumimoji="1" lang="ja-JP" altLang="en-US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5" name="グループ化 4">
              <a:extLst>
                <a:ext uri="{FF2B5EF4-FFF2-40B4-BE49-F238E27FC236}">
                  <a16:creationId xmlns:a16="http://schemas.microsoft.com/office/drawing/2014/main" xmlns="" id="{C99A5DB0-1D96-B8EA-DF52-E0E5386337E3}"/>
                </a:ext>
              </a:extLst>
            </p:cNvPr>
            <p:cNvGrpSpPr/>
            <p:nvPr/>
          </p:nvGrpSpPr>
          <p:grpSpPr>
            <a:xfrm>
              <a:off x="6044410" y="2805609"/>
              <a:ext cx="1626382" cy="525408"/>
              <a:chOff x="4311979" y="4888895"/>
              <a:chExt cx="1626382" cy="525408"/>
            </a:xfrm>
          </p:grpSpPr>
          <p:sp>
            <p:nvSpPr>
              <p:cNvPr id="12" name="テキスト ボックス 43">
                <a:extLst>
                  <a:ext uri="{FF2B5EF4-FFF2-40B4-BE49-F238E27FC236}">
                    <a16:creationId xmlns:a16="http://schemas.microsoft.com/office/drawing/2014/main" xmlns="" id="{2E3C195E-0391-4DD9-C240-8AA623634946}"/>
                  </a:ext>
                </a:extLst>
              </p:cNvPr>
              <p:cNvSpPr txBox="1"/>
              <p:nvPr/>
            </p:nvSpPr>
            <p:spPr>
              <a:xfrm>
                <a:off x="4311979" y="4888895"/>
                <a:ext cx="161887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ja-JP"/>
                </a:defPPr>
                <a:lvl1pPr marL="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altLang="ja-JP" dirty="0"/>
                  <a:t>for validity</a:t>
                </a:r>
                <a:endParaRPr kumimoji="1" lang="ja-JP" altLang="en-US" dirty="0"/>
              </a:p>
            </p:txBody>
          </p:sp>
          <p:grpSp>
            <p:nvGrpSpPr>
              <p:cNvPr id="13" name="グループ化 12">
                <a:extLst>
                  <a:ext uri="{FF2B5EF4-FFF2-40B4-BE49-F238E27FC236}">
                    <a16:creationId xmlns:a16="http://schemas.microsoft.com/office/drawing/2014/main" xmlns="" id="{DF5B5795-C58A-996F-5614-87B122F181CD}"/>
                  </a:ext>
                </a:extLst>
              </p:cNvPr>
              <p:cNvGrpSpPr/>
              <p:nvPr/>
            </p:nvGrpSpPr>
            <p:grpSpPr>
              <a:xfrm>
                <a:off x="4318361" y="5233271"/>
                <a:ext cx="1620000" cy="181032"/>
                <a:chOff x="4318361" y="4970206"/>
                <a:chExt cx="1620000" cy="444097"/>
              </a:xfrm>
            </p:grpSpPr>
            <p:cxnSp>
              <p:nvCxnSpPr>
                <p:cNvPr id="14" name="直線コネクタ 13">
                  <a:extLst>
                    <a:ext uri="{FF2B5EF4-FFF2-40B4-BE49-F238E27FC236}">
                      <a16:creationId xmlns:a16="http://schemas.microsoft.com/office/drawing/2014/main" xmlns="" id="{EECED1BF-2D68-9911-E1C7-585E0D5597D1}"/>
                    </a:ext>
                  </a:extLst>
                </p:cNvPr>
                <p:cNvCxnSpPr/>
                <p:nvPr/>
              </p:nvCxnSpPr>
              <p:spPr>
                <a:xfrm>
                  <a:off x="4318363" y="4970206"/>
                  <a:ext cx="0" cy="444097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" name="直線コネクタ 14">
                  <a:extLst>
                    <a:ext uri="{FF2B5EF4-FFF2-40B4-BE49-F238E27FC236}">
                      <a16:creationId xmlns:a16="http://schemas.microsoft.com/office/drawing/2014/main" xmlns="" id="{3933B092-3A70-7B07-D00F-61FA613016E9}"/>
                    </a:ext>
                  </a:extLst>
                </p:cNvPr>
                <p:cNvCxnSpPr/>
                <p:nvPr/>
              </p:nvCxnSpPr>
              <p:spPr>
                <a:xfrm>
                  <a:off x="5936569" y="4970206"/>
                  <a:ext cx="0" cy="444097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" name="直線コネクタ 15">
                  <a:extLst>
                    <a:ext uri="{FF2B5EF4-FFF2-40B4-BE49-F238E27FC236}">
                      <a16:creationId xmlns:a16="http://schemas.microsoft.com/office/drawing/2014/main" xmlns="" id="{82313B33-D76E-0074-DE4E-21E03C23B449}"/>
                    </a:ext>
                  </a:extLst>
                </p:cNvPr>
                <p:cNvCxnSpPr/>
                <p:nvPr/>
              </p:nvCxnSpPr>
              <p:spPr>
                <a:xfrm>
                  <a:off x="4318361" y="4970206"/>
                  <a:ext cx="1620000" cy="0"/>
                </a:xfrm>
                <a:prstGeom prst="line">
                  <a:avLst/>
                </a:prstGeom>
                <a:ln w="19050" cap="rnd">
                  <a:solidFill>
                    <a:schemeClr val="tx1"/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6" name="グループ化 5">
              <a:extLst>
                <a:ext uri="{FF2B5EF4-FFF2-40B4-BE49-F238E27FC236}">
                  <a16:creationId xmlns:a16="http://schemas.microsoft.com/office/drawing/2014/main" xmlns="" id="{747B33E4-5365-BB05-EF79-F5460C7C4C97}"/>
                </a:ext>
              </a:extLst>
            </p:cNvPr>
            <p:cNvGrpSpPr/>
            <p:nvPr/>
          </p:nvGrpSpPr>
          <p:grpSpPr>
            <a:xfrm>
              <a:off x="4049006" y="2375065"/>
              <a:ext cx="3857320" cy="976389"/>
              <a:chOff x="2316575" y="4458351"/>
              <a:chExt cx="3857320" cy="976389"/>
            </a:xfrm>
          </p:grpSpPr>
          <p:grpSp>
            <p:nvGrpSpPr>
              <p:cNvPr id="7" name="グループ化 6">
                <a:extLst>
                  <a:ext uri="{FF2B5EF4-FFF2-40B4-BE49-F238E27FC236}">
                    <a16:creationId xmlns:a16="http://schemas.microsoft.com/office/drawing/2014/main" xmlns="" id="{384B2401-787F-8E3A-206B-ADF76DBC989A}"/>
                  </a:ext>
                </a:extLst>
              </p:cNvPr>
              <p:cNvGrpSpPr/>
              <p:nvPr/>
            </p:nvGrpSpPr>
            <p:grpSpPr>
              <a:xfrm>
                <a:off x="2316575" y="4815878"/>
                <a:ext cx="3857320" cy="618862"/>
                <a:chOff x="8292494" y="4975538"/>
                <a:chExt cx="3857320" cy="459263"/>
              </a:xfrm>
            </p:grpSpPr>
            <p:cxnSp>
              <p:nvCxnSpPr>
                <p:cNvPr id="9" name="直線コネクタ 8">
                  <a:extLst>
                    <a:ext uri="{FF2B5EF4-FFF2-40B4-BE49-F238E27FC236}">
                      <a16:creationId xmlns:a16="http://schemas.microsoft.com/office/drawing/2014/main" xmlns="" id="{3D8EA9B5-8B0C-2D0E-296D-0F18C5A3A1B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8292494" y="4990704"/>
                  <a:ext cx="0" cy="444097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" name="直線コネクタ 9">
                  <a:extLst>
                    <a:ext uri="{FF2B5EF4-FFF2-40B4-BE49-F238E27FC236}">
                      <a16:creationId xmlns:a16="http://schemas.microsoft.com/office/drawing/2014/main" xmlns="" id="{31ACB043-D0CE-8C18-CB9F-855F35B5B4F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2149814" y="4975538"/>
                  <a:ext cx="0" cy="444097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" name="直線コネクタ 10">
                  <a:extLst>
                    <a:ext uri="{FF2B5EF4-FFF2-40B4-BE49-F238E27FC236}">
                      <a16:creationId xmlns:a16="http://schemas.microsoft.com/office/drawing/2014/main" xmlns="" id="{EA25D9A2-EF9C-FD1E-9A0B-739A9AAAEA7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8292494" y="4975538"/>
                  <a:ext cx="3857320" cy="15166"/>
                </a:xfrm>
                <a:prstGeom prst="line">
                  <a:avLst/>
                </a:prstGeom>
                <a:ln w="19050" cap="rnd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8" name="テキスト ボックス 44">
                <a:extLst>
                  <a:ext uri="{FF2B5EF4-FFF2-40B4-BE49-F238E27FC236}">
                    <a16:creationId xmlns:a16="http://schemas.microsoft.com/office/drawing/2014/main" xmlns="" id="{11A8FDBA-73E3-BC34-412D-AF3C35414A4B}"/>
                  </a:ext>
                </a:extLst>
              </p:cNvPr>
              <p:cNvSpPr txBox="1"/>
              <p:nvPr/>
            </p:nvSpPr>
            <p:spPr>
              <a:xfrm>
                <a:off x="2904832" y="4458351"/>
                <a:ext cx="248587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ja-JP"/>
                </a:defPPr>
                <a:lvl1pPr marL="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kumimoji="1" lang="en-US" altLang="ja-JP" dirty="0"/>
                  <a:t>for reproducibility</a:t>
                </a:r>
                <a:endParaRPr kumimoji="1" lang="ja-JP" altLang="en-US" dirty="0"/>
              </a:p>
            </p:txBody>
          </p:sp>
        </p:grpSp>
      </p:grpSp>
      <p:graphicFrame>
        <p:nvGraphicFramePr>
          <p:cNvPr id="33" name="表 32">
            <a:extLst>
              <a:ext uri="{FF2B5EF4-FFF2-40B4-BE49-F238E27FC236}">
                <a16:creationId xmlns:a16="http://schemas.microsoft.com/office/drawing/2014/main" xmlns="" id="{1989AB99-E82F-37D9-6DCC-3530B041ACD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414757483"/>
              </p:ext>
            </p:extLst>
          </p:nvPr>
        </p:nvGraphicFramePr>
        <p:xfrm>
          <a:off x="622460" y="942940"/>
          <a:ext cx="2952485" cy="114681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62680">
                  <a:extLst>
                    <a:ext uri="{9D8B030D-6E8A-4147-A177-3AD203B41FA5}">
                      <a16:colId xmlns:a16="http://schemas.microsoft.com/office/drawing/2014/main" xmlns="" val="1970856554"/>
                    </a:ext>
                  </a:extLst>
                </a:gridCol>
                <a:gridCol w="705643">
                  <a:extLst>
                    <a:ext uri="{9D8B030D-6E8A-4147-A177-3AD203B41FA5}">
                      <a16:colId xmlns:a16="http://schemas.microsoft.com/office/drawing/2014/main" xmlns="" val="2110539124"/>
                    </a:ext>
                  </a:extLst>
                </a:gridCol>
                <a:gridCol w="984162">
                  <a:extLst>
                    <a:ext uri="{9D8B030D-6E8A-4147-A177-3AD203B41FA5}">
                      <a16:colId xmlns:a16="http://schemas.microsoft.com/office/drawing/2014/main" xmlns="" val="1577229455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area</a:t>
                      </a:r>
                      <a:endParaRPr lang="ja-JP" alt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ja-JP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men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ja-JP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women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16579922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　</a:t>
                      </a:r>
                      <a:r>
                        <a:rPr lang="en-US" altLang="ja-JP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Ninohe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ja-JP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ja-JP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39980575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　</a:t>
                      </a:r>
                      <a:r>
                        <a:rPr lang="en-US" altLang="ja-JP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Yokote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ja-JP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ja-JP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50088373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　</a:t>
                      </a:r>
                      <a:r>
                        <a:rPr lang="en-US" altLang="ja-JP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Saku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ja-JP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ja-JP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07274955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92075" indent="-92075" algn="l" fontAlgn="t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　</a:t>
                      </a:r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Ishikawa(Okinawa)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ja-JP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ja-JP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53935565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　</a:t>
                      </a:r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total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ja-JP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102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ja-JP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113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529876951"/>
                  </a:ext>
                </a:extLst>
              </a:tr>
            </a:tbl>
          </a:graphicData>
        </a:graphic>
      </p:graphicFrame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xmlns="" id="{8CD3A99C-00FC-6B9B-839D-7ADE4B33C549}"/>
              </a:ext>
            </a:extLst>
          </p:cNvPr>
          <p:cNvSpPr txBox="1"/>
          <p:nvPr/>
        </p:nvSpPr>
        <p:spPr>
          <a:xfrm>
            <a:off x="555704" y="576952"/>
            <a:ext cx="20166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b="1" dirty="0" err="1"/>
              <a:t>CohortⅠ</a:t>
            </a:r>
            <a:r>
              <a:rPr kumimoji="1" lang="en-US" altLang="ja-JP" sz="1400" b="1" dirty="0"/>
              <a:t>(n= 215)</a:t>
            </a:r>
            <a:endParaRPr kumimoji="1" lang="ja-JP" altLang="en-US" sz="1400" b="1" dirty="0"/>
          </a:p>
        </p:txBody>
      </p:sp>
      <p:graphicFrame>
        <p:nvGraphicFramePr>
          <p:cNvPr id="35" name="表 34">
            <a:extLst>
              <a:ext uri="{FF2B5EF4-FFF2-40B4-BE49-F238E27FC236}">
                <a16:creationId xmlns:a16="http://schemas.microsoft.com/office/drawing/2014/main" xmlns="" id="{620A47E5-9056-968C-415D-94DD5292396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51343332"/>
              </p:ext>
            </p:extLst>
          </p:nvPr>
        </p:nvGraphicFramePr>
        <p:xfrm>
          <a:off x="622111" y="2772665"/>
          <a:ext cx="2910309" cy="152781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84941">
                  <a:extLst>
                    <a:ext uri="{9D8B030D-6E8A-4147-A177-3AD203B41FA5}">
                      <a16:colId xmlns:a16="http://schemas.microsoft.com/office/drawing/2014/main" xmlns="" val="699481708"/>
                    </a:ext>
                  </a:extLst>
                </a:gridCol>
                <a:gridCol w="606323">
                  <a:extLst>
                    <a:ext uri="{9D8B030D-6E8A-4147-A177-3AD203B41FA5}">
                      <a16:colId xmlns:a16="http://schemas.microsoft.com/office/drawing/2014/main" xmlns="" val="2875682988"/>
                    </a:ext>
                  </a:extLst>
                </a:gridCol>
                <a:gridCol w="919045">
                  <a:extLst>
                    <a:ext uri="{9D8B030D-6E8A-4147-A177-3AD203B41FA5}">
                      <a16:colId xmlns:a16="http://schemas.microsoft.com/office/drawing/2014/main" xmlns="" val="1056370136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area</a:t>
                      </a:r>
                      <a:endParaRPr lang="ja-JP" alt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ja-JP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men</a:t>
                      </a:r>
                    </a:p>
                  </a:txBody>
                  <a:tcPr marL="9525" marR="9525" marT="9525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ja-JP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women</a:t>
                      </a:r>
                    </a:p>
                  </a:txBody>
                  <a:tcPr marL="9525" marR="9525" marT="9525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19308169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　</a:t>
                      </a:r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Mito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  <a:cs typeface="Arial" panose="020B0604020202020204" pitchFamily="34" charset="0"/>
                      </a:endParaRPr>
                    </a:p>
                  </a:txBody>
                  <a:tcPr marL="9525" marR="9525" marT="9525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ja-JP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  <a:cs typeface="Arial" panose="020B0604020202020204" pitchFamily="34" charset="0"/>
                      </a:endParaRPr>
                    </a:p>
                  </a:txBody>
                  <a:tcPr marL="9525" marR="9525" marT="9525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ja-JP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  <a:cs typeface="Arial" panose="020B0604020202020204" pitchFamily="34" charset="0"/>
                      </a:endParaRPr>
                    </a:p>
                  </a:txBody>
                  <a:tcPr marL="9525" marR="9525" marT="9525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07812140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　</a:t>
                      </a:r>
                      <a:r>
                        <a:rPr lang="en-US" altLang="ja-JP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Kashiwazaki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  <a:cs typeface="Arial" panose="020B0604020202020204" pitchFamily="34" charset="0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ja-JP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  <a:cs typeface="Arial" panose="020B0604020202020204" pitchFamily="34" charset="0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ja-JP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  <a:cs typeface="Arial" panose="020B0604020202020204" pitchFamily="34" charset="0"/>
                      </a:endParaRPr>
                    </a:p>
                  </a:txBody>
                  <a:tcPr marL="9525" marR="9525" marT="9525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93118570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　</a:t>
                      </a:r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Chuo-higashi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  <a:cs typeface="Arial" panose="020B0604020202020204" pitchFamily="34" charset="0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ja-JP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  <a:cs typeface="Arial" panose="020B0604020202020204" pitchFamily="34" charset="0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ja-JP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  <a:cs typeface="Arial" panose="020B0604020202020204" pitchFamily="34" charset="0"/>
                      </a:endParaRPr>
                    </a:p>
                  </a:txBody>
                  <a:tcPr marL="9525" marR="9525" marT="9525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40384591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　</a:t>
                      </a:r>
                      <a:r>
                        <a:rPr lang="en-US" altLang="ja-JP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Kamigoto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  <a:cs typeface="Arial" panose="020B0604020202020204" pitchFamily="34" charset="0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ja-JP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  <a:cs typeface="Arial" panose="020B0604020202020204" pitchFamily="34" charset="0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ja-JP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  <a:cs typeface="Arial" panose="020B0604020202020204" pitchFamily="34" charset="0"/>
                      </a:endParaRPr>
                    </a:p>
                  </a:txBody>
                  <a:tcPr marL="9525" marR="9525" marT="9525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62201469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　</a:t>
                      </a:r>
                      <a:r>
                        <a:rPr lang="en-US" altLang="ja-JP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Miyako</a:t>
                      </a:r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(Okinawa)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  <a:cs typeface="Arial" panose="020B0604020202020204" pitchFamily="34" charset="0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ja-JP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  <a:cs typeface="Arial" panose="020B0604020202020204" pitchFamily="34" charset="0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ja-JP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  <a:cs typeface="Arial" panose="020B0604020202020204" pitchFamily="34" charset="0"/>
                      </a:endParaRPr>
                    </a:p>
                  </a:txBody>
                  <a:tcPr marL="9525" marR="9525" marT="9525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22635767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　</a:t>
                      </a:r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Suita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  <a:cs typeface="Arial" panose="020B0604020202020204" pitchFamily="34" charset="0"/>
                      </a:endParaRPr>
                    </a:p>
                  </a:txBody>
                  <a:tcPr marL="9525" marR="9525" marT="9525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ja-JP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  <a:cs typeface="Arial" panose="020B0604020202020204" pitchFamily="34" charset="0"/>
                      </a:endParaRPr>
                    </a:p>
                  </a:txBody>
                  <a:tcPr marL="9525" marR="9525" marT="9525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ja-JP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  <a:cs typeface="Arial" panose="020B0604020202020204" pitchFamily="34" charset="0"/>
                      </a:endParaRPr>
                    </a:p>
                  </a:txBody>
                  <a:tcPr marL="9525" marR="9525" marT="9525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3802128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　</a:t>
                      </a:r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total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ja-JP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174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  <a:cs typeface="Arial" panose="020B0604020202020204" pitchFamily="34" charset="0"/>
                      </a:endParaRPr>
                    </a:p>
                  </a:txBody>
                  <a:tcPr marL="9525" marR="9525" marT="9525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ja-JP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176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  <a:cs typeface="Arial" panose="020B0604020202020204" pitchFamily="34" charset="0"/>
                      </a:endParaRPr>
                    </a:p>
                  </a:txBody>
                  <a:tcPr marL="9525" marR="9525" marT="9525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165041513"/>
                  </a:ext>
                </a:extLst>
              </a:tr>
            </a:tbl>
          </a:graphicData>
        </a:graphic>
      </p:graphicFrame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xmlns="" id="{11FFC5F9-2CA4-9414-8FE1-8BABF2E8AF04}"/>
              </a:ext>
            </a:extLst>
          </p:cNvPr>
          <p:cNvSpPr txBox="1"/>
          <p:nvPr/>
        </p:nvSpPr>
        <p:spPr>
          <a:xfrm>
            <a:off x="555355" y="2468801"/>
            <a:ext cx="18328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b="1" dirty="0" err="1"/>
              <a:t>CohortⅡ</a:t>
            </a:r>
            <a:r>
              <a:rPr kumimoji="1" lang="en-US" altLang="ja-JP" sz="1400" b="1" dirty="0"/>
              <a:t>(n= 350)</a:t>
            </a:r>
            <a:endParaRPr kumimoji="1" lang="ja-JP" altLang="en-US" sz="1400" b="1" dirty="0"/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xmlns="" id="{05AFD522-19C9-3D41-D9AA-683B2B0B304A}"/>
              </a:ext>
            </a:extLst>
          </p:cNvPr>
          <p:cNvSpPr txBox="1"/>
          <p:nvPr/>
        </p:nvSpPr>
        <p:spPr>
          <a:xfrm>
            <a:off x="3759672" y="4411637"/>
            <a:ext cx="5863299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1600" b="1" dirty="0"/>
              <a:t>Supplemental</a:t>
            </a:r>
            <a:r>
              <a:rPr lang="ja-JP" altLang="en-US" sz="1600" b="1" dirty="0"/>
              <a:t> </a:t>
            </a:r>
            <a:r>
              <a:rPr lang="en-US" altLang="ja-JP" sz="1600" b="1" dirty="0"/>
              <a:t>Figure 1.</a:t>
            </a:r>
            <a:r>
              <a:rPr lang="ja-JP" altLang="en-US" sz="1600" b="1" dirty="0"/>
              <a:t> </a:t>
            </a:r>
            <a:r>
              <a:rPr lang="en-US" altLang="ja-JP" sz="1600" b="1" dirty="0"/>
              <a:t>Study participants and the flow for the validation study</a:t>
            </a:r>
            <a:endParaRPr lang="ja-JP" altLang="en-US" sz="1600" b="1" dirty="0"/>
          </a:p>
        </p:txBody>
      </p:sp>
    </p:spTree>
    <p:extLst>
      <p:ext uri="{BB962C8B-B14F-4D97-AF65-F5344CB8AC3E}">
        <p14:creationId xmlns:p14="http://schemas.microsoft.com/office/powerpoint/2010/main" xmlns="" val="31338963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408</TotalTime>
  <Words>69</Words>
  <Application>Microsoft Office PowerPoint</Application>
  <PresentationFormat>Custom</PresentationFormat>
  <Paragraphs>53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テーマ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鬼頭　久美子</dc:creator>
  <cp:lastModifiedBy>sundari.ka</cp:lastModifiedBy>
  <cp:revision>6</cp:revision>
  <dcterms:created xsi:type="dcterms:W3CDTF">2022-11-04T05:37:18Z</dcterms:created>
  <dcterms:modified xsi:type="dcterms:W3CDTF">2022-12-22T12:35:23Z</dcterms:modified>
</cp:coreProperties>
</file>