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8F0A4-242F-4933-BC8B-2DCB3B67E2B2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798C7-4351-4E54-A162-29CD6C874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6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Figure </a:t>
            </a:r>
            <a:r>
              <a:rPr lang="tr-T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protocol and timeline on </a:t>
            </a:r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8B2F6-BA48-4EAC-A416-F1CC7A4F87CA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3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82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90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22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5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39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79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93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87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45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03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43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FB464-3903-418E-A408-4D2F91567581}" type="datetimeFigureOut">
              <a:rPr lang="tr-TR" smtClean="0"/>
              <a:t>6.5.2019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0F8CC-CBDF-44B6-976A-BD1241AB16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20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 rot="16200000">
            <a:off x="1283169" y="3347935"/>
            <a:ext cx="1872208" cy="72675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tr-TR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Breakfast</a:t>
            </a:r>
            <a:endParaRPr lang="tr-TR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Sol Sağ Ok"/>
          <p:cNvSpPr/>
          <p:nvPr/>
        </p:nvSpPr>
        <p:spPr>
          <a:xfrm>
            <a:off x="678192" y="2438400"/>
            <a:ext cx="10830067" cy="436605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21" name="20 Metin kutusu"/>
          <p:cNvSpPr txBox="1"/>
          <p:nvPr/>
        </p:nvSpPr>
        <p:spPr>
          <a:xfrm>
            <a:off x="542483" y="3649356"/>
            <a:ext cx="137653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tr-TR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Measurements</a:t>
            </a:r>
            <a:endParaRPr lang="tr-TR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>
              <a:lnSpc>
                <a:spcPct val="70000"/>
              </a:lnSpc>
            </a:pPr>
            <a:r>
              <a:rPr lang="tr-TR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Questionnaire</a:t>
            </a:r>
            <a:endParaRPr lang="tr-TR" sz="1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tr-TR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>
              <a:lnSpc>
                <a:spcPct val="70000"/>
              </a:lnSpc>
            </a:pPr>
            <a:r>
              <a:rPr lang="tr-TR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Fasting</a:t>
            </a:r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(t=0)</a:t>
            </a:r>
          </a:p>
          <a:p>
            <a:pPr algn="ctr"/>
            <a:r>
              <a:rPr lang="tr-T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 + </a:t>
            </a:r>
            <a:r>
              <a:rPr lang="tr-T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</a:t>
            </a:r>
            <a:r>
              <a:rPr lang="tr-TR" sz="1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appetite</a:t>
            </a:r>
            <a:endParaRPr lang="tr-TR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3 Dikdörtgen"/>
          <p:cNvSpPr/>
          <p:nvPr/>
        </p:nvSpPr>
        <p:spPr>
          <a:xfrm rot="16200000">
            <a:off x="2890296" y="2617949"/>
            <a:ext cx="841225" cy="75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3 Dikdörtgen"/>
          <p:cNvSpPr/>
          <p:nvPr/>
        </p:nvSpPr>
        <p:spPr>
          <a:xfrm rot="16200000">
            <a:off x="1447284" y="2622308"/>
            <a:ext cx="841225" cy="75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3 Dikdörtgen"/>
          <p:cNvSpPr/>
          <p:nvPr/>
        </p:nvSpPr>
        <p:spPr>
          <a:xfrm rot="16200000">
            <a:off x="4845559" y="2614487"/>
            <a:ext cx="841225" cy="75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20 Metin kutusu"/>
          <p:cNvSpPr txBox="1"/>
          <p:nvPr/>
        </p:nvSpPr>
        <p:spPr>
          <a:xfrm>
            <a:off x="2243475" y="4998933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tr-TR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20 Metin kutusu"/>
          <p:cNvSpPr txBox="1"/>
          <p:nvPr/>
        </p:nvSpPr>
        <p:spPr>
          <a:xfrm>
            <a:off x="2929501" y="3073911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tr-TR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20 Metin kutusu"/>
          <p:cNvSpPr txBox="1"/>
          <p:nvPr/>
        </p:nvSpPr>
        <p:spPr>
          <a:xfrm>
            <a:off x="3817371" y="3073987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tr-TR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20 Metin kutusu"/>
          <p:cNvSpPr txBox="1"/>
          <p:nvPr/>
        </p:nvSpPr>
        <p:spPr>
          <a:xfrm>
            <a:off x="4914617" y="3072617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tr-TR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20 Metin kutusu"/>
          <p:cNvSpPr txBox="1"/>
          <p:nvPr/>
        </p:nvSpPr>
        <p:spPr>
          <a:xfrm>
            <a:off x="6041095" y="3089054"/>
            <a:ext cx="688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tr-TR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20 Metin kutusu"/>
          <p:cNvSpPr txBox="1"/>
          <p:nvPr/>
        </p:nvSpPr>
        <p:spPr>
          <a:xfrm>
            <a:off x="11029015" y="3072632"/>
            <a:ext cx="100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Departure</a:t>
            </a:r>
            <a:endParaRPr lang="tr-TR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20 Metin kutusu"/>
          <p:cNvSpPr txBox="1"/>
          <p:nvPr/>
        </p:nvSpPr>
        <p:spPr>
          <a:xfrm>
            <a:off x="374818" y="1927092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08.00h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20 Metin kutusu"/>
          <p:cNvSpPr txBox="1"/>
          <p:nvPr/>
        </p:nvSpPr>
        <p:spPr>
          <a:xfrm>
            <a:off x="3020539" y="1939560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09.00h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20 Metin kutusu"/>
          <p:cNvSpPr txBox="1"/>
          <p:nvPr/>
        </p:nvSpPr>
        <p:spPr>
          <a:xfrm>
            <a:off x="3775880" y="1939559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09.15h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20 Metin kutusu"/>
          <p:cNvSpPr txBox="1"/>
          <p:nvPr/>
        </p:nvSpPr>
        <p:spPr>
          <a:xfrm>
            <a:off x="4961329" y="1927077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09.30h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20 Metin kutusu"/>
          <p:cNvSpPr txBox="1"/>
          <p:nvPr/>
        </p:nvSpPr>
        <p:spPr>
          <a:xfrm>
            <a:off x="6130270" y="1938709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10.00h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20 Metin kutusu"/>
          <p:cNvSpPr txBox="1"/>
          <p:nvPr/>
        </p:nvSpPr>
        <p:spPr>
          <a:xfrm>
            <a:off x="7301757" y="1927064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10.30h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20 Metin kutusu"/>
          <p:cNvSpPr txBox="1"/>
          <p:nvPr/>
        </p:nvSpPr>
        <p:spPr>
          <a:xfrm>
            <a:off x="10697331" y="1942676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13.00h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20 Metin kutusu"/>
          <p:cNvSpPr txBox="1"/>
          <p:nvPr/>
        </p:nvSpPr>
        <p:spPr>
          <a:xfrm>
            <a:off x="1680268" y="1927092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08.30h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3 Dikdörtgen"/>
          <p:cNvSpPr/>
          <p:nvPr/>
        </p:nvSpPr>
        <p:spPr>
          <a:xfrm rot="16200000">
            <a:off x="9642611" y="3261009"/>
            <a:ext cx="1872208" cy="90060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 Libitum </a:t>
            </a:r>
            <a:endParaRPr lang="tr-TR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Lunch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7 Dikdörtgen"/>
          <p:cNvSpPr/>
          <p:nvPr/>
        </p:nvSpPr>
        <p:spPr>
          <a:xfrm>
            <a:off x="1855894" y="5279338"/>
            <a:ext cx="1449793" cy="43829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VAS</a:t>
            </a:r>
            <a:r>
              <a:rPr lang="en-US" sz="14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palatability</a:t>
            </a:r>
            <a:r>
              <a:rPr lang="tr-TR" sz="1400" b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tr-TR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BS + </a:t>
            </a:r>
            <a:r>
              <a:rPr lang="tr-TR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VAS</a:t>
            </a:r>
            <a:r>
              <a:rPr lang="tr-TR" sz="14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appetite</a:t>
            </a:r>
            <a:r>
              <a:rPr lang="tr-TR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Yukarı Ok 1"/>
          <p:cNvSpPr/>
          <p:nvPr/>
        </p:nvSpPr>
        <p:spPr>
          <a:xfrm>
            <a:off x="1148688" y="3266737"/>
            <a:ext cx="164128" cy="321835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Yukarı Ok 53"/>
          <p:cNvSpPr/>
          <p:nvPr/>
        </p:nvSpPr>
        <p:spPr>
          <a:xfrm>
            <a:off x="2498727" y="4698567"/>
            <a:ext cx="164128" cy="321835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5" name="3 Dikdörtgen"/>
          <p:cNvSpPr/>
          <p:nvPr/>
        </p:nvSpPr>
        <p:spPr>
          <a:xfrm rot="16200000">
            <a:off x="295112" y="2627508"/>
            <a:ext cx="841225" cy="75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20 Metin kutusu"/>
          <p:cNvSpPr txBox="1"/>
          <p:nvPr/>
        </p:nvSpPr>
        <p:spPr>
          <a:xfrm>
            <a:off x="7274341" y="3069168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tr-TR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3 Dikdörtgen"/>
          <p:cNvSpPr/>
          <p:nvPr/>
        </p:nvSpPr>
        <p:spPr>
          <a:xfrm rot="16200000">
            <a:off x="3674193" y="2611050"/>
            <a:ext cx="841225" cy="75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3 Dikdörtgen"/>
          <p:cNvSpPr/>
          <p:nvPr/>
        </p:nvSpPr>
        <p:spPr>
          <a:xfrm rot="16200000">
            <a:off x="6011321" y="2626118"/>
            <a:ext cx="841225" cy="75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3 Dikdörtgen"/>
          <p:cNvSpPr/>
          <p:nvPr/>
        </p:nvSpPr>
        <p:spPr>
          <a:xfrm rot="16200000">
            <a:off x="7182808" y="2614472"/>
            <a:ext cx="841225" cy="75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3 Dikdörtgen"/>
          <p:cNvSpPr/>
          <p:nvPr/>
        </p:nvSpPr>
        <p:spPr>
          <a:xfrm rot="16200000">
            <a:off x="9704318" y="2637940"/>
            <a:ext cx="841225" cy="75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3 Dikdörtgen"/>
          <p:cNvSpPr/>
          <p:nvPr/>
        </p:nvSpPr>
        <p:spPr>
          <a:xfrm rot="16200000">
            <a:off x="10604921" y="2626118"/>
            <a:ext cx="841225" cy="75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20 Metin kutusu"/>
          <p:cNvSpPr txBox="1"/>
          <p:nvPr/>
        </p:nvSpPr>
        <p:spPr>
          <a:xfrm>
            <a:off x="9785312" y="1931450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12.30h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3 Dikdörtgen"/>
          <p:cNvSpPr/>
          <p:nvPr/>
        </p:nvSpPr>
        <p:spPr>
          <a:xfrm rot="16200000">
            <a:off x="2158050" y="2630418"/>
            <a:ext cx="841225" cy="75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20 Metin kutusu"/>
          <p:cNvSpPr txBox="1"/>
          <p:nvPr/>
        </p:nvSpPr>
        <p:spPr>
          <a:xfrm>
            <a:off x="2282786" y="1935261"/>
            <a:ext cx="678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08.45h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20 Metin kutusu"/>
          <p:cNvSpPr txBox="1"/>
          <p:nvPr/>
        </p:nvSpPr>
        <p:spPr>
          <a:xfrm>
            <a:off x="319962" y="3072644"/>
            <a:ext cx="802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Arrival</a:t>
            </a:r>
            <a:endParaRPr lang="tr-TR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20 Metin kutusu"/>
          <p:cNvSpPr txBox="1"/>
          <p:nvPr/>
        </p:nvSpPr>
        <p:spPr>
          <a:xfrm>
            <a:off x="9698509" y="4971561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240 </a:t>
            </a:r>
            <a:r>
              <a:rPr lang="tr-TR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7 Dikdörtgen"/>
          <p:cNvSpPr/>
          <p:nvPr/>
        </p:nvSpPr>
        <p:spPr>
          <a:xfrm>
            <a:off x="9393389" y="5245096"/>
            <a:ext cx="1449793" cy="361359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BS + </a:t>
            </a:r>
            <a:r>
              <a:rPr lang="tr-TR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</a:t>
            </a:r>
            <a:r>
              <a:rPr lang="tr-TR" sz="1400" b="1" baseline="-25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appetite</a:t>
            </a:r>
            <a:endParaRPr lang="tr-T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Yukarı Ok 67"/>
          <p:cNvSpPr/>
          <p:nvPr/>
        </p:nvSpPr>
        <p:spPr>
          <a:xfrm>
            <a:off x="10036222" y="4697946"/>
            <a:ext cx="164128" cy="321835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7 Dikdörtgen"/>
          <p:cNvSpPr/>
          <p:nvPr/>
        </p:nvSpPr>
        <p:spPr>
          <a:xfrm>
            <a:off x="2800705" y="3523292"/>
            <a:ext cx="944369" cy="32450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tr-T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BS </a:t>
            </a:r>
            <a:endParaRPr lang="tr-T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tr-T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 algn="ctr">
              <a:lnSpc>
                <a:spcPct val="70000"/>
              </a:lnSpc>
            </a:pPr>
            <a:r>
              <a:rPr lang="tr-TR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VAS</a:t>
            </a:r>
            <a:r>
              <a:rPr lang="tr-TR" sz="1400" b="1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appetite</a:t>
            </a:r>
            <a:endParaRPr lang="tr-T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7 Dikdörtgen"/>
          <p:cNvSpPr/>
          <p:nvPr/>
        </p:nvSpPr>
        <p:spPr>
          <a:xfrm>
            <a:off x="3638149" y="3545608"/>
            <a:ext cx="944369" cy="32450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tr-T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BS </a:t>
            </a:r>
            <a:endParaRPr lang="tr-T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tr-T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 algn="ctr">
              <a:lnSpc>
                <a:spcPct val="70000"/>
              </a:lnSpc>
            </a:pPr>
            <a:r>
              <a:rPr lang="tr-TR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VAS</a:t>
            </a:r>
            <a:r>
              <a:rPr lang="tr-TR" sz="1400" b="1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appetite</a:t>
            </a:r>
            <a:endParaRPr lang="tr-T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7 Dikdörtgen"/>
          <p:cNvSpPr/>
          <p:nvPr/>
        </p:nvSpPr>
        <p:spPr>
          <a:xfrm>
            <a:off x="4786436" y="3521999"/>
            <a:ext cx="944369" cy="32450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tr-T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BS </a:t>
            </a:r>
            <a:endParaRPr lang="tr-T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tr-T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 algn="ctr">
              <a:lnSpc>
                <a:spcPct val="70000"/>
              </a:lnSpc>
            </a:pPr>
            <a:r>
              <a:rPr lang="tr-TR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VAS</a:t>
            </a:r>
            <a:r>
              <a:rPr lang="tr-TR" sz="1400" b="1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appetite</a:t>
            </a:r>
            <a:endParaRPr lang="tr-T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7 Dikdörtgen"/>
          <p:cNvSpPr/>
          <p:nvPr/>
        </p:nvSpPr>
        <p:spPr>
          <a:xfrm>
            <a:off x="5959748" y="3560676"/>
            <a:ext cx="944369" cy="32450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tr-T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BS </a:t>
            </a:r>
            <a:endParaRPr lang="tr-T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tr-T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 algn="ctr">
              <a:lnSpc>
                <a:spcPct val="70000"/>
              </a:lnSpc>
            </a:pPr>
            <a:r>
              <a:rPr lang="tr-TR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VAS</a:t>
            </a:r>
            <a:r>
              <a:rPr lang="tr-TR" sz="1400" b="1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appetite</a:t>
            </a:r>
            <a:endParaRPr lang="tr-T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7 Dikdörtgen"/>
          <p:cNvSpPr/>
          <p:nvPr/>
        </p:nvSpPr>
        <p:spPr>
          <a:xfrm>
            <a:off x="7168767" y="3521986"/>
            <a:ext cx="944369" cy="32450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tr-T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BS </a:t>
            </a:r>
            <a:endParaRPr lang="tr-T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tr-T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 algn="ctr">
              <a:lnSpc>
                <a:spcPct val="70000"/>
              </a:lnSpc>
            </a:pPr>
            <a:r>
              <a:rPr lang="tr-TR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VAS</a:t>
            </a:r>
            <a:r>
              <a:rPr lang="tr-TR" sz="1400" b="1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appetite</a:t>
            </a:r>
            <a:endParaRPr lang="tr-T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20 Metin kutusu"/>
          <p:cNvSpPr txBox="1"/>
          <p:nvPr/>
        </p:nvSpPr>
        <p:spPr>
          <a:xfrm>
            <a:off x="8580177" y="1923642"/>
            <a:ext cx="671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11.30h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20 Metin kutusu"/>
          <p:cNvSpPr txBox="1"/>
          <p:nvPr/>
        </p:nvSpPr>
        <p:spPr>
          <a:xfrm>
            <a:off x="8549426" y="3065746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180 </a:t>
            </a:r>
            <a:r>
              <a:rPr lang="tr-TR" sz="1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endParaRPr lang="tr-TR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3 Dikdörtgen"/>
          <p:cNvSpPr/>
          <p:nvPr/>
        </p:nvSpPr>
        <p:spPr>
          <a:xfrm rot="16200000">
            <a:off x="8523208" y="2611049"/>
            <a:ext cx="841225" cy="750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7 Dikdörtgen"/>
          <p:cNvSpPr/>
          <p:nvPr/>
        </p:nvSpPr>
        <p:spPr>
          <a:xfrm>
            <a:off x="8443852" y="3518564"/>
            <a:ext cx="944369" cy="32450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0000"/>
              </a:lnSpc>
            </a:pPr>
            <a:r>
              <a:rPr lang="tr-TR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BS </a:t>
            </a:r>
            <a:endParaRPr lang="tr-TR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70000"/>
              </a:lnSpc>
            </a:pPr>
            <a:r>
              <a:rPr lang="tr-TR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</a:p>
          <a:p>
            <a:pPr algn="ctr">
              <a:lnSpc>
                <a:spcPct val="70000"/>
              </a:lnSpc>
            </a:pPr>
            <a:r>
              <a:rPr lang="tr-TR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VAS</a:t>
            </a:r>
            <a:r>
              <a:rPr lang="tr-TR" sz="1400" b="1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appetite</a:t>
            </a:r>
            <a:endParaRPr lang="tr-TR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66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85</Words>
  <Application>Microsoft Office PowerPoint</Application>
  <PresentationFormat>Geniş ekran</PresentationFormat>
  <Paragraphs>53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Supplemental Figure 2. The early, late and total postprandial glucose (A), insulin (B), and C-peptide (C) responses after each test meal over 4 hours (n=15). Bar charts show mean ± S.E areas under the curve (AUC). *p&lt;0.05.</dc:title>
  <dc:creator>LenovoPC</dc:creator>
  <cp:lastModifiedBy>LenovoPC</cp:lastModifiedBy>
  <cp:revision>6</cp:revision>
  <dcterms:created xsi:type="dcterms:W3CDTF">2018-08-29T12:11:48Z</dcterms:created>
  <dcterms:modified xsi:type="dcterms:W3CDTF">2019-05-06T15:58:52Z</dcterms:modified>
</cp:coreProperties>
</file>