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6" autoAdjust="0"/>
    <p:restoredTop sz="94660"/>
  </p:normalViewPr>
  <p:slideViewPr>
    <p:cSldViewPr>
      <p:cViewPr>
        <p:scale>
          <a:sx n="119" d="100"/>
          <a:sy n="119" d="100"/>
        </p:scale>
        <p:origin x="-900" y="12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B93-8089-4AF3-8475-A88B6E7AA0A5}" type="datetimeFigureOut">
              <a:rPr lang="es-ES" smtClean="0"/>
              <a:pPr/>
              <a:t>12/04/2017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85E3-71D7-4CFC-93D3-496745952F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25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B93-8089-4AF3-8475-A88B6E7AA0A5}" type="datetimeFigureOut">
              <a:rPr lang="es-ES" smtClean="0"/>
              <a:pPr/>
              <a:t>12/04/2017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85E3-71D7-4CFC-93D3-496745952F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0431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B93-8089-4AF3-8475-A88B6E7AA0A5}" type="datetimeFigureOut">
              <a:rPr lang="es-ES" smtClean="0"/>
              <a:pPr/>
              <a:t>12/04/2017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85E3-71D7-4CFC-93D3-496745952F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1654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B93-8089-4AF3-8475-A88B6E7AA0A5}" type="datetimeFigureOut">
              <a:rPr lang="es-ES" smtClean="0"/>
              <a:pPr/>
              <a:t>12/04/2017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85E3-71D7-4CFC-93D3-496745952F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9479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B93-8089-4AF3-8475-A88B6E7AA0A5}" type="datetimeFigureOut">
              <a:rPr lang="es-ES" smtClean="0"/>
              <a:pPr/>
              <a:t>12/04/2017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85E3-71D7-4CFC-93D3-496745952F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991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B93-8089-4AF3-8475-A88B6E7AA0A5}" type="datetimeFigureOut">
              <a:rPr lang="es-ES" smtClean="0"/>
              <a:pPr/>
              <a:t>12/04/2017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85E3-71D7-4CFC-93D3-496745952F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3134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B93-8089-4AF3-8475-A88B6E7AA0A5}" type="datetimeFigureOut">
              <a:rPr lang="es-ES" smtClean="0"/>
              <a:pPr/>
              <a:t>12/04/2017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85E3-71D7-4CFC-93D3-496745952F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5667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B93-8089-4AF3-8475-A88B6E7AA0A5}" type="datetimeFigureOut">
              <a:rPr lang="es-ES" smtClean="0"/>
              <a:pPr/>
              <a:t>12/04/2017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85E3-71D7-4CFC-93D3-496745952F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7010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B93-8089-4AF3-8475-A88B6E7AA0A5}" type="datetimeFigureOut">
              <a:rPr lang="es-ES" smtClean="0"/>
              <a:pPr/>
              <a:t>12/04/2017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85E3-71D7-4CFC-93D3-496745952F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7394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B93-8089-4AF3-8475-A88B6E7AA0A5}" type="datetimeFigureOut">
              <a:rPr lang="es-ES" smtClean="0"/>
              <a:pPr/>
              <a:t>12/04/2017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85E3-71D7-4CFC-93D3-496745952F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7531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B93-8089-4AF3-8475-A88B6E7AA0A5}" type="datetimeFigureOut">
              <a:rPr lang="es-ES" smtClean="0"/>
              <a:pPr/>
              <a:t>12/04/2017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85E3-71D7-4CFC-93D3-496745952F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910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1B93-8089-4AF3-8475-A88B6E7AA0A5}" type="datetimeFigureOut">
              <a:rPr lang="es-ES" smtClean="0"/>
              <a:pPr/>
              <a:t>12/04/2017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C85E3-71D7-4CFC-93D3-496745952F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9586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tiff"/><Relationship Id="rId18" Type="http://schemas.openxmlformats.org/officeDocument/2006/relationships/image" Target="../media/image12.tiff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12" Type="http://schemas.microsoft.com/office/2007/relationships/hdphoto" Target="../media/hdphoto1.wdp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jpeg"/><Relationship Id="rId20" Type="http://schemas.openxmlformats.org/officeDocument/2006/relationships/image" Target="../media/image14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9.jpeg"/><Relationship Id="rId19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342021"/>
              </p:ext>
            </p:extLst>
          </p:nvPr>
        </p:nvGraphicFramePr>
        <p:xfrm>
          <a:off x="5100638" y="9525"/>
          <a:ext cx="2903537" cy="2265363"/>
        </p:xfrm>
        <a:graphic>
          <a:graphicData uri="http://schemas.openxmlformats.org/presentationml/2006/ole">
            <p:oleObj spid="_x0000_s1068" name="Prism Project" r:id="rId3" imgW="3924000" imgH="3060000" progId="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8314786"/>
              </p:ext>
            </p:extLst>
          </p:nvPr>
        </p:nvGraphicFramePr>
        <p:xfrm>
          <a:off x="5227638" y="2184400"/>
          <a:ext cx="2797175" cy="1998663"/>
        </p:xfrm>
        <a:graphic>
          <a:graphicData uri="http://schemas.openxmlformats.org/presentationml/2006/ole">
            <p:oleObj spid="_x0000_s1069" name="Prism Project" r:id="rId4" imgW="3780000" imgH="2700000" progId="">
              <p:embed/>
            </p:oleObj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4657345"/>
              </p:ext>
            </p:extLst>
          </p:nvPr>
        </p:nvGraphicFramePr>
        <p:xfrm>
          <a:off x="5292080" y="4144809"/>
          <a:ext cx="2690812" cy="1944687"/>
        </p:xfrm>
        <a:graphic>
          <a:graphicData uri="http://schemas.openxmlformats.org/presentationml/2006/ole">
            <p:oleObj spid="_x0000_s1070" name="Prism Project" r:id="rId5" imgW="3636000" imgH="2628000" progId="">
              <p:embed/>
            </p:oleObj>
          </a:graphicData>
        </a:graphic>
      </p:graphicFrame>
      <p:grpSp>
        <p:nvGrpSpPr>
          <p:cNvPr id="40" name="39 Grupo"/>
          <p:cNvGrpSpPr/>
          <p:nvPr/>
        </p:nvGrpSpPr>
        <p:grpSpPr>
          <a:xfrm>
            <a:off x="982804" y="2120993"/>
            <a:ext cx="3862813" cy="1852500"/>
            <a:chOff x="4038138" y="2318683"/>
            <a:chExt cx="3862813" cy="1852500"/>
          </a:xfrm>
        </p:grpSpPr>
        <p:grpSp>
          <p:nvGrpSpPr>
            <p:cNvPr id="2" name="1 Grupo"/>
            <p:cNvGrpSpPr/>
            <p:nvPr/>
          </p:nvGrpSpPr>
          <p:grpSpPr>
            <a:xfrm>
              <a:off x="4358679" y="2564904"/>
              <a:ext cx="3542272" cy="1606279"/>
              <a:chOff x="3457827" y="3165977"/>
              <a:chExt cx="4268655" cy="2219935"/>
            </a:xfrm>
          </p:grpSpPr>
          <p:pic>
            <p:nvPicPr>
              <p:cNvPr id="7" name="Picture 2" descr="F:\silvina\sorgo\fotos silvina\PCNA trabajo sorgo\pcna proximal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5000" t="-1" b="-3533"/>
              <a:stretch/>
            </p:blipFill>
            <p:spPr bwMode="auto">
              <a:xfrm>
                <a:off x="4860032" y="3172163"/>
                <a:ext cx="1434018" cy="1103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F:\silvina\sorgo\fotos silvina\PCNA trabajo sorgo\PCNA distal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5000" b="-10062"/>
              <a:stretch/>
            </p:blipFill>
            <p:spPr bwMode="auto">
              <a:xfrm>
                <a:off x="4858447" y="4213041"/>
                <a:ext cx="1434018" cy="1172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3" descr="C:\DATOS\datos uva 2008\trabajo colon proximal\fotos colon proximal\pcna control proxi3.ti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 xmlns="">
                      <a14:imgLayer r:embed="rId12">
                        <a14:imgEffect>
                          <a14:brightnessContrast bright="1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7827" y="3172163"/>
                <a:ext cx="1402205" cy="1040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C:\DATOS\silvina\trabajos sorgo y maiz\sorgo\fotos silvina 1\PCNA trabajo sorgo\Imagen_000220.t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4992" y="4219476"/>
                <a:ext cx="1385040" cy="1028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F:\silvina\sorgo\fotos silvina\PCNA trabajo sorgo\pcna proximal.jpg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0000" r="25000" b="1161"/>
              <a:stretch/>
            </p:blipFill>
            <p:spPr bwMode="auto">
              <a:xfrm>
                <a:off x="6292464" y="3165977"/>
                <a:ext cx="1434017" cy="1053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3" descr="F:\silvina\sorgo\fotos silvina\PCNA trabajo sorgo\PCNA distal.jpg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0000" t="1" r="25000" b="1758"/>
              <a:stretch/>
            </p:blipFill>
            <p:spPr bwMode="auto">
              <a:xfrm>
                <a:off x="6292465" y="4214569"/>
                <a:ext cx="1434017" cy="1046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20 CuadroTexto"/>
            <p:cNvSpPr txBox="1"/>
            <p:nvPr/>
          </p:nvSpPr>
          <p:spPr>
            <a:xfrm>
              <a:off x="5966434" y="2318683"/>
              <a:ext cx="4555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 smtClean="0">
                  <a:latin typeface="Times New Roman" pitchFamily="18" charset="0"/>
                  <a:cs typeface="Times New Roman" pitchFamily="18" charset="0"/>
                </a:rPr>
                <a:t>EWS</a:t>
              </a:r>
              <a:endParaRPr lang="es-E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7135874" y="2332055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 smtClean="0">
                  <a:latin typeface="Times New Roman" pitchFamily="18" charset="0"/>
                  <a:cs typeface="Times New Roman" pitchFamily="18" charset="0"/>
                </a:rPr>
                <a:t>ERS</a:t>
              </a:r>
              <a:endParaRPr lang="es-E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4880878" y="2323159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9" name="28 CuadroTexto"/>
            <p:cNvSpPr txBox="1"/>
            <p:nvPr/>
          </p:nvSpPr>
          <p:spPr>
            <a:xfrm rot="16200000">
              <a:off x="3800091" y="2809447"/>
              <a:ext cx="81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PCNA</a:t>
              </a:r>
            </a:p>
            <a:p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Proximal colon</a:t>
              </a:r>
              <a:endParaRPr lang="es-E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 rot="16200000">
              <a:off x="3864853" y="3577579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PCNA</a:t>
              </a:r>
            </a:p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 Distal colon</a:t>
              </a:r>
              <a:endParaRPr lang="es-ES" sz="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982804" y="4033474"/>
            <a:ext cx="3905082" cy="1775047"/>
            <a:chOff x="3995497" y="4231164"/>
            <a:chExt cx="3905082" cy="1775047"/>
          </a:xfrm>
        </p:grpSpPr>
        <p:grpSp>
          <p:nvGrpSpPr>
            <p:cNvPr id="18" name="17 Grupo"/>
            <p:cNvGrpSpPr/>
            <p:nvPr/>
          </p:nvGrpSpPr>
          <p:grpSpPr>
            <a:xfrm>
              <a:off x="4338668" y="4342499"/>
              <a:ext cx="3561911" cy="1663712"/>
              <a:chOff x="1596910" y="1388016"/>
              <a:chExt cx="4292322" cy="2299309"/>
            </a:xfrm>
          </p:grpSpPr>
          <p:grpSp>
            <p:nvGrpSpPr>
              <p:cNvPr id="3" name="2 Grupo"/>
              <p:cNvGrpSpPr/>
              <p:nvPr/>
            </p:nvGrpSpPr>
            <p:grpSpPr>
              <a:xfrm>
                <a:off x="1596910" y="1388016"/>
                <a:ext cx="4292322" cy="2299309"/>
                <a:chOff x="1596910" y="1388016"/>
                <a:chExt cx="4292322" cy="2299309"/>
              </a:xfrm>
            </p:grpSpPr>
            <p:pic>
              <p:nvPicPr>
                <p:cNvPr id="13" name="Picture 4" descr="F:\silvina\sorgo\fotos silvina\tunel\tunel distal.jpg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74825"/>
                <a:stretch/>
              </p:blipFill>
              <p:spPr bwMode="auto">
                <a:xfrm rot="10800000">
                  <a:off x="3018281" y="2616765"/>
                  <a:ext cx="1440504" cy="1062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2" descr="F:\silvina\sorgo\fotos silvina\tunel\tunel proximal.jpg"/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0000" t="1" b="-17599"/>
                <a:stretch/>
              </p:blipFill>
              <p:spPr bwMode="auto">
                <a:xfrm rot="10800000">
                  <a:off x="3028339" y="1388016"/>
                  <a:ext cx="2860893" cy="12500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2" descr="C:\DATOS\silvina\trabajos sorgo y maiz\sorgo\fotos silvina 1\tunel\Imagen_000714.tif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96910" y="2640035"/>
                  <a:ext cx="1440160" cy="10472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4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5641" y="1574077"/>
                  <a:ext cx="1431429" cy="10659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7" name="Picture 4" descr="F:\silvina\sorgo\fotos silvina\tunel\tunel distal.jpg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9649" r="25175"/>
              <a:stretch/>
            </p:blipFill>
            <p:spPr bwMode="auto">
              <a:xfrm>
                <a:off x="4440326" y="2616765"/>
                <a:ext cx="1440505" cy="1062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19 CuadroTexto"/>
            <p:cNvSpPr txBox="1"/>
            <p:nvPr/>
          </p:nvSpPr>
          <p:spPr>
            <a:xfrm>
              <a:off x="5940930" y="4273715"/>
              <a:ext cx="4555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 smtClean="0">
                  <a:latin typeface="Times New Roman" pitchFamily="18" charset="0"/>
                  <a:cs typeface="Times New Roman" pitchFamily="18" charset="0"/>
                </a:rPr>
                <a:t>EWS</a:t>
              </a:r>
              <a:endParaRPr lang="es-E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107405" y="4273715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 smtClean="0">
                  <a:latin typeface="Times New Roman" pitchFamily="18" charset="0"/>
                  <a:cs typeface="Times New Roman" pitchFamily="18" charset="0"/>
                </a:rPr>
                <a:t>ERS</a:t>
              </a:r>
              <a:endParaRPr lang="es-E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4893899" y="4231164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1" name="30 CuadroTexto"/>
            <p:cNvSpPr txBox="1"/>
            <p:nvPr/>
          </p:nvSpPr>
          <p:spPr>
            <a:xfrm rot="16200000">
              <a:off x="3757450" y="4689909"/>
              <a:ext cx="81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TUNEL</a:t>
              </a:r>
            </a:p>
            <a:p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Proximal colon</a:t>
              </a:r>
              <a:endParaRPr lang="es-E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 rot="16200000">
              <a:off x="3822212" y="5458040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TUNEL</a:t>
              </a:r>
            </a:p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 Distal colon</a:t>
              </a:r>
              <a:endParaRPr lang="es-ES" sz="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982804" y="71582"/>
            <a:ext cx="3869105" cy="1996998"/>
            <a:chOff x="4002742" y="158443"/>
            <a:chExt cx="3869105" cy="1996998"/>
          </a:xfrm>
        </p:grpSpPr>
        <p:pic>
          <p:nvPicPr>
            <p:cNvPr id="1036" name="Picture 12" descr="F:\colon h6e\h6e sorgo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9576" y="404664"/>
              <a:ext cx="3542271" cy="1750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>
              <a:off x="5864704" y="158443"/>
              <a:ext cx="4555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 smtClean="0">
                  <a:latin typeface="Times New Roman" pitchFamily="18" charset="0"/>
                  <a:cs typeface="Times New Roman" pitchFamily="18" charset="0"/>
                </a:rPr>
                <a:t>EWS</a:t>
              </a:r>
              <a:endParaRPr lang="es-E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7119177" y="160383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 smtClean="0">
                  <a:latin typeface="Times New Roman" pitchFamily="18" charset="0"/>
                  <a:cs typeface="Times New Roman" pitchFamily="18" charset="0"/>
                </a:rPr>
                <a:t>ERS</a:t>
              </a:r>
              <a:endParaRPr lang="es-E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4759086" y="166867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32 CuadroTexto"/>
            <p:cNvSpPr txBox="1"/>
            <p:nvPr/>
          </p:nvSpPr>
          <p:spPr>
            <a:xfrm rot="16200000">
              <a:off x="3764695" y="691260"/>
              <a:ext cx="81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H&amp;E</a:t>
              </a:r>
            </a:p>
            <a:p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Proximal colon</a:t>
              </a:r>
              <a:endParaRPr lang="es-E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 rot="16200000">
              <a:off x="3820528" y="1540768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H&amp;E</a:t>
              </a:r>
            </a:p>
            <a:p>
              <a:pPr algn="ctr"/>
              <a:r>
                <a:rPr lang="es-ES" sz="800" dirty="0" smtClean="0">
                  <a:latin typeface="Times New Roman" pitchFamily="18" charset="0"/>
                  <a:cs typeface="Times New Roman" pitchFamily="18" charset="0"/>
                </a:rPr>
                <a:t> Distal colon</a:t>
              </a:r>
              <a:endParaRPr lang="es-ES" sz="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-14118" y="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Figure 1</a:t>
            </a:r>
            <a:endParaRPr lang="es-E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972864" y="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</a:t>
            </a:r>
            <a:endParaRPr lang="es-E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920416" y="218254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</a:t>
            </a:r>
            <a:endParaRPr lang="es-ES" dirty="0"/>
          </a:p>
        </p:txBody>
      </p:sp>
      <p:sp>
        <p:nvSpPr>
          <p:cNvPr id="37" name="36 CuadroTexto"/>
          <p:cNvSpPr txBox="1"/>
          <p:nvPr/>
        </p:nvSpPr>
        <p:spPr>
          <a:xfrm>
            <a:off x="965781" y="40947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646469" y="5915216"/>
            <a:ext cx="8246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Effects of </a:t>
            </a:r>
            <a:r>
              <a:rPr lang="en-US" sz="900" dirty="0" smtClean="0"/>
              <a:t>extruded sorghum diets on crypts depth, cell </a:t>
            </a:r>
            <a:r>
              <a:rPr lang="en-US" sz="900" dirty="0"/>
              <a:t>proliferation and apoptosis in the </a:t>
            </a:r>
            <a:r>
              <a:rPr lang="en-US" sz="900" dirty="0" smtClean="0"/>
              <a:t>rat proximal and </a:t>
            </a:r>
            <a:r>
              <a:rPr lang="en-US" sz="900" dirty="0"/>
              <a:t>distal colonic mucosa</a:t>
            </a:r>
            <a:r>
              <a:rPr lang="en-US" sz="900" dirty="0" smtClean="0"/>
              <a:t>. (</a:t>
            </a:r>
            <a:r>
              <a:rPr lang="en-US" sz="900" dirty="0"/>
              <a:t>A) Representative </a:t>
            </a:r>
            <a:r>
              <a:rPr lang="en-US" sz="900" dirty="0" err="1"/>
              <a:t>haematoxylin</a:t>
            </a:r>
            <a:r>
              <a:rPr lang="en-US" sz="900" dirty="0"/>
              <a:t> and eosin-stained sections  </a:t>
            </a:r>
            <a:r>
              <a:rPr lang="en-US" sz="900" dirty="0" smtClean="0"/>
              <a:t>and the crypts depth measured as cells number per </a:t>
            </a:r>
            <a:r>
              <a:rPr lang="en-US" sz="900" dirty="0" err="1" smtClean="0"/>
              <a:t>hemicrypt</a:t>
            </a:r>
            <a:r>
              <a:rPr lang="en-US" sz="900" dirty="0" smtClean="0"/>
              <a:t> of </a:t>
            </a:r>
            <a:r>
              <a:rPr lang="en-US" sz="900" dirty="0"/>
              <a:t>the colon of rats fed with the </a:t>
            </a:r>
            <a:r>
              <a:rPr lang="en-US" sz="900" dirty="0" smtClean="0"/>
              <a:t>control, </a:t>
            </a:r>
            <a:r>
              <a:rPr lang="en-US" sz="900" dirty="0"/>
              <a:t>WS or RS diet (</a:t>
            </a:r>
            <a:r>
              <a:rPr lang="en-US" sz="900" dirty="0" smtClean="0"/>
              <a:t>100x). (B) Representative </a:t>
            </a:r>
            <a:r>
              <a:rPr lang="en-US" sz="900" dirty="0"/>
              <a:t>photographs for </a:t>
            </a:r>
            <a:r>
              <a:rPr lang="en-US" sz="900" dirty="0" err="1"/>
              <a:t>immunohistochemical</a:t>
            </a:r>
            <a:r>
              <a:rPr lang="en-US" sz="900" dirty="0"/>
              <a:t> staining of </a:t>
            </a:r>
            <a:r>
              <a:rPr lang="en-US" sz="900" dirty="0" smtClean="0"/>
              <a:t>PCNA (</a:t>
            </a:r>
            <a:r>
              <a:rPr lang="en-US" sz="900" dirty="0" err="1" smtClean="0"/>
              <a:t>darkbrown</a:t>
            </a:r>
            <a:r>
              <a:rPr lang="en-US" sz="900" dirty="0"/>
              <a:t>)-positive cells (</a:t>
            </a:r>
            <a:r>
              <a:rPr lang="en-US" sz="900" dirty="0" smtClean="0"/>
              <a:t>400 x magnification</a:t>
            </a:r>
            <a:r>
              <a:rPr lang="en-US" sz="900" dirty="0"/>
              <a:t>) and </a:t>
            </a:r>
            <a:r>
              <a:rPr lang="en-US" sz="900" dirty="0" smtClean="0"/>
              <a:t>the PCNA labelling index (%)  </a:t>
            </a:r>
            <a:r>
              <a:rPr lang="en-US" sz="900" dirty="0"/>
              <a:t>in colon tissues from rats </a:t>
            </a:r>
            <a:r>
              <a:rPr lang="en-US" sz="900" dirty="0" smtClean="0"/>
              <a:t>fed the control, WS or RS diet. (C</a:t>
            </a:r>
            <a:r>
              <a:rPr lang="en-US" sz="900" dirty="0"/>
              <a:t>) Colonic epithelial apoptosis as revealed by terminal </a:t>
            </a:r>
            <a:r>
              <a:rPr lang="en-US" sz="900" dirty="0" err="1"/>
              <a:t>deoxynucleotidyl</a:t>
            </a:r>
            <a:r>
              <a:rPr lang="en-US" sz="900" dirty="0"/>
              <a:t> transferase </a:t>
            </a:r>
            <a:r>
              <a:rPr lang="en-US" sz="900" dirty="0" err="1"/>
              <a:t>dUTP</a:t>
            </a:r>
            <a:r>
              <a:rPr lang="en-US" sz="900" dirty="0"/>
              <a:t> nick end labelling (</a:t>
            </a:r>
            <a:r>
              <a:rPr lang="en-US" sz="900" dirty="0" smtClean="0"/>
              <a:t>TUNEL) assay </a:t>
            </a:r>
            <a:r>
              <a:rPr lang="en-US" sz="900" dirty="0"/>
              <a:t>of </a:t>
            </a:r>
            <a:r>
              <a:rPr lang="en-US" sz="900" dirty="0" smtClean="0"/>
              <a:t>control, EWS and ERS- fed </a:t>
            </a:r>
            <a:r>
              <a:rPr lang="en-US" sz="900" dirty="0"/>
              <a:t>rats (light microscope, </a:t>
            </a:r>
            <a:r>
              <a:rPr lang="en-US" sz="900" dirty="0" smtClean="0"/>
              <a:t>400x magnification ) </a:t>
            </a:r>
            <a:r>
              <a:rPr lang="en-US" sz="900" dirty="0"/>
              <a:t>and quantification of apoptotic cells by TUNEL labelling index </a:t>
            </a:r>
            <a:r>
              <a:rPr lang="en-US" sz="900" dirty="0" smtClean="0"/>
              <a:t>(%).  Values are means from eight rats in each group, with SEM represented by vertical bars. Bars </a:t>
            </a:r>
            <a:r>
              <a:rPr lang="en-US" sz="900" dirty="0"/>
              <a:t>with different letters indicate significant differences </a:t>
            </a:r>
            <a:r>
              <a:rPr lang="en-US" sz="900" dirty="0" smtClean="0"/>
              <a:t>(at least p&lt;0.05</a:t>
            </a:r>
            <a:r>
              <a:rPr lang="en-US" sz="900" dirty="0"/>
              <a:t>) </a:t>
            </a:r>
            <a:r>
              <a:rPr lang="en-US" sz="900" dirty="0" smtClean="0"/>
              <a:t>between </a:t>
            </a:r>
            <a:r>
              <a:rPr lang="en-US" sz="900" smtClean="0"/>
              <a:t>groups</a:t>
            </a:r>
            <a:r>
              <a:rPr lang="en-US" sz="900" smtClean="0"/>
              <a:t>.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xmlns="" val="2991063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209</Words>
  <Application>Microsoft Office PowerPoint</Application>
  <PresentationFormat>Presentación en pantalla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Tema de Office</vt:lpstr>
      <vt:lpstr>Prism Project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Elvira</dc:creator>
  <cp:lastModifiedBy>Usuario</cp:lastModifiedBy>
  <cp:revision>14</cp:revision>
  <dcterms:created xsi:type="dcterms:W3CDTF">2016-12-21T11:09:26Z</dcterms:created>
  <dcterms:modified xsi:type="dcterms:W3CDTF">2017-04-12T20:14:40Z</dcterms:modified>
</cp:coreProperties>
</file>