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794500" cy="9931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277" autoAdjust="0"/>
  </p:normalViewPr>
  <p:slideViewPr>
    <p:cSldViewPr>
      <p:cViewPr varScale="1">
        <p:scale>
          <a:sx n="89" d="100"/>
          <a:sy n="89" d="100"/>
        </p:scale>
        <p:origin x="10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4" cy="496570"/>
          </a:xfrm>
          <a:prstGeom prst="rect">
            <a:avLst/>
          </a:prstGeom>
        </p:spPr>
        <p:txBody>
          <a:bodyPr vert="horz" lIns="95428" tIns="47714" rIns="95428" bIns="47714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644" y="0"/>
            <a:ext cx="2944284" cy="496570"/>
          </a:xfrm>
          <a:prstGeom prst="rect">
            <a:avLst/>
          </a:prstGeom>
        </p:spPr>
        <p:txBody>
          <a:bodyPr vert="horz" lIns="95428" tIns="47714" rIns="95428" bIns="47714" rtlCol="0"/>
          <a:lstStyle>
            <a:lvl1pPr algn="r">
              <a:defRPr sz="1300"/>
            </a:lvl1pPr>
          </a:lstStyle>
          <a:p>
            <a:fld id="{80A7717B-8EAD-4BF3-8F5A-7E4C5480641B}" type="datetimeFigureOut">
              <a:rPr lang="nb-NO" smtClean="0"/>
              <a:t>15.02.2017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28" tIns="47714" rIns="95428" bIns="47714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7416"/>
            <a:ext cx="5435600" cy="4469130"/>
          </a:xfrm>
          <a:prstGeom prst="rect">
            <a:avLst/>
          </a:prstGeom>
        </p:spPr>
        <p:txBody>
          <a:bodyPr vert="horz" lIns="95428" tIns="47714" rIns="95428" bIns="47714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4" cy="496570"/>
          </a:xfrm>
          <a:prstGeom prst="rect">
            <a:avLst/>
          </a:prstGeom>
        </p:spPr>
        <p:txBody>
          <a:bodyPr vert="horz" lIns="95428" tIns="47714" rIns="95428" bIns="47714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644" y="9433107"/>
            <a:ext cx="2944284" cy="496570"/>
          </a:xfrm>
          <a:prstGeom prst="rect">
            <a:avLst/>
          </a:prstGeom>
        </p:spPr>
        <p:txBody>
          <a:bodyPr vert="horz" lIns="95428" tIns="47714" rIns="95428" bIns="47714" rtlCol="0" anchor="b"/>
          <a:lstStyle>
            <a:lvl1pPr algn="r">
              <a:defRPr sz="1300"/>
            </a:lvl1pPr>
          </a:lstStyle>
          <a:p>
            <a:fld id="{1CC96820-D5B8-4FE8-9724-C3987A03B4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891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6820-D5B8-4FE8-9724-C3987A03B4D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2115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662F-0562-42DA-AFC8-A752FC353082}" type="datetimeFigureOut">
              <a:rPr lang="nb-NO" smtClean="0"/>
              <a:t>15.02.2017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62D3-D41B-40CA-8E1D-9869AC889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163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662F-0562-42DA-AFC8-A752FC353082}" type="datetimeFigureOut">
              <a:rPr lang="nb-NO" smtClean="0"/>
              <a:t>15.02.2017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62D3-D41B-40CA-8E1D-9869AC889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209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662F-0562-42DA-AFC8-A752FC353082}" type="datetimeFigureOut">
              <a:rPr lang="nb-NO" smtClean="0"/>
              <a:t>15.02.2017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62D3-D41B-40CA-8E1D-9869AC889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007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662F-0562-42DA-AFC8-A752FC353082}" type="datetimeFigureOut">
              <a:rPr lang="nb-NO" smtClean="0"/>
              <a:t>15.02.2017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62D3-D41B-40CA-8E1D-9869AC889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916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662F-0562-42DA-AFC8-A752FC353082}" type="datetimeFigureOut">
              <a:rPr lang="nb-NO" smtClean="0"/>
              <a:t>15.02.2017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62D3-D41B-40CA-8E1D-9869AC889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462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662F-0562-42DA-AFC8-A752FC353082}" type="datetimeFigureOut">
              <a:rPr lang="nb-NO" smtClean="0"/>
              <a:t>15.02.2017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62D3-D41B-40CA-8E1D-9869AC889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006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662F-0562-42DA-AFC8-A752FC353082}" type="datetimeFigureOut">
              <a:rPr lang="nb-NO" smtClean="0"/>
              <a:t>15.02.2017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62D3-D41B-40CA-8E1D-9869AC889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041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662F-0562-42DA-AFC8-A752FC353082}" type="datetimeFigureOut">
              <a:rPr lang="nb-NO" smtClean="0"/>
              <a:t>15.02.2017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62D3-D41B-40CA-8E1D-9869AC889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595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662F-0562-42DA-AFC8-A752FC353082}" type="datetimeFigureOut">
              <a:rPr lang="nb-NO" smtClean="0"/>
              <a:t>15.02.2017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62D3-D41B-40CA-8E1D-9869AC889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757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662F-0562-42DA-AFC8-A752FC353082}" type="datetimeFigureOut">
              <a:rPr lang="nb-NO" smtClean="0"/>
              <a:t>15.02.2017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62D3-D41B-40CA-8E1D-9869AC889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220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662F-0562-42DA-AFC8-A752FC353082}" type="datetimeFigureOut">
              <a:rPr lang="nb-NO" smtClean="0"/>
              <a:t>15.02.2017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62D3-D41B-40CA-8E1D-9869AC889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336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F662F-0562-42DA-AFC8-A752FC353082}" type="datetimeFigureOut">
              <a:rPr lang="nb-NO" smtClean="0"/>
              <a:t>15.02.2017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262D3-D41B-40CA-8E1D-9869AC889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118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vrundet rektangel 2"/>
          <p:cNvSpPr/>
          <p:nvPr/>
        </p:nvSpPr>
        <p:spPr>
          <a:xfrm>
            <a:off x="3524368" y="548680"/>
            <a:ext cx="1512168" cy="56120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n = 1114</a:t>
            </a:r>
            <a:endParaRPr lang="en-GB" sz="1200" dirty="0"/>
          </a:p>
        </p:txBody>
      </p:sp>
      <p:sp>
        <p:nvSpPr>
          <p:cNvPr id="5" name="Avrundet rektangel 4"/>
          <p:cNvSpPr/>
          <p:nvPr/>
        </p:nvSpPr>
        <p:spPr>
          <a:xfrm>
            <a:off x="3524368" y="2169808"/>
            <a:ext cx="1512168" cy="10955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Women from Europe, Asia and Middle East/</a:t>
            </a:r>
          </a:p>
          <a:p>
            <a:pPr algn="ctr"/>
            <a:r>
              <a:rPr lang="en-GB" sz="1200" dirty="0" smtClean="0"/>
              <a:t>North Africa</a:t>
            </a:r>
          </a:p>
          <a:p>
            <a:pPr algn="ctr"/>
            <a:r>
              <a:rPr lang="en-GB" sz="1200" b="1" dirty="0" smtClean="0"/>
              <a:t>n = 794 </a:t>
            </a:r>
            <a:r>
              <a:rPr lang="en-GB" sz="1200" dirty="0" smtClean="0"/>
              <a:t>(96%)</a:t>
            </a:r>
            <a:endParaRPr lang="en-GB" sz="1200" dirty="0"/>
          </a:p>
        </p:txBody>
      </p:sp>
      <p:sp>
        <p:nvSpPr>
          <p:cNvPr id="7" name="Avrundet rektangel 6"/>
          <p:cNvSpPr/>
          <p:nvPr/>
        </p:nvSpPr>
        <p:spPr>
          <a:xfrm>
            <a:off x="3531200" y="3717032"/>
            <a:ext cx="1512168" cy="916454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Study sample, with preterm neonates </a:t>
            </a:r>
          </a:p>
          <a:p>
            <a:pPr algn="ctr"/>
            <a:r>
              <a:rPr lang="en-GB" sz="1200" b="1" dirty="0"/>
              <a:t>n = </a:t>
            </a:r>
            <a:r>
              <a:rPr lang="en-GB" sz="1200" b="1" dirty="0" smtClean="0"/>
              <a:t>758 </a:t>
            </a:r>
            <a:r>
              <a:rPr lang="en-GB" sz="1200" dirty="0" smtClean="0"/>
              <a:t>(92%)</a:t>
            </a:r>
          </a:p>
        </p:txBody>
      </p:sp>
      <p:sp>
        <p:nvSpPr>
          <p:cNvPr id="8" name="Avrundet rektangel 7"/>
          <p:cNvSpPr/>
          <p:nvPr/>
        </p:nvSpPr>
        <p:spPr>
          <a:xfrm>
            <a:off x="3524368" y="1329814"/>
            <a:ext cx="1512168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Included</a:t>
            </a:r>
          </a:p>
          <a:p>
            <a:pPr algn="ctr"/>
            <a:r>
              <a:rPr lang="en-GB" sz="1200" b="1" dirty="0" smtClean="0"/>
              <a:t>n = 823 </a:t>
            </a:r>
            <a:r>
              <a:rPr lang="en-GB" sz="1200" dirty="0" smtClean="0"/>
              <a:t>(74%)</a:t>
            </a:r>
            <a:endParaRPr lang="en-GB" sz="1200" b="1" dirty="0"/>
          </a:p>
        </p:txBody>
      </p:sp>
      <p:sp>
        <p:nvSpPr>
          <p:cNvPr id="4" name="Avrundet rektangel 3"/>
          <p:cNvSpPr/>
          <p:nvPr/>
        </p:nvSpPr>
        <p:spPr>
          <a:xfrm>
            <a:off x="5565126" y="872684"/>
            <a:ext cx="2317626" cy="65032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Refused to participate</a:t>
            </a:r>
          </a:p>
          <a:p>
            <a:pPr algn="ctr"/>
            <a:r>
              <a:rPr lang="en-GB" sz="1200" dirty="0"/>
              <a:t>n</a:t>
            </a:r>
            <a:r>
              <a:rPr lang="en-GB" sz="1200" dirty="0" smtClean="0"/>
              <a:t> = 291</a:t>
            </a:r>
            <a:endParaRPr lang="en-GB" sz="1200" dirty="0"/>
          </a:p>
        </p:txBody>
      </p:sp>
      <p:sp>
        <p:nvSpPr>
          <p:cNvPr id="10" name="Avrundet rektangel 9"/>
          <p:cNvSpPr/>
          <p:nvPr/>
        </p:nvSpPr>
        <p:spPr>
          <a:xfrm>
            <a:off x="5578496" y="1700808"/>
            <a:ext cx="2304256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Excluded </a:t>
            </a:r>
            <a:r>
              <a:rPr lang="en-GB" sz="1200" dirty="0" smtClean="0"/>
              <a:t>n </a:t>
            </a:r>
            <a:r>
              <a:rPr lang="en-GB" sz="1200" dirty="0"/>
              <a:t>=  </a:t>
            </a:r>
            <a:r>
              <a:rPr lang="en-GB" sz="1200" dirty="0" smtClean="0"/>
              <a:t>29</a:t>
            </a:r>
          </a:p>
          <a:p>
            <a:pPr algn="ctr"/>
            <a:r>
              <a:rPr lang="en-GB" sz="1200" dirty="0" smtClean="0"/>
              <a:t>(n=12 from South and Central America and n=17 from African countries due to small sample)</a:t>
            </a:r>
          </a:p>
        </p:txBody>
      </p:sp>
      <p:sp>
        <p:nvSpPr>
          <p:cNvPr id="11" name="Avrundet rektangel 10"/>
          <p:cNvSpPr/>
          <p:nvPr/>
        </p:nvSpPr>
        <p:spPr>
          <a:xfrm>
            <a:off x="5578496" y="3000322"/>
            <a:ext cx="2304256" cy="88700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Excluded n </a:t>
            </a:r>
            <a:r>
              <a:rPr lang="en-GB" sz="1200" dirty="0"/>
              <a:t>=  </a:t>
            </a:r>
            <a:r>
              <a:rPr lang="en-GB" sz="1200" dirty="0" smtClean="0"/>
              <a:t>75</a:t>
            </a:r>
            <a:endParaRPr lang="en-GB" sz="1200" dirty="0"/>
          </a:p>
          <a:p>
            <a:pPr algn="ctr"/>
            <a:r>
              <a:rPr lang="en-GB" sz="1200" dirty="0" smtClean="0"/>
              <a:t>(12 abortion, 6 stillbirth, 1 neonatal death, 7 moved out of district, 10 twins)</a:t>
            </a:r>
            <a:endParaRPr lang="en-GB" sz="1200" dirty="0"/>
          </a:p>
        </p:txBody>
      </p:sp>
      <p:cxnSp>
        <p:nvCxnSpPr>
          <p:cNvPr id="3105" name="Rett pil 3104"/>
          <p:cNvCxnSpPr>
            <a:stCxn id="3" idx="2"/>
            <a:endCxn id="8" idx="0"/>
          </p:cNvCxnSpPr>
          <p:nvPr/>
        </p:nvCxnSpPr>
        <p:spPr>
          <a:xfrm>
            <a:off x="4280452" y="1109886"/>
            <a:ext cx="0" cy="219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7" name="Rett pil 3106"/>
          <p:cNvCxnSpPr>
            <a:stCxn id="8" idx="2"/>
            <a:endCxn id="5" idx="0"/>
          </p:cNvCxnSpPr>
          <p:nvPr/>
        </p:nvCxnSpPr>
        <p:spPr>
          <a:xfrm>
            <a:off x="4280452" y="1905878"/>
            <a:ext cx="0" cy="263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9" name="Rett pil 3108"/>
          <p:cNvCxnSpPr>
            <a:stCxn id="5" idx="2"/>
            <a:endCxn id="7" idx="0"/>
          </p:cNvCxnSpPr>
          <p:nvPr/>
        </p:nvCxnSpPr>
        <p:spPr>
          <a:xfrm>
            <a:off x="4280452" y="3265333"/>
            <a:ext cx="6832" cy="451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3" name="Rett pil 3112"/>
          <p:cNvCxnSpPr>
            <a:endCxn id="4" idx="1"/>
          </p:cNvCxnSpPr>
          <p:nvPr/>
        </p:nvCxnSpPr>
        <p:spPr>
          <a:xfrm>
            <a:off x="4288428" y="1193772"/>
            <a:ext cx="1276698" cy="40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5" name="Rett pil 3114"/>
          <p:cNvCxnSpPr/>
          <p:nvPr/>
        </p:nvCxnSpPr>
        <p:spPr>
          <a:xfrm flipV="1">
            <a:off x="4287284" y="2008616"/>
            <a:ext cx="1277842" cy="2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 14"/>
          <p:cNvCxnSpPr/>
          <p:nvPr/>
        </p:nvCxnSpPr>
        <p:spPr>
          <a:xfrm>
            <a:off x="4296135" y="3443823"/>
            <a:ext cx="12601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vrundet rektangel 2"/>
          <p:cNvSpPr/>
          <p:nvPr/>
        </p:nvSpPr>
        <p:spPr>
          <a:xfrm>
            <a:off x="2715828" y="533401"/>
            <a:ext cx="324038" cy="5764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Invited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0" name="Avrundet rektangel 2"/>
          <p:cNvSpPr/>
          <p:nvPr/>
        </p:nvSpPr>
        <p:spPr>
          <a:xfrm>
            <a:off x="2713745" y="1329814"/>
            <a:ext cx="364219" cy="19355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GB" sz="1200" dirty="0"/>
              <a:t>G</a:t>
            </a:r>
            <a:r>
              <a:rPr lang="en-GB" sz="1200" dirty="0" smtClean="0"/>
              <a:t>estational </a:t>
            </a:r>
            <a:r>
              <a:rPr lang="en-GB" sz="1200" dirty="0"/>
              <a:t>week </a:t>
            </a:r>
            <a:r>
              <a:rPr lang="en-GB" sz="1200" dirty="0" smtClean="0"/>
              <a:t>14 </a:t>
            </a:r>
            <a:r>
              <a:rPr lang="en-US" sz="1200" dirty="0" smtClean="0"/>
              <a:t>±</a:t>
            </a:r>
            <a:r>
              <a:rPr lang="en-US" sz="1200" dirty="0"/>
              <a:t>2</a:t>
            </a:r>
            <a:endParaRPr lang="en-GB" sz="1200" dirty="0"/>
          </a:p>
        </p:txBody>
      </p:sp>
      <p:sp>
        <p:nvSpPr>
          <p:cNvPr id="18" name="Avrundet rektangel 2"/>
          <p:cNvSpPr/>
          <p:nvPr/>
        </p:nvSpPr>
        <p:spPr>
          <a:xfrm>
            <a:off x="2708686" y="5072152"/>
            <a:ext cx="391591" cy="11630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/>
              <a:t>Birth ≥ 37 weeks</a:t>
            </a:r>
            <a:r>
              <a:rPr lang="nb-NO" sz="1200" dirty="0" smtClean="0"/>
              <a:t> </a:t>
            </a:r>
            <a:endParaRPr lang="en-GB" sz="1200" dirty="0"/>
          </a:p>
        </p:txBody>
      </p:sp>
      <p:sp>
        <p:nvSpPr>
          <p:cNvPr id="21" name="Avrundet rektangel 2"/>
          <p:cNvSpPr/>
          <p:nvPr/>
        </p:nvSpPr>
        <p:spPr>
          <a:xfrm>
            <a:off x="2715828" y="3717032"/>
            <a:ext cx="391591" cy="9273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/>
              <a:t>Birth</a:t>
            </a:r>
            <a:r>
              <a:rPr lang="nb-NO" sz="1200" dirty="0" smtClean="0"/>
              <a:t> </a:t>
            </a:r>
            <a:endParaRPr lang="en-GB" sz="1200" dirty="0"/>
          </a:p>
        </p:txBody>
      </p:sp>
      <p:sp>
        <p:nvSpPr>
          <p:cNvPr id="29" name="Avrundet rektangel 10"/>
          <p:cNvSpPr/>
          <p:nvPr/>
        </p:nvSpPr>
        <p:spPr>
          <a:xfrm>
            <a:off x="5578496" y="4611929"/>
            <a:ext cx="2304256" cy="498609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Excluded n </a:t>
            </a:r>
            <a:r>
              <a:rPr lang="en-GB" sz="1200" dirty="0"/>
              <a:t>=  </a:t>
            </a:r>
            <a:r>
              <a:rPr lang="en-GB" sz="1200" dirty="0" smtClean="0"/>
              <a:t>39</a:t>
            </a:r>
            <a:endParaRPr lang="en-GB" sz="1200" dirty="0"/>
          </a:p>
          <a:p>
            <a:pPr algn="ctr"/>
            <a:r>
              <a:rPr lang="en-GB" sz="1200" dirty="0" smtClean="0"/>
              <a:t>(39 preterm birth)</a:t>
            </a:r>
            <a:endParaRPr lang="en-GB" sz="1200" dirty="0"/>
          </a:p>
        </p:txBody>
      </p:sp>
      <p:sp>
        <p:nvSpPr>
          <p:cNvPr id="32" name="Avrundet rektangel 6"/>
          <p:cNvSpPr/>
          <p:nvPr/>
        </p:nvSpPr>
        <p:spPr>
          <a:xfrm>
            <a:off x="3524367" y="5085184"/>
            <a:ext cx="1512168" cy="1152128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Main study sample, with </a:t>
            </a:r>
            <a:r>
              <a:rPr lang="en-GB" sz="1200" smtClean="0"/>
              <a:t>birth weight</a:t>
            </a:r>
            <a:endParaRPr lang="en-GB" sz="1200" dirty="0" smtClean="0"/>
          </a:p>
          <a:p>
            <a:pPr algn="ctr"/>
            <a:r>
              <a:rPr lang="en-GB" sz="1200" b="1" dirty="0"/>
              <a:t>n = 719 </a:t>
            </a:r>
            <a:r>
              <a:rPr lang="en-GB" sz="1200" dirty="0" smtClean="0"/>
              <a:t>(87%)</a:t>
            </a:r>
          </a:p>
        </p:txBody>
      </p:sp>
      <p:cxnSp>
        <p:nvCxnSpPr>
          <p:cNvPr id="36" name="Rett pil 3108"/>
          <p:cNvCxnSpPr>
            <a:endCxn id="32" idx="0"/>
          </p:cNvCxnSpPr>
          <p:nvPr/>
        </p:nvCxnSpPr>
        <p:spPr>
          <a:xfrm>
            <a:off x="4273619" y="4644380"/>
            <a:ext cx="6832" cy="440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tt pil 14"/>
          <p:cNvCxnSpPr/>
          <p:nvPr/>
        </p:nvCxnSpPr>
        <p:spPr>
          <a:xfrm>
            <a:off x="4273619" y="4848624"/>
            <a:ext cx="12601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84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2032</TotalTime>
  <Words>124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Bruker</dc:creator>
  <cp:lastModifiedBy>Åse Ruth Eggemoen</cp:lastModifiedBy>
  <cp:revision>83</cp:revision>
  <cp:lastPrinted>2017-02-15T07:29:07Z</cp:lastPrinted>
  <dcterms:created xsi:type="dcterms:W3CDTF">2013-11-27T21:18:02Z</dcterms:created>
  <dcterms:modified xsi:type="dcterms:W3CDTF">2017-02-16T10:25:15Z</dcterms:modified>
</cp:coreProperties>
</file>