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97" autoAdjust="0"/>
  </p:normalViewPr>
  <p:slideViewPr>
    <p:cSldViewPr>
      <p:cViewPr varScale="1">
        <p:scale>
          <a:sx n="67" d="100"/>
          <a:sy n="67" d="100"/>
        </p:scale>
        <p:origin x="-15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518C2-DF9C-4E55-8C23-6B452551233B}" type="datetimeFigureOut">
              <a:rPr lang="ko-KR" altLang="en-US" smtClean="0"/>
              <a:pPr/>
              <a:t>2015-07-31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155D7-6491-4825-A300-21C97D80CC0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atinLnBrk="1"/>
            <a:endParaRPr lang="ko-KR" altLang="ko-KR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6B3BE-C75D-41AC-AEFA-CC9B0BBF5853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4A02-0C23-4906-AF1D-7A01B20EA6D0}" type="datetimeFigureOut">
              <a:rPr lang="ko-KR" altLang="en-US" smtClean="0"/>
              <a:pPr/>
              <a:t>2015-07-31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4833-3503-464F-BCC6-FE3168AE8B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4A02-0C23-4906-AF1D-7A01B20EA6D0}" type="datetimeFigureOut">
              <a:rPr lang="ko-KR" altLang="en-US" smtClean="0"/>
              <a:pPr/>
              <a:t>2015-07-31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4833-3503-464F-BCC6-FE3168AE8B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4A02-0C23-4906-AF1D-7A01B20EA6D0}" type="datetimeFigureOut">
              <a:rPr lang="ko-KR" altLang="en-US" smtClean="0"/>
              <a:pPr/>
              <a:t>2015-07-31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4833-3503-464F-BCC6-FE3168AE8B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4A02-0C23-4906-AF1D-7A01B20EA6D0}" type="datetimeFigureOut">
              <a:rPr lang="ko-KR" altLang="en-US" smtClean="0"/>
              <a:pPr/>
              <a:t>2015-07-31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4833-3503-464F-BCC6-FE3168AE8B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4A02-0C23-4906-AF1D-7A01B20EA6D0}" type="datetimeFigureOut">
              <a:rPr lang="ko-KR" altLang="en-US" smtClean="0"/>
              <a:pPr/>
              <a:t>2015-07-31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4833-3503-464F-BCC6-FE3168AE8B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4A02-0C23-4906-AF1D-7A01B20EA6D0}" type="datetimeFigureOut">
              <a:rPr lang="ko-KR" altLang="en-US" smtClean="0"/>
              <a:pPr/>
              <a:t>2015-07-31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4833-3503-464F-BCC6-FE3168AE8B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4A02-0C23-4906-AF1D-7A01B20EA6D0}" type="datetimeFigureOut">
              <a:rPr lang="ko-KR" altLang="en-US" smtClean="0"/>
              <a:pPr/>
              <a:t>2015-07-31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4833-3503-464F-BCC6-FE3168AE8B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4A02-0C23-4906-AF1D-7A01B20EA6D0}" type="datetimeFigureOut">
              <a:rPr lang="ko-KR" altLang="en-US" smtClean="0"/>
              <a:pPr/>
              <a:t>2015-07-31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4833-3503-464F-BCC6-FE3168AE8B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4A02-0C23-4906-AF1D-7A01B20EA6D0}" type="datetimeFigureOut">
              <a:rPr lang="ko-KR" altLang="en-US" smtClean="0"/>
              <a:pPr/>
              <a:t>2015-07-31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4833-3503-464F-BCC6-FE3168AE8B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4A02-0C23-4906-AF1D-7A01B20EA6D0}" type="datetimeFigureOut">
              <a:rPr lang="ko-KR" altLang="en-US" smtClean="0"/>
              <a:pPr/>
              <a:t>2015-07-31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4833-3503-464F-BCC6-FE3168AE8B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4A02-0C23-4906-AF1D-7A01B20EA6D0}" type="datetimeFigureOut">
              <a:rPr lang="ko-KR" altLang="en-US" smtClean="0"/>
              <a:pPr/>
              <a:t>2015-07-31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4833-3503-464F-BCC6-FE3168AE8B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14A02-0C23-4906-AF1D-7A01B20EA6D0}" type="datetimeFigureOut">
              <a:rPr lang="ko-KR" altLang="en-US" smtClean="0"/>
              <a:pPr/>
              <a:t>2015-07-31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54833-3503-464F-BCC6-FE3168AE8B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764704"/>
            <a:ext cx="3492000" cy="272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1046498"/>
            <a:ext cx="3492000" cy="294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1945406"/>
            <a:ext cx="3528391" cy="263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4" y="1703089"/>
            <a:ext cx="3492000" cy="229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7584" y="2665486"/>
            <a:ext cx="3467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7584" y="2936750"/>
            <a:ext cx="3505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7584" y="3983732"/>
            <a:ext cx="35718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27584" y="4271764"/>
            <a:ext cx="35718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" name="TextBox 93"/>
          <p:cNvSpPr txBox="1"/>
          <p:nvPr/>
        </p:nvSpPr>
        <p:spPr>
          <a:xfrm>
            <a:off x="179512" y="738411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latin typeface="Times New Roman" pitchFamily="18" charset="0"/>
                <a:cs typeface="Times New Roman" pitchFamily="18" charset="0"/>
              </a:rPr>
              <a:t>HMG-</a:t>
            </a:r>
            <a:r>
              <a:rPr lang="en-US" altLang="ko-KR" sz="900" dirty="0" err="1" smtClean="0">
                <a:latin typeface="Times New Roman" pitchFamily="18" charset="0"/>
                <a:cs typeface="Times New Roman" pitchFamily="18" charset="0"/>
              </a:rPr>
              <a:t>CoA</a:t>
            </a:r>
            <a:r>
              <a:rPr lang="en-US" altLang="ko-KR" sz="9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altLang="ko-KR" sz="900" dirty="0" err="1" smtClean="0">
                <a:latin typeface="Times New Roman" pitchFamily="18" charset="0"/>
                <a:cs typeface="Times New Roman" pitchFamily="18" charset="0"/>
              </a:rPr>
              <a:t>reductase</a:t>
            </a:r>
            <a:endParaRPr lang="ko-KR" alt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03689" y="1109936"/>
            <a:ext cx="5068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ko-KR" sz="900" dirty="0" smtClean="0">
                <a:latin typeface="Times New Roman"/>
                <a:cs typeface="Times New Roman"/>
              </a:rPr>
              <a:t>β</a:t>
            </a:r>
            <a:r>
              <a:rPr lang="en-US" altLang="ko-KR" sz="900" dirty="0" smtClean="0">
                <a:latin typeface="Times New Roman"/>
                <a:cs typeface="Times New Roman"/>
              </a:rPr>
              <a:t>-</a:t>
            </a:r>
            <a:r>
              <a:rPr lang="en-US" altLang="ko-KR" sz="900" dirty="0" err="1" smtClean="0">
                <a:latin typeface="Times New Roman"/>
                <a:cs typeface="Times New Roman"/>
              </a:rPr>
              <a:t>actin</a:t>
            </a:r>
            <a:endParaRPr lang="ko-KR" alt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23528" y="1963217"/>
            <a:ext cx="5068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ko-KR" sz="900" dirty="0" smtClean="0">
                <a:latin typeface="Times New Roman"/>
                <a:cs typeface="Times New Roman"/>
              </a:rPr>
              <a:t>β</a:t>
            </a:r>
            <a:r>
              <a:rPr lang="en-US" altLang="ko-KR" sz="900" dirty="0" smtClean="0">
                <a:latin typeface="Times New Roman"/>
                <a:cs typeface="Times New Roman"/>
              </a:rPr>
              <a:t>-</a:t>
            </a:r>
            <a:r>
              <a:rPr lang="en-US" altLang="ko-KR" sz="900" dirty="0" err="1" smtClean="0">
                <a:latin typeface="Times New Roman"/>
                <a:cs typeface="Times New Roman"/>
              </a:rPr>
              <a:t>actin</a:t>
            </a:r>
            <a:endParaRPr lang="ko-KR" alt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24280" y="1715509"/>
            <a:ext cx="63350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latin typeface="Times New Roman"/>
                <a:cs typeface="Times New Roman"/>
              </a:rPr>
              <a:t>SREBP-2</a:t>
            </a:r>
            <a:endParaRPr lang="ko-KR" alt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00345" y="4288532"/>
            <a:ext cx="5068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ko-KR" sz="900" dirty="0" smtClean="0">
                <a:latin typeface="Times New Roman"/>
                <a:cs typeface="Times New Roman"/>
              </a:rPr>
              <a:t>β</a:t>
            </a:r>
            <a:r>
              <a:rPr lang="en-US" altLang="ko-KR" sz="900" dirty="0" smtClean="0">
                <a:latin typeface="Times New Roman"/>
                <a:cs typeface="Times New Roman"/>
              </a:rPr>
              <a:t>-</a:t>
            </a:r>
            <a:r>
              <a:rPr lang="en-US" altLang="ko-KR" sz="900" dirty="0" err="1" smtClean="0">
                <a:latin typeface="Times New Roman"/>
                <a:cs typeface="Times New Roman"/>
              </a:rPr>
              <a:t>actin</a:t>
            </a:r>
            <a:endParaRPr lang="ko-KR" alt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95536" y="4030509"/>
            <a:ext cx="53091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latin typeface="Times New Roman"/>
                <a:cs typeface="Times New Roman"/>
              </a:rPr>
              <a:t>PCSK9</a:t>
            </a:r>
            <a:endParaRPr lang="ko-KR" alt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53731" y="2989262"/>
            <a:ext cx="5180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latin typeface="Times New Roman"/>
                <a:cs typeface="Times New Roman"/>
              </a:rPr>
              <a:t>AMPK</a:t>
            </a:r>
            <a:endParaRPr lang="ko-KR" alt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09493" y="2722686"/>
            <a:ext cx="6431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latin typeface="Times New Roman" pitchFamily="18" charset="0"/>
                <a:cs typeface="Times New Roman" pitchFamily="18" charset="0"/>
              </a:rPr>
              <a:t>p-AMPK </a:t>
            </a:r>
            <a:endParaRPr lang="ko-KR" alt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353731" y="318057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ko-KR" sz="9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altLang="ko-KR" sz="9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ko-KR" sz="900" dirty="0" err="1" smtClean="0">
                <a:latin typeface="Times New Roman" pitchFamily="18" charset="0"/>
                <a:cs typeface="Times New Roman" pitchFamily="18" charset="0"/>
              </a:rPr>
              <a:t>actin</a:t>
            </a:r>
            <a:endParaRPr lang="ko-KR" alt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1" name="Picture 2"/>
          <p:cNvPicPr>
            <a:picLocks noChangeAspect="1" noChangeArrowheads="1"/>
          </p:cNvPicPr>
          <p:nvPr/>
        </p:nvPicPr>
        <p:blipFill>
          <a:blip r:embed="rId11" cstate="print"/>
          <a:srcRect t="1" b="8201"/>
          <a:stretch>
            <a:fillRect/>
          </a:stretch>
        </p:blipFill>
        <p:spPr bwMode="auto">
          <a:xfrm>
            <a:off x="827584" y="3169542"/>
            <a:ext cx="3563605" cy="288032"/>
          </a:xfrm>
          <a:prstGeom prst="rect">
            <a:avLst/>
          </a:prstGeom>
          <a:noFill/>
        </p:spPr>
      </p:pic>
      <p:pic>
        <p:nvPicPr>
          <p:cNvPr id="112" name="Picture 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275437" y="736130"/>
            <a:ext cx="34956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" name="Picture 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275437" y="980728"/>
            <a:ext cx="34671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4" name="TextBox 113"/>
          <p:cNvSpPr txBox="1"/>
          <p:nvPr/>
        </p:nvSpPr>
        <p:spPr>
          <a:xfrm>
            <a:off x="4701716" y="762472"/>
            <a:ext cx="60785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latin typeface="Times New Roman" pitchFamily="18" charset="0"/>
                <a:cs typeface="Times New Roman" pitchFamily="18" charset="0"/>
              </a:rPr>
              <a:t>CYP7A1</a:t>
            </a:r>
            <a:endParaRPr lang="ko-KR" alt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4802705" y="993304"/>
            <a:ext cx="5068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ko-KR" sz="9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altLang="ko-KR" sz="9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ko-KR" sz="900" dirty="0" err="1" smtClean="0">
                <a:latin typeface="Times New Roman" pitchFamily="18" charset="0"/>
                <a:cs typeface="Times New Roman" pitchFamily="18" charset="0"/>
              </a:rPr>
              <a:t>actin</a:t>
            </a:r>
            <a:endParaRPr lang="ko-KR" alt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6" name="Picture 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275437" y="1628800"/>
            <a:ext cx="3581400" cy="323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7" name="Picture 7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329045" y="1909589"/>
            <a:ext cx="3495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8" name="TextBox 117"/>
          <p:cNvSpPr txBox="1"/>
          <p:nvPr/>
        </p:nvSpPr>
        <p:spPr>
          <a:xfrm>
            <a:off x="4708128" y="1686000"/>
            <a:ext cx="6014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latin typeface="Times New Roman" pitchFamily="18" charset="0"/>
                <a:cs typeface="Times New Roman" pitchFamily="18" charset="0"/>
              </a:rPr>
              <a:t>CYP8B1</a:t>
            </a:r>
            <a:endParaRPr lang="ko-KR" alt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4802705" y="1916832"/>
            <a:ext cx="5068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ko-KR" sz="9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altLang="ko-KR" sz="9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ko-KR" sz="900" dirty="0" err="1" smtClean="0">
                <a:latin typeface="Times New Roman" pitchFamily="18" charset="0"/>
                <a:cs typeface="Times New Roman" pitchFamily="18" charset="0"/>
              </a:rPr>
              <a:t>actin</a:t>
            </a:r>
            <a:endParaRPr lang="ko-KR" alt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0" name="Picture 1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275437" y="2839221"/>
            <a:ext cx="3582000" cy="33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1" name="Picture 9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275437" y="2636912"/>
            <a:ext cx="3533775" cy="247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" name="TextBox 121"/>
          <p:cNvSpPr txBox="1"/>
          <p:nvPr/>
        </p:nvSpPr>
        <p:spPr>
          <a:xfrm>
            <a:off x="4644008" y="2653731"/>
            <a:ext cx="6655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latin typeface="Times New Roman" pitchFamily="18" charset="0"/>
                <a:cs typeface="Times New Roman" pitchFamily="18" charset="0"/>
              </a:rPr>
              <a:t>CYP27A1</a:t>
            </a:r>
            <a:endParaRPr lang="ko-KR" alt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4802705" y="2884563"/>
            <a:ext cx="5068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ko-KR" sz="9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altLang="ko-KR" sz="9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ko-KR" sz="900" dirty="0" err="1" smtClean="0">
                <a:latin typeface="Times New Roman" pitchFamily="18" charset="0"/>
                <a:cs typeface="Times New Roman" pitchFamily="18" charset="0"/>
              </a:rPr>
              <a:t>actin</a:t>
            </a:r>
            <a:endParaRPr lang="ko-KR" alt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4" name="Picture 3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275437" y="3645024"/>
            <a:ext cx="34956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5" name="Picture 4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275437" y="3959349"/>
            <a:ext cx="353377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6" name="Picture 5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275437" y="4653136"/>
            <a:ext cx="3571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7" name="Picture 7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5299279" y="5013176"/>
            <a:ext cx="34861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" name="TextBox 127"/>
          <p:cNvSpPr txBox="1"/>
          <p:nvPr/>
        </p:nvSpPr>
        <p:spPr>
          <a:xfrm>
            <a:off x="4878047" y="3671317"/>
            <a:ext cx="431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latin typeface="Times New Roman" pitchFamily="18" charset="0"/>
                <a:cs typeface="Times New Roman" pitchFamily="18" charset="0"/>
              </a:rPr>
              <a:t>ER-</a:t>
            </a:r>
            <a:r>
              <a:rPr lang="el-GR" altLang="ko-KR" sz="900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ko-KR" alt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802705" y="3944541"/>
            <a:ext cx="5068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ko-KR" sz="9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altLang="ko-KR" sz="9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ko-KR" sz="900" dirty="0" err="1" smtClean="0">
                <a:latin typeface="Times New Roman" pitchFamily="18" charset="0"/>
                <a:cs typeface="Times New Roman" pitchFamily="18" charset="0"/>
              </a:rPr>
              <a:t>actin</a:t>
            </a:r>
            <a:endParaRPr lang="ko-KR" alt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879649" y="4725144"/>
            <a:ext cx="4299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latin typeface="Times New Roman" pitchFamily="18" charset="0"/>
                <a:cs typeface="Times New Roman" pitchFamily="18" charset="0"/>
              </a:rPr>
              <a:t>ER-</a:t>
            </a:r>
            <a:r>
              <a:rPr lang="el-GR" altLang="ko-KR" sz="900" dirty="0" smtClean="0">
                <a:latin typeface="Times New Roman" pitchFamily="18" charset="0"/>
                <a:cs typeface="Times New Roman" pitchFamily="18" charset="0"/>
              </a:rPr>
              <a:t>β</a:t>
            </a:r>
            <a:endParaRPr lang="ko-KR" alt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4802705" y="4998368"/>
            <a:ext cx="50687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ko-KR" sz="9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altLang="ko-KR" sz="9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ko-KR" sz="900" dirty="0" err="1" smtClean="0">
                <a:latin typeface="Times New Roman" pitchFamily="18" charset="0"/>
                <a:cs typeface="Times New Roman" pitchFamily="18" charset="0"/>
              </a:rPr>
              <a:t>actin</a:t>
            </a:r>
            <a:endParaRPr lang="ko-KR" alt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5" name="그룹 134"/>
          <p:cNvGrpSpPr/>
          <p:nvPr/>
        </p:nvGrpSpPr>
        <p:grpSpPr>
          <a:xfrm>
            <a:off x="827584" y="303040"/>
            <a:ext cx="3565400" cy="230832"/>
            <a:chOff x="827584" y="245840"/>
            <a:chExt cx="3565400" cy="230832"/>
          </a:xfrm>
        </p:grpSpPr>
        <p:cxnSp>
          <p:nvCxnSpPr>
            <p:cNvPr id="133" name="직선 연결선 132"/>
            <p:cNvCxnSpPr/>
            <p:nvPr/>
          </p:nvCxnSpPr>
          <p:spPr>
            <a:xfrm>
              <a:off x="899592" y="476672"/>
              <a:ext cx="33843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TextBox 133"/>
            <p:cNvSpPr txBox="1"/>
            <p:nvPr/>
          </p:nvSpPr>
          <p:spPr>
            <a:xfrm>
              <a:off x="827584" y="245840"/>
              <a:ext cx="356540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>
                  <a:latin typeface="Times New Roman" pitchFamily="18" charset="0"/>
                  <a:cs typeface="Times New Roman" pitchFamily="18" charset="0"/>
                </a:rPr>
                <a:t>0% n3          1% n3           2% n3        0% n3+E</a:t>
              </a:r>
              <a:r>
                <a:rPr lang="en-US" altLang="ko-KR" sz="900" baseline="-25000" dirty="0" smtClean="0">
                  <a:latin typeface="Times New Roman" pitchFamily="18" charset="0"/>
                  <a:cs typeface="Times New Roman" pitchFamily="18" charset="0"/>
                </a:rPr>
                <a:t>2      </a:t>
              </a:r>
              <a:r>
                <a:rPr lang="en-US" altLang="ko-KR" sz="900" dirty="0" smtClean="0">
                  <a:latin typeface="Times New Roman" pitchFamily="18" charset="0"/>
                  <a:cs typeface="Times New Roman" pitchFamily="18" charset="0"/>
                </a:rPr>
                <a:t>1% n3+E</a:t>
              </a:r>
              <a:r>
                <a:rPr lang="en-US" altLang="ko-KR" sz="9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ko-KR" sz="900" dirty="0" smtClean="0">
                  <a:latin typeface="Times New Roman" pitchFamily="18" charset="0"/>
                  <a:cs typeface="Times New Roman" pitchFamily="18" charset="0"/>
                </a:rPr>
                <a:t>    2% n3+E</a:t>
              </a:r>
              <a:r>
                <a:rPr lang="en-US" altLang="ko-KR" sz="9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ko-KR" altLang="en-US" sz="9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6" name="그룹 135"/>
          <p:cNvGrpSpPr/>
          <p:nvPr/>
        </p:nvGrpSpPr>
        <p:grpSpPr>
          <a:xfrm>
            <a:off x="5255072" y="317848"/>
            <a:ext cx="3661580" cy="230832"/>
            <a:chOff x="827584" y="245840"/>
            <a:chExt cx="3661580" cy="230832"/>
          </a:xfrm>
        </p:grpSpPr>
        <p:cxnSp>
          <p:nvCxnSpPr>
            <p:cNvPr id="137" name="직선 연결선 136"/>
            <p:cNvCxnSpPr/>
            <p:nvPr/>
          </p:nvCxnSpPr>
          <p:spPr>
            <a:xfrm>
              <a:off x="899592" y="476672"/>
              <a:ext cx="3456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TextBox 137"/>
            <p:cNvSpPr txBox="1"/>
            <p:nvPr/>
          </p:nvSpPr>
          <p:spPr>
            <a:xfrm>
              <a:off x="827584" y="245840"/>
              <a:ext cx="366158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900" dirty="0" smtClean="0">
                  <a:latin typeface="Times New Roman" pitchFamily="18" charset="0"/>
                  <a:cs typeface="Times New Roman" pitchFamily="18" charset="0"/>
                </a:rPr>
                <a:t>0% n3          1% n3           2% n3          0% n3+E</a:t>
              </a:r>
              <a:r>
                <a:rPr lang="en-US" altLang="ko-KR" sz="900" baseline="-25000" dirty="0" smtClean="0">
                  <a:latin typeface="Times New Roman" pitchFamily="18" charset="0"/>
                  <a:cs typeface="Times New Roman" pitchFamily="18" charset="0"/>
                </a:rPr>
                <a:t>2        </a:t>
              </a:r>
              <a:r>
                <a:rPr lang="en-US" altLang="ko-KR" sz="900" dirty="0" smtClean="0">
                  <a:latin typeface="Times New Roman" pitchFamily="18" charset="0"/>
                  <a:cs typeface="Times New Roman" pitchFamily="18" charset="0"/>
                </a:rPr>
                <a:t>1% n3+E</a:t>
              </a:r>
              <a:r>
                <a:rPr lang="en-US" altLang="ko-KR" sz="9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ko-KR" sz="900" dirty="0" smtClean="0">
                  <a:latin typeface="Times New Roman" pitchFamily="18" charset="0"/>
                  <a:cs typeface="Times New Roman" pitchFamily="18" charset="0"/>
                </a:rPr>
                <a:t>    2% n3+E</a:t>
              </a:r>
              <a:r>
                <a:rPr lang="en-US" altLang="ko-KR" sz="9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ko-KR" altLang="en-US" sz="9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9" name="TextBox 138"/>
          <p:cNvSpPr txBox="1"/>
          <p:nvPr/>
        </p:nvSpPr>
        <p:spPr>
          <a:xfrm>
            <a:off x="395536" y="5373216"/>
            <a:ext cx="8424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latin typeface="Times New Roman" pitchFamily="18" charset="0"/>
                <a:cs typeface="Times New Roman" pitchFamily="18" charset="0"/>
              </a:rPr>
              <a:t>Supplementary Figure 2 </a:t>
            </a:r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The effect of n-3 polyunsaturated fatty acid (PUFA) supplementation and 17β-estradiol-3-benzoated (E</a:t>
            </a:r>
            <a:r>
              <a:rPr lang="en-US" altLang="ko-KR" sz="1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) injection on expression</a:t>
            </a:r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of (a) 3-hydroxy-3-methylglutaryl coenzyme A </a:t>
            </a:r>
            <a:r>
              <a:rPr lang="en-US" altLang="ko-KR" sz="1200" dirty="0" err="1" smtClean="0">
                <a:latin typeface="Times New Roman" pitchFamily="18" charset="0"/>
                <a:cs typeface="Times New Roman" pitchFamily="18" charset="0"/>
              </a:rPr>
              <a:t>reductase</a:t>
            </a:r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 (HMG-</a:t>
            </a:r>
            <a:r>
              <a:rPr lang="en-US" altLang="ko-KR" sz="1200" dirty="0" err="1" smtClean="0">
                <a:latin typeface="Times New Roman" pitchFamily="18" charset="0"/>
                <a:cs typeface="Times New Roman" pitchFamily="18" charset="0"/>
              </a:rPr>
              <a:t>CoA</a:t>
            </a:r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1200" dirty="0" err="1" smtClean="0">
                <a:latin typeface="Times New Roman" pitchFamily="18" charset="0"/>
                <a:cs typeface="Times New Roman" pitchFamily="18" charset="0"/>
              </a:rPr>
              <a:t>reductase</a:t>
            </a:r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), (b) sterol regulatory element-binding protein-2 (SREBP-2), (c) </a:t>
            </a:r>
            <a:r>
              <a:rPr lang="en-US" altLang="ko-KR" sz="1200" dirty="0" err="1" smtClean="0">
                <a:latin typeface="Times New Roman" pitchFamily="18" charset="0"/>
                <a:cs typeface="Times New Roman" pitchFamily="18" charset="0"/>
              </a:rPr>
              <a:t>phosphorylated</a:t>
            </a:r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 adenosine </a:t>
            </a:r>
            <a:r>
              <a:rPr lang="en-US" altLang="ko-KR" sz="1200" dirty="0" err="1" smtClean="0">
                <a:latin typeface="Times New Roman" pitchFamily="18" charset="0"/>
                <a:cs typeface="Times New Roman" pitchFamily="18" charset="0"/>
              </a:rPr>
              <a:t>monophosphate</a:t>
            </a:r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 activated protein </a:t>
            </a:r>
            <a:r>
              <a:rPr lang="en-US" altLang="ko-KR" sz="1200" dirty="0" err="1" smtClean="0">
                <a:latin typeface="Times New Roman" pitchFamily="18" charset="0"/>
                <a:cs typeface="Times New Roman" pitchFamily="18" charset="0"/>
              </a:rPr>
              <a:t>kinase</a:t>
            </a:r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 (p-AMPK)/ AMPK </a:t>
            </a:r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ratio, </a:t>
            </a:r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(d) </a:t>
            </a:r>
            <a:r>
              <a:rPr lang="en-US" altLang="ko-KR" sz="1200" dirty="0" err="1" smtClean="0">
                <a:latin typeface="Times New Roman" pitchFamily="18" charset="0"/>
                <a:cs typeface="Times New Roman" pitchFamily="18" charset="0"/>
              </a:rPr>
              <a:t>proprotein</a:t>
            </a:r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1200" dirty="0" err="1" smtClean="0">
                <a:latin typeface="Times New Roman" pitchFamily="18" charset="0"/>
                <a:cs typeface="Times New Roman" pitchFamily="18" charset="0"/>
              </a:rPr>
              <a:t>convertase</a:t>
            </a:r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1200" dirty="0" err="1" smtClean="0">
                <a:latin typeface="Times New Roman" pitchFamily="18" charset="0"/>
                <a:cs typeface="Times New Roman" pitchFamily="18" charset="0"/>
              </a:rPr>
              <a:t>subtilisin</a:t>
            </a:r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ko-KR" sz="1200" dirty="0" err="1" smtClean="0">
                <a:latin typeface="Times New Roman" pitchFamily="18" charset="0"/>
                <a:cs typeface="Times New Roman" pitchFamily="18" charset="0"/>
              </a:rPr>
              <a:t>kexin</a:t>
            </a:r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 type 9 (PCSK9</a:t>
            </a:r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), (e</a:t>
            </a:r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) cholesterol 7 </a:t>
            </a:r>
            <a:r>
              <a:rPr lang="el-GR" altLang="ko-KR" sz="1200" dirty="0" smtClean="0">
                <a:latin typeface="Times New Roman" pitchFamily="18" charset="0"/>
                <a:cs typeface="Times New Roman" pitchFamily="18" charset="0"/>
              </a:rPr>
              <a:t>α-</a:t>
            </a:r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hydroxylase (CYP7A1), </a:t>
            </a:r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(f) </a:t>
            </a:r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sterol 12 </a:t>
            </a:r>
            <a:r>
              <a:rPr lang="el-GR" altLang="ko-KR" sz="1200" dirty="0" smtClean="0">
                <a:latin typeface="Times New Roman" pitchFamily="18" charset="0"/>
                <a:cs typeface="Times New Roman" pitchFamily="18" charset="0"/>
              </a:rPr>
              <a:t>α-</a:t>
            </a:r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hydroxylase (CYP8B1</a:t>
            </a:r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), (g) </a:t>
            </a:r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sterol 27-hydroxylase (CYP27A1</a:t>
            </a:r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), (</a:t>
            </a:r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h) estrogen receptor-</a:t>
            </a:r>
            <a:r>
              <a:rPr lang="el-GR" altLang="ko-KR" sz="1200" dirty="0" smtClean="0">
                <a:latin typeface="Times New Roman" pitchFamily="18" charset="0"/>
                <a:cs typeface="Times New Roman" pitchFamily="18" charset="0"/>
              </a:rPr>
              <a:t>α (</a:t>
            </a:r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ER-</a:t>
            </a:r>
            <a:r>
              <a:rPr lang="el-GR" altLang="ko-KR" sz="1200" dirty="0" smtClean="0">
                <a:latin typeface="Times New Roman" pitchFamily="18" charset="0"/>
                <a:cs typeface="Times New Roman" pitchFamily="18" charset="0"/>
              </a:rPr>
              <a:t>α) </a:t>
            </a:r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ko-KR" sz="1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estrogen receptor-</a:t>
            </a:r>
            <a:r>
              <a:rPr lang="el-GR" altLang="ko-KR" sz="1200" dirty="0" smtClean="0">
                <a:latin typeface="Times New Roman" pitchFamily="18" charset="0"/>
                <a:cs typeface="Times New Roman" pitchFamily="18" charset="0"/>
              </a:rPr>
              <a:t>β (</a:t>
            </a:r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ER-</a:t>
            </a:r>
            <a:r>
              <a:rPr lang="el-GR" altLang="ko-KR" sz="1200" dirty="0" smtClean="0">
                <a:latin typeface="Times New Roman" pitchFamily="18" charset="0"/>
                <a:cs typeface="Times New Roman" pitchFamily="18" charset="0"/>
              </a:rPr>
              <a:t>β)</a:t>
            </a:r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the hepatic of ovariectomized rats. </a:t>
            </a:r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Protein </a:t>
            </a:r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levels were determined by Western blot analysis and </a:t>
            </a:r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normalized </a:t>
            </a:r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to b-</a:t>
            </a:r>
            <a:r>
              <a:rPr lang="en-US" altLang="ko-KR" sz="1200" dirty="0" err="1" smtClean="0">
                <a:latin typeface="Times New Roman" pitchFamily="18" charset="0"/>
                <a:cs typeface="Times New Roman" pitchFamily="18" charset="0"/>
              </a:rPr>
              <a:t>actin</a:t>
            </a:r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. 0</a:t>
            </a:r>
            <a:r>
              <a:rPr lang="en-US" altLang="ko-KR" sz="1200" dirty="0" smtClean="0">
                <a:latin typeface="Times New Roman" pitchFamily="18" charset="0"/>
                <a:cs typeface="Times New Roman" pitchFamily="18" charset="0"/>
              </a:rPr>
              <a:t>%, 1%, and 2% n3, 0%, 1%, and 2% n-3 PUFA diets with corn oil injection; 0%, 1%, and 2% n3+E2, 0%, 1% and 2% n-3 PUFA diets with E2 injection.</a:t>
            </a:r>
            <a:endParaRPr lang="ko-KR" alt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10622" y="692696"/>
            <a:ext cx="31290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900" dirty="0" smtClean="0">
                <a:latin typeface="Times New Roman" pitchFamily="18" charset="0"/>
                <a:cs typeface="Times New Roman" pitchFamily="18" charset="0"/>
              </a:rPr>
              <a:t>(a)</a:t>
            </a:r>
            <a:endParaRPr lang="ko-KR" alt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35496" y="1700808"/>
            <a:ext cx="3193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900" dirty="0" smtClean="0">
                <a:latin typeface="Times New Roman" pitchFamily="18" charset="0"/>
                <a:cs typeface="Times New Roman" pitchFamily="18" charset="0"/>
              </a:rPr>
              <a:t>(b)</a:t>
            </a:r>
            <a:endParaRPr lang="ko-KR" alt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107504" y="2708920"/>
            <a:ext cx="31290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900" dirty="0" smtClean="0">
                <a:latin typeface="Times New Roman" pitchFamily="18" charset="0"/>
                <a:cs typeface="Times New Roman" pitchFamily="18" charset="0"/>
              </a:rPr>
              <a:t>(c)</a:t>
            </a:r>
            <a:endParaRPr lang="ko-KR" alt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직사각형 142"/>
          <p:cNvSpPr/>
          <p:nvPr/>
        </p:nvSpPr>
        <p:spPr>
          <a:xfrm>
            <a:off x="179512" y="4005064"/>
            <a:ext cx="3193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900" dirty="0" smtClean="0">
                <a:latin typeface="Times New Roman" pitchFamily="18" charset="0"/>
                <a:cs typeface="Times New Roman" pitchFamily="18" charset="0"/>
              </a:rPr>
              <a:t>(d)</a:t>
            </a:r>
            <a:endParaRPr lang="ko-KR" alt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직사각형 143"/>
          <p:cNvSpPr/>
          <p:nvPr/>
        </p:nvSpPr>
        <p:spPr>
          <a:xfrm>
            <a:off x="4499992" y="749896"/>
            <a:ext cx="31290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900" dirty="0" smtClean="0">
                <a:latin typeface="Times New Roman" pitchFamily="18" charset="0"/>
                <a:cs typeface="Times New Roman" pitchFamily="18" charset="0"/>
              </a:rPr>
              <a:t>(e)</a:t>
            </a:r>
            <a:endParaRPr lang="ko-KR" alt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4487942" y="1686000"/>
            <a:ext cx="30008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900" dirty="0" smtClean="0">
                <a:latin typeface="Times New Roman" pitchFamily="18" charset="0"/>
                <a:cs typeface="Times New Roman" pitchFamily="18" charset="0"/>
              </a:rPr>
              <a:t>(f)</a:t>
            </a:r>
            <a:endParaRPr lang="ko-KR" alt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4427984" y="2636912"/>
            <a:ext cx="3193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900" dirty="0" smtClean="0">
                <a:latin typeface="Times New Roman" pitchFamily="18" charset="0"/>
                <a:cs typeface="Times New Roman" pitchFamily="18" charset="0"/>
              </a:rPr>
              <a:t>(g)</a:t>
            </a:r>
            <a:endParaRPr lang="ko-KR" alt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4644008" y="3645024"/>
            <a:ext cx="3193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900" dirty="0" smtClean="0">
                <a:latin typeface="Times New Roman" pitchFamily="18" charset="0"/>
                <a:cs typeface="Times New Roman" pitchFamily="18" charset="0"/>
              </a:rPr>
              <a:t>(h)</a:t>
            </a:r>
            <a:endParaRPr lang="ko-KR" alt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직사각형 147"/>
          <p:cNvSpPr/>
          <p:nvPr/>
        </p:nvSpPr>
        <p:spPr>
          <a:xfrm>
            <a:off x="4644008" y="4725144"/>
            <a:ext cx="2936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9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ko-KR" sz="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ko-KR" sz="9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ko-KR" altLang="en-US" sz="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281</Words>
  <Application>Microsoft Office PowerPoint</Application>
  <PresentationFormat>화면 슬라이드 쇼(4:3)</PresentationFormat>
  <Paragraphs>33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오유나</dc:creator>
  <cp:lastModifiedBy>오유나</cp:lastModifiedBy>
  <cp:revision>7</cp:revision>
  <dcterms:created xsi:type="dcterms:W3CDTF">2015-07-30T14:16:51Z</dcterms:created>
  <dcterms:modified xsi:type="dcterms:W3CDTF">2015-07-31T02:06:45Z</dcterms:modified>
</cp:coreProperties>
</file>