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918C"/>
    <a:srgbClr val="F7F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16C2E-9236-4FFA-8AE2-B57995540330}" v="6" dt="2021-09-15T16:45:2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56"/>
  </p:normalViewPr>
  <p:slideViewPr>
    <p:cSldViewPr snapToGrid="0">
      <p:cViewPr>
        <p:scale>
          <a:sx n="93" d="100"/>
          <a:sy n="93" d="100"/>
        </p:scale>
        <p:origin x="127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9990776241389"/>
          <c:y val="0.12163904924078361"/>
          <c:w val="0.75468697435605858"/>
          <c:h val="0.5899482374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Assesable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Post-Intervention
 (N = 100)</c:v>
                </c:pt>
                <c:pt idx="1">
                  <c:v>Pre-Intervention
(N = 100)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D-45DE-B7DE-875EE05437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Inadequate</c:v>
                </c:pt>
              </c:strCache>
            </c:strRef>
          </c:tx>
          <c:spPr>
            <a:solidFill>
              <a:srgbClr val="FF6565"/>
            </a:solidFill>
            <a:ln w="12700">
              <a:solidFill>
                <a:srgbClr val="DB314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Post-Intervention
 (N = 100)</c:v>
                </c:pt>
                <c:pt idx="1">
                  <c:v>Pre-Intervention
(N = 100)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4D-45DE-B7DE-875EE05437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Suboptimal</c:v>
                </c:pt>
              </c:strCache>
            </c:strRef>
          </c:tx>
          <c:spPr>
            <a:solidFill>
              <a:srgbClr val="F8B177"/>
            </a:solidFill>
            <a:ln w="12700">
              <a:solidFill>
                <a:srgbClr val="DB314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Post-Intervention
 (N = 100)</c:v>
                </c:pt>
                <c:pt idx="1">
                  <c:v>Pre-Intervention
(N = 100)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4D-45DE-B7DE-875EE0543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Adequate</c:v>
                </c:pt>
              </c:strCache>
            </c:strRef>
          </c:tx>
          <c:spPr>
            <a:solidFill>
              <a:srgbClr val="CFE393"/>
            </a:solidFill>
            <a:ln w="12700">
              <a:solidFill>
                <a:srgbClr val="00918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Post-Intervention
 (N = 100)</c:v>
                </c:pt>
                <c:pt idx="1">
                  <c:v>Pre-Intervention
(N = 100)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18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4D-45DE-B7DE-875EE0543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Optimal</c:v>
                </c:pt>
              </c:strCache>
            </c:strRef>
          </c:tx>
          <c:spPr>
            <a:solidFill>
              <a:srgbClr val="A6CF42"/>
            </a:solidFill>
            <a:ln w="12700">
              <a:solidFill>
                <a:srgbClr val="00918C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CF42"/>
              </a:solidFill>
              <a:ln w="12700">
                <a:solidFill>
                  <a:srgbClr val="00918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D-45DE-B7DE-875EE054374C}"/>
              </c:ext>
            </c:extLst>
          </c:dPt>
          <c:dPt>
            <c:idx val="1"/>
            <c:invertIfNegative val="0"/>
            <c:bubble3D val="0"/>
            <c:spPr>
              <a:solidFill>
                <a:srgbClr val="A6CF42"/>
              </a:solidFill>
              <a:ln w="12700">
                <a:solidFill>
                  <a:srgbClr val="00918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4D-45DE-B7DE-875EE0543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Post-Intervention
 (N = 100)</c:v>
                </c:pt>
                <c:pt idx="1">
                  <c:v>Pre-Intervention
(N = 100)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4D-45DE-B7DE-875EE0543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508931952"/>
        <c:axId val="519498392"/>
      </c:barChart>
      <c:catAx>
        <c:axId val="50893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19498392"/>
        <c:crosses val="autoZero"/>
        <c:auto val="1"/>
        <c:lblAlgn val="ctr"/>
        <c:lblOffset val="100"/>
        <c:noMultiLvlLbl val="0"/>
      </c:catAx>
      <c:valAx>
        <c:axId val="519498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 sz="1200">
                    <a:latin typeface="Verdana" panose="020B0604030504040204" pitchFamily="34" charset="0"/>
                    <a:ea typeface="Verdana" panose="020B0604030504040204" pitchFamily="34" charset="0"/>
                  </a:rPr>
                  <a:t>Prescriptions (%)</a:t>
                </a:r>
              </a:p>
            </c:rich>
          </c:tx>
          <c:layout>
            <c:manualLayout>
              <c:xMode val="edge"/>
              <c:yMode val="edge"/>
              <c:x val="0.50766523349441162"/>
              <c:y val="0.8212537500656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508931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6349881508913947"/>
          <c:y val="0.89788944825920292"/>
          <c:w val="0.81260554758332026"/>
          <c:h val="0.10211062912694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0.34339</cdr:x>
      <cdr:y>0.36382</cdr:y>
    </cdr:from>
    <cdr:to>
      <cdr:x>0.61158</cdr:x>
      <cdr:y>0.47794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0337" y="929279"/>
          <a:ext cx="1718441" cy="291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Inappropriate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8235-1BB9-412F-BA17-C6F762F02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A6283-67E8-4982-974D-9699CDE8F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B7DF-A95A-42BC-A2BE-D27F036B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E229-59B9-475E-B25D-1CDB0AC1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403F3-4D7B-4235-970D-7CB8FCF1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89DC-56FB-4579-B2C6-E9AA75F9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9831-ED92-42E5-A437-42F7E375E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59705-89FE-40B5-99FA-C438424C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B59EE-F9C5-4506-8B4F-F8D003E2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D5AE-E766-4F30-95DF-EA71E8F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9242B-04B2-4707-B11C-A31C47D32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93D53-3F15-4BEC-82A2-1271747B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293F-0213-4FA2-8AF7-862A3EBA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7E67A-29B5-4291-8C99-BAF425C3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283A-31F8-426F-8229-ACE59584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A724-61E1-4632-AF23-FD1B27C1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29AB-1E1C-4898-A6B5-EEE9784B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FC105-1409-4C63-8989-018F0167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EF65-48E8-4C94-98D5-9F66D1C0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600-AAEF-4927-8E07-13DA0495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E7CC-EC79-4E2E-95BE-161C1B5A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44CD-30EB-46A5-A856-555E76A9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535ED-53C9-46C4-AD84-C4A01FEE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7CD7-3832-4A24-B234-E7A9AEEE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FB0C-62A6-4B6C-9553-88CB910E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0D29-55C5-4912-95E0-6B321C75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AFA7-B0DD-49DE-88EF-D11611C5A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D05D-4C81-4768-AC59-41F3F1E6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8A3D6-EE6B-4B7F-BA08-B2FD65FC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D35CA-10D1-49D3-ADA7-BDBF12E6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834F7-FD8C-4273-9086-F2EEBAC0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3370-0818-402A-A6DD-BF126629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EC69-F0FB-4C06-9C4A-A5F30AEAD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FE8B8-533B-47C3-B832-A7F452F4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368C4-B282-4A7E-B315-132899FCB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C1D04-178C-4284-BF37-3F3133952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B566F-730D-412F-88DF-014164C1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A3E42-618B-4532-BB4B-C7199743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86F32-0BFE-43AD-BE48-75FB5E94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48A3-0A2A-4C10-98D4-BE0DB0C4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F4C90-9B69-4782-874B-D5E0F276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089-1157-49DB-868A-2F99FDE1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ACA56-EBBE-4AED-973E-3A12BD6D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917F5-A705-4D65-B01D-8985EA73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2A42E-6360-41AA-8253-0D4C759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8935C-9BB1-4585-88DD-028ACA0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1C5E-44F9-47FB-B4BE-87B3136D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9068-1AC2-445D-A5EB-BC96A4FA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06C56-971D-4E1A-9131-E5F95FF96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9BF8-55F0-4BD7-835C-9AE8425A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42F41-A2A7-45A9-9BC6-603AC8F0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2612-8ECD-4ABB-ACDF-CF27768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DD35-1AF8-4B09-BE0C-26C094A4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0F6CF-0972-4A5E-B05E-C2814A79A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1FFC-050B-4B4A-BC67-5BC46A6E6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BCBE-1AF6-4947-9607-5DF2E53F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E99EC-1629-4C64-95A7-9076789D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0BEDF-5EF0-4CE2-B9B8-3B32640F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81062-0A87-4A0A-94C9-48B19E8D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1A516-734B-4B77-AE8B-2C53E0C1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7254-13ED-4FA7-94D2-137BE50B3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731F-1289-496D-82E8-4D0A9F9C926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70D3-A7E6-4804-8C69-A4275142A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0F207-5FA7-43A1-ACDC-2077DE614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F130-F9F2-43BA-97B6-27DD96F8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chart" Target="../charts/chart1.xml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DDD54-4A52-4F81-A503-C62D49FDFE56}"/>
              </a:ext>
            </a:extLst>
          </p:cNvPr>
          <p:cNvSpPr/>
          <p:nvPr/>
        </p:nvSpPr>
        <p:spPr>
          <a:xfrm>
            <a:off x="124093" y="1293570"/>
            <a:ext cx="11879824" cy="4686641"/>
          </a:xfrm>
          <a:prstGeom prst="rect">
            <a:avLst/>
          </a:prstGeom>
          <a:solidFill>
            <a:schemeClr val="bg1"/>
          </a:solidFill>
          <a:ln w="1174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3.5</a:t>
            </a:r>
          </a:p>
        </p:txBody>
      </p:sp>
      <p:sp>
        <p:nvSpPr>
          <p:cNvPr id="6" name="AutoShape 2" descr="doctor free icon">
            <a:extLst>
              <a:ext uri="{FF2B5EF4-FFF2-40B4-BE49-F238E27FC236}">
                <a16:creationId xmlns:a16="http://schemas.microsoft.com/office/drawing/2014/main" id="{674CA06A-4870-4428-99B9-5CFCB889C2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862959"/>
            <a:ext cx="1718441" cy="17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93D998-D3A2-4338-88E7-FC2C5E299FF0}"/>
              </a:ext>
            </a:extLst>
          </p:cNvPr>
          <p:cNvSpPr txBox="1"/>
          <p:nvPr/>
        </p:nvSpPr>
        <p:spPr>
          <a:xfrm>
            <a:off x="1998285" y="225657"/>
            <a:ext cx="1030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Antimicrobial Stewardship Initiative on Prescribing at Discharge from a Community Medical Center 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49005-7B69-40B0-9207-EB77CC330132}"/>
              </a:ext>
            </a:extLst>
          </p:cNvPr>
          <p:cNvSpPr txBox="1"/>
          <p:nvPr/>
        </p:nvSpPr>
        <p:spPr>
          <a:xfrm>
            <a:off x="155884" y="6216316"/>
            <a:ext cx="739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Adenkar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et al. </a:t>
            </a:r>
            <a:r>
              <a:rPr lang="en-US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ASHE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February 2024.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847498-F86B-48B5-BE6E-1C078ED47866}"/>
              </a:ext>
            </a:extLst>
          </p:cNvPr>
          <p:cNvSpPr txBox="1"/>
          <p:nvPr/>
        </p:nvSpPr>
        <p:spPr>
          <a:xfrm>
            <a:off x="8391439" y="6222338"/>
            <a:ext cx="36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@ASHE_Journal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16D8A-54A9-47E9-9F76-07E6770DF29D}"/>
              </a:ext>
            </a:extLst>
          </p:cNvPr>
          <p:cNvSpPr txBox="1"/>
          <p:nvPr/>
        </p:nvSpPr>
        <p:spPr>
          <a:xfrm rot="16200000">
            <a:off x="-356634" y="1882782"/>
            <a:ext cx="4682638" cy="3657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6B28A-8E74-494C-A095-5119F5A8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0" y="100701"/>
            <a:ext cx="1818603" cy="11201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215499-9F91-43F6-91E0-940F55B826A8}"/>
              </a:ext>
            </a:extLst>
          </p:cNvPr>
          <p:cNvSpPr txBox="1"/>
          <p:nvPr/>
        </p:nvSpPr>
        <p:spPr>
          <a:xfrm>
            <a:off x="3813485" y="1365406"/>
            <a:ext cx="8190431" cy="173736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C5F3C33-39F7-EFF0-CE1B-515227093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741936"/>
              </p:ext>
            </p:extLst>
          </p:nvPr>
        </p:nvGraphicFramePr>
        <p:xfrm>
          <a:off x="3910145" y="3327813"/>
          <a:ext cx="6520217" cy="255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7380527" y="4242693"/>
            <a:ext cx="644689" cy="299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37363A-0968-4947-ABD6-F98F76509E8E}"/>
              </a:ext>
            </a:extLst>
          </p:cNvPr>
          <p:cNvSpPr txBox="1"/>
          <p:nvPr/>
        </p:nvSpPr>
        <p:spPr>
          <a:xfrm>
            <a:off x="2710590" y="1499842"/>
            <a:ext cx="1037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Adults with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ntimicrobial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egimen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Hospital Discharge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5FB89-BAEC-4531-8290-9B9ED151BAC5}"/>
              </a:ext>
            </a:extLst>
          </p:cNvPr>
          <p:cNvSpPr txBox="1"/>
          <p:nvPr/>
        </p:nvSpPr>
        <p:spPr>
          <a:xfrm>
            <a:off x="4078475" y="2136167"/>
            <a:ext cx="20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100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Pre-initiative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5FB89-BAEC-4531-8290-9B9ED151BAC5}"/>
              </a:ext>
            </a:extLst>
          </p:cNvPr>
          <p:cNvSpPr txBox="1"/>
          <p:nvPr/>
        </p:nvSpPr>
        <p:spPr>
          <a:xfrm>
            <a:off x="9856947" y="2136167"/>
            <a:ext cx="176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= 100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Post-initiative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8502" y="2198400"/>
            <a:ext cx="125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versus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65FB89-BAEC-4531-8290-9B9ED151BAC5}"/>
              </a:ext>
            </a:extLst>
          </p:cNvPr>
          <p:cNvSpPr txBox="1"/>
          <p:nvPr/>
        </p:nvSpPr>
        <p:spPr>
          <a:xfrm>
            <a:off x="29612" y="1501666"/>
            <a:ext cx="3910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</a:t>
            </a:r>
            <a:r>
              <a:rPr lang="en-US" sz="15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Improvement </a:t>
            </a:r>
            <a:r>
              <a:rPr lang="en-US" sz="1500" b="1" u="sng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15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nitiative</a:t>
            </a:r>
            <a:endParaRPr lang="en-US" sz="1500" b="1" u="sng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FFCF1-287C-4EFF-A764-358ED4B4B902}"/>
              </a:ext>
            </a:extLst>
          </p:cNvPr>
          <p:cNvSpPr txBox="1"/>
          <p:nvPr/>
        </p:nvSpPr>
        <p:spPr>
          <a:xfrm>
            <a:off x="3443921" y="3158056"/>
            <a:ext cx="874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NAPS* Antimicrobial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Regimen Appropriateness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0890" y="1957782"/>
            <a:ext cx="222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Antimicrobial Prescribing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Guideline Development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6445" y="4490434"/>
            <a:ext cx="2130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Pharmacist Prospective Audit and Feedback</a:t>
            </a:r>
          </a:p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76884" y="3367466"/>
            <a:ext cx="2229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Hospital-wide Clinician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Education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381521" y="3557565"/>
            <a:ext cx="1803270" cy="2243339"/>
            <a:chOff x="10157109" y="3668778"/>
            <a:chExt cx="1803270" cy="2243339"/>
          </a:xfrm>
        </p:grpSpPr>
        <p:grpSp>
          <p:nvGrpSpPr>
            <p:cNvPr id="8" name="Group 7"/>
            <p:cNvGrpSpPr/>
            <p:nvPr/>
          </p:nvGrpSpPr>
          <p:grpSpPr>
            <a:xfrm>
              <a:off x="10192015" y="3668778"/>
              <a:ext cx="1768364" cy="1267184"/>
              <a:chOff x="10287972" y="3687034"/>
              <a:chExt cx="1768364" cy="126718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6E6A3B-8EB1-DDBF-B208-15E986A7219D}"/>
                  </a:ext>
                </a:extLst>
              </p:cNvPr>
              <p:cNvSpPr/>
              <p:nvPr/>
            </p:nvSpPr>
            <p:spPr>
              <a:xfrm>
                <a:off x="10306635" y="4086288"/>
                <a:ext cx="1749701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1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 overall </a:t>
                </a:r>
                <a:r>
                  <a:rPr lang="en-US" alt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appropriate antimicrobial regimens</a:t>
                </a:r>
              </a:p>
            </p:txBody>
          </p:sp>
          <p:sp>
            <p:nvSpPr>
              <p:cNvPr id="22" name="Up Arrow 66">
                <a:extLst>
                  <a:ext uri="{FF2B5EF4-FFF2-40B4-BE49-F238E27FC236}">
                    <a16:creationId xmlns:a16="http://schemas.microsoft.com/office/drawing/2014/main" id="{B67F6EBA-1429-ABDC-E3B2-BA72491B9564}"/>
                  </a:ext>
                </a:extLst>
              </p:cNvPr>
              <p:cNvSpPr/>
              <p:nvPr/>
            </p:nvSpPr>
            <p:spPr>
              <a:xfrm>
                <a:off x="11237971" y="3720730"/>
                <a:ext cx="406800" cy="317912"/>
              </a:xfrm>
              <a:prstGeom prst="upArrow">
                <a:avLst/>
              </a:prstGeom>
              <a:solidFill>
                <a:srgbClr val="DB3142"/>
              </a:solidFill>
              <a:ln>
                <a:solidFill>
                  <a:srgbClr val="DB31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D13B24-0CF5-3B1E-2AB3-51DCB6EF939A}"/>
                  </a:ext>
                </a:extLst>
              </p:cNvPr>
              <p:cNvSpPr/>
              <p:nvPr/>
            </p:nvSpPr>
            <p:spPr>
              <a:xfrm>
                <a:off x="10287972" y="3687034"/>
                <a:ext cx="1120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latin typeface="Verdana Pro Semibold" panose="020B07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15% </a:t>
                </a:r>
                <a:endParaRPr lang="en-US" sz="2400" b="1" dirty="0">
                  <a:latin typeface="Verdana Pro Semibold" panose="020B07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157109" y="5036985"/>
              <a:ext cx="1508680" cy="875132"/>
              <a:chOff x="10253066" y="3828496"/>
              <a:chExt cx="1508680" cy="8751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6E6A3B-8EB1-DDBF-B208-15E986A7219D}"/>
                  </a:ext>
                </a:extLst>
              </p:cNvPr>
              <p:cNvSpPr/>
              <p:nvPr/>
            </p:nvSpPr>
            <p:spPr>
              <a:xfrm>
                <a:off x="10271729" y="4223497"/>
                <a:ext cx="1490017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1400" dirty="0"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 optimal regimens</a:t>
                </a:r>
              </a:p>
            </p:txBody>
          </p:sp>
          <p:sp>
            <p:nvSpPr>
              <p:cNvPr id="37" name="Up Arrow 66">
                <a:extLst>
                  <a:ext uri="{FF2B5EF4-FFF2-40B4-BE49-F238E27FC236}">
                    <a16:creationId xmlns:a16="http://schemas.microsoft.com/office/drawing/2014/main" id="{B67F6EBA-1429-ABDC-E3B2-BA72491B9564}"/>
                  </a:ext>
                </a:extLst>
              </p:cNvPr>
              <p:cNvSpPr/>
              <p:nvPr/>
            </p:nvSpPr>
            <p:spPr>
              <a:xfrm>
                <a:off x="11203065" y="3857939"/>
                <a:ext cx="406800" cy="317912"/>
              </a:xfrm>
              <a:prstGeom prst="upArrow">
                <a:avLst/>
              </a:prstGeom>
              <a:solidFill>
                <a:srgbClr val="DB3142"/>
              </a:solidFill>
              <a:ln>
                <a:solidFill>
                  <a:srgbClr val="DB31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D13B24-0CF5-3B1E-2AB3-51DCB6EF939A}"/>
                  </a:ext>
                </a:extLst>
              </p:cNvPr>
              <p:cNvSpPr/>
              <p:nvPr/>
            </p:nvSpPr>
            <p:spPr>
              <a:xfrm>
                <a:off x="10253066" y="3828496"/>
                <a:ext cx="1120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latin typeface="Verdana Pro Semibold" panose="020B07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18% </a:t>
                </a:r>
                <a:endParaRPr lang="en-US" sz="2400" b="1" dirty="0">
                  <a:latin typeface="Verdana Pro Semibold" panose="020B0704030504040204" pitchFamily="34" charset="0"/>
                </a:endParaRPr>
              </a:p>
            </p:txBody>
          </p:sp>
        </p:grpSp>
      </p:grpSp>
      <p:sp>
        <p:nvSpPr>
          <p:cNvPr id="41" name="TextBox 1"/>
          <p:cNvSpPr txBox="1"/>
          <p:nvPr/>
        </p:nvSpPr>
        <p:spPr>
          <a:xfrm>
            <a:off x="7945217" y="4271897"/>
            <a:ext cx="1718441" cy="291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Appropriate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Graphic 11" descr="Users outline">
            <a:extLst>
              <a:ext uri="{FF2B5EF4-FFF2-40B4-BE49-F238E27FC236}">
                <a16:creationId xmlns:a16="http://schemas.microsoft.com/office/drawing/2014/main" id="{E0EF66DF-8047-2671-D6F3-99805B443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194" y="1830750"/>
            <a:ext cx="1253428" cy="1253428"/>
          </a:xfrm>
          <a:prstGeom prst="rect">
            <a:avLst/>
          </a:prstGeom>
        </p:spPr>
      </p:pic>
      <p:pic>
        <p:nvPicPr>
          <p:cNvPr id="18" name="Graphic 17" descr="Users outline">
            <a:extLst>
              <a:ext uri="{FF2B5EF4-FFF2-40B4-BE49-F238E27FC236}">
                <a16:creationId xmlns:a16="http://schemas.microsoft.com/office/drawing/2014/main" id="{4395D5DF-3D35-6EE6-82AB-8AE2DE319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7893" y="1842769"/>
            <a:ext cx="1253428" cy="1253428"/>
          </a:xfrm>
          <a:prstGeom prst="rect">
            <a:avLst/>
          </a:prstGeom>
        </p:spPr>
      </p:pic>
      <p:pic>
        <p:nvPicPr>
          <p:cNvPr id="26" name="Graphic 25" descr="Document outline">
            <a:extLst>
              <a:ext uri="{FF2B5EF4-FFF2-40B4-BE49-F238E27FC236}">
                <a16:creationId xmlns:a16="http://schemas.microsoft.com/office/drawing/2014/main" id="{F4D45CFE-E90F-1B54-A0FC-9A4698D8A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416" y="1959613"/>
            <a:ext cx="1206373" cy="1206373"/>
          </a:xfrm>
          <a:prstGeom prst="rect">
            <a:avLst/>
          </a:prstGeom>
        </p:spPr>
      </p:pic>
      <p:pic>
        <p:nvPicPr>
          <p:cNvPr id="39" name="Graphic 38" descr="Teacher outline">
            <a:extLst>
              <a:ext uri="{FF2B5EF4-FFF2-40B4-BE49-F238E27FC236}">
                <a16:creationId xmlns:a16="http://schemas.microsoft.com/office/drawing/2014/main" id="{D6B5B09E-6172-6D69-15D0-B0116DBA6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680" y="3263952"/>
            <a:ext cx="1123084" cy="1123084"/>
          </a:xfrm>
          <a:prstGeom prst="rect">
            <a:avLst/>
          </a:prstGeom>
        </p:spPr>
      </p:pic>
      <p:pic>
        <p:nvPicPr>
          <p:cNvPr id="42" name="Graphic 41" descr="Medicine outline">
            <a:extLst>
              <a:ext uri="{FF2B5EF4-FFF2-40B4-BE49-F238E27FC236}">
                <a16:creationId xmlns:a16="http://schemas.microsoft.com/office/drawing/2014/main" id="{61B25A1C-206D-DFF7-B8F8-E03C15C02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374" y="4489257"/>
            <a:ext cx="1196421" cy="1196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16427" y="3521701"/>
            <a:ext cx="1436267" cy="1313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421736" y="4915524"/>
            <a:ext cx="1436267" cy="885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6835" y="5882525"/>
            <a:ext cx="572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*National Antimicrobial Prescribing Survey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0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82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Verdana Pro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Kota Sahara</dc:creator>
  <cp:lastModifiedBy>Adenkar, Gargi</cp:lastModifiedBy>
  <cp:revision>42</cp:revision>
  <dcterms:created xsi:type="dcterms:W3CDTF">2019-09-04T17:40:20Z</dcterms:created>
  <dcterms:modified xsi:type="dcterms:W3CDTF">2025-02-26T21:58:53Z</dcterms:modified>
</cp:coreProperties>
</file>