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382" r:id="rId2"/>
    <p:sldId id="393" r:id="rId3"/>
    <p:sldId id="384" r:id="rId4"/>
    <p:sldId id="385" r:id="rId5"/>
    <p:sldId id="386" r:id="rId6"/>
    <p:sldId id="387" r:id="rId7"/>
    <p:sldId id="394" r:id="rId8"/>
    <p:sldId id="388" r:id="rId9"/>
    <p:sldId id="383" r:id="rId10"/>
    <p:sldId id="395" r:id="rId11"/>
    <p:sldId id="389" r:id="rId12"/>
    <p:sldId id="396" r:id="rId13"/>
    <p:sldId id="391" r:id="rId14"/>
    <p:sldId id="392" r:id="rId15"/>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153"/>
    <p:restoredTop sz="96327"/>
  </p:normalViewPr>
  <p:slideViewPr>
    <p:cSldViewPr snapToGrid="0">
      <p:cViewPr varScale="1">
        <p:scale>
          <a:sx n="101" d="100"/>
          <a:sy n="101" d="100"/>
        </p:scale>
        <p:origin x="1936"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oleObject" Target="file:////Users/fmoneger/Documents/Projets%20de%20recherche/Biophysique/Manuscrits%20en%20cours/Article%20projet%20se&#769;pale/Figures%20et%20data/STO%20from%20Abi/Second%20stomata%20count%20x5.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288820594816423"/>
          <c:y val="7.3747543865634299E-2"/>
          <c:w val="0.79354682701928447"/>
          <c:h val="0.79960665557066157"/>
        </c:manualLayout>
      </c:layout>
      <c:barChart>
        <c:barDir val="col"/>
        <c:grouping val="stacked"/>
        <c:varyColors val="0"/>
        <c:ser>
          <c:idx val="0"/>
          <c:order val="0"/>
          <c:spPr>
            <a:solidFill>
              <a:srgbClr val="FFC000"/>
            </a:solidFill>
            <a:ln>
              <a:noFill/>
            </a:ln>
            <a:effectLst/>
          </c:spPr>
          <c:invertIfNegative val="0"/>
          <c:errBars>
            <c:errBarType val="both"/>
            <c:errValType val="cust"/>
            <c:noEndCap val="0"/>
            <c:plus>
              <c:numLit>
                <c:formatCode>General</c:formatCode>
                <c:ptCount val="1"/>
                <c:pt idx="0">
                  <c:v>10.3</c:v>
                </c:pt>
              </c:numLit>
            </c:plus>
            <c:minus>
              <c:numLit>
                <c:formatCode>General</c:formatCode>
                <c:ptCount val="1"/>
                <c:pt idx="0">
                  <c:v>10.3</c:v>
                </c:pt>
              </c:numLit>
            </c:minus>
            <c:spPr>
              <a:noFill/>
              <a:ln w="31750" cap="flat" cmpd="sng" algn="ctr">
                <a:solidFill>
                  <a:schemeClr val="tx1"/>
                </a:solidFill>
                <a:round/>
              </a:ln>
              <a:effectLst/>
            </c:spPr>
          </c:errBars>
          <c:cat>
            <c:strRef>
              <c:f>'For Figure'!$E$3:$E$4</c:f>
              <c:strCache>
                <c:ptCount val="2"/>
                <c:pt idx="0">
                  <c:v>Col-0</c:v>
                </c:pt>
                <c:pt idx="1">
                  <c:v>sto-2</c:v>
                </c:pt>
              </c:strCache>
            </c:strRef>
          </c:cat>
          <c:val>
            <c:numRef>
              <c:f>'For Figure'!$F$3:$F$4</c:f>
              <c:numCache>
                <c:formatCode>General</c:formatCode>
                <c:ptCount val="2"/>
                <c:pt idx="0">
                  <c:v>124.2</c:v>
                </c:pt>
                <c:pt idx="1">
                  <c:v>71</c:v>
                </c:pt>
              </c:numCache>
            </c:numRef>
          </c:val>
          <c:extLst>
            <c:ext xmlns:c16="http://schemas.microsoft.com/office/drawing/2014/chart" uri="{C3380CC4-5D6E-409C-BE32-E72D297353CC}">
              <c16:uniqueId val="{00000000-4596-7A41-838F-80DC14BFD593}"/>
            </c:ext>
          </c:extLst>
        </c:ser>
        <c:dLbls>
          <c:showLegendKey val="0"/>
          <c:showVal val="0"/>
          <c:showCatName val="0"/>
          <c:showSerName val="0"/>
          <c:showPercent val="0"/>
          <c:showBubbleSize val="0"/>
        </c:dLbls>
        <c:gapWidth val="150"/>
        <c:overlap val="100"/>
        <c:axId val="572057040"/>
        <c:axId val="572096640"/>
      </c:barChart>
      <c:catAx>
        <c:axId val="5720570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fr-FR"/>
          </a:p>
        </c:txPr>
        <c:crossAx val="572096640"/>
        <c:crosses val="autoZero"/>
        <c:auto val="1"/>
        <c:lblAlgn val="ctr"/>
        <c:lblOffset val="100"/>
        <c:noMultiLvlLbl val="0"/>
      </c:catAx>
      <c:valAx>
        <c:axId val="5720966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57205704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fr-FR"/>
              <a:t>Modifiez le style du titre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A5CF1DDF-D384-3F4C-9B1F-85406286123D}" type="datetimeFigureOut">
              <a:rPr lang="fr-FR" smtClean="0"/>
              <a:t>13/12/2024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336CE19B-F113-B14F-AEA8-5C94292DE3FF}" type="slidenum">
              <a:rPr lang="fr-FR" smtClean="0"/>
              <a:t>‹N°›</a:t>
            </a:fld>
            <a:endParaRPr lang="fr-FR"/>
          </a:p>
        </p:txBody>
      </p:sp>
    </p:spTree>
    <p:extLst>
      <p:ext uri="{BB962C8B-B14F-4D97-AF65-F5344CB8AC3E}">
        <p14:creationId xmlns:p14="http://schemas.microsoft.com/office/powerpoint/2010/main" val="17729337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5CF1DDF-D384-3F4C-9B1F-85406286123D}" type="datetimeFigureOut">
              <a:rPr lang="fr-FR" smtClean="0"/>
              <a:t>13/12/2024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336CE19B-F113-B14F-AEA8-5C94292DE3FF}" type="slidenum">
              <a:rPr lang="fr-FR" smtClean="0"/>
              <a:t>‹N°›</a:t>
            </a:fld>
            <a:endParaRPr lang="fr-FR"/>
          </a:p>
        </p:txBody>
      </p:sp>
    </p:spTree>
    <p:extLst>
      <p:ext uri="{BB962C8B-B14F-4D97-AF65-F5344CB8AC3E}">
        <p14:creationId xmlns:p14="http://schemas.microsoft.com/office/powerpoint/2010/main" val="14363806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5CF1DDF-D384-3F4C-9B1F-85406286123D}" type="datetimeFigureOut">
              <a:rPr lang="fr-FR" smtClean="0"/>
              <a:t>13/12/2024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336CE19B-F113-B14F-AEA8-5C94292DE3FF}" type="slidenum">
              <a:rPr lang="fr-FR" smtClean="0"/>
              <a:t>‹N°›</a:t>
            </a:fld>
            <a:endParaRPr lang="fr-FR"/>
          </a:p>
        </p:txBody>
      </p:sp>
    </p:spTree>
    <p:extLst>
      <p:ext uri="{BB962C8B-B14F-4D97-AF65-F5344CB8AC3E}">
        <p14:creationId xmlns:p14="http://schemas.microsoft.com/office/powerpoint/2010/main" val="13866481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5CF1DDF-D384-3F4C-9B1F-85406286123D}" type="datetimeFigureOut">
              <a:rPr lang="fr-FR" smtClean="0"/>
              <a:t>13/12/2024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336CE19B-F113-B14F-AEA8-5C94292DE3FF}" type="slidenum">
              <a:rPr lang="fr-FR" smtClean="0"/>
              <a:t>‹N°›</a:t>
            </a:fld>
            <a:endParaRPr lang="fr-FR"/>
          </a:p>
        </p:txBody>
      </p:sp>
    </p:spTree>
    <p:extLst>
      <p:ext uri="{BB962C8B-B14F-4D97-AF65-F5344CB8AC3E}">
        <p14:creationId xmlns:p14="http://schemas.microsoft.com/office/powerpoint/2010/main" val="1361278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fr-FR"/>
              <a:t>Modifiez le style du titre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A5CF1DDF-D384-3F4C-9B1F-85406286123D}" type="datetimeFigureOut">
              <a:rPr lang="fr-FR" smtClean="0"/>
              <a:t>13/12/2024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336CE19B-F113-B14F-AEA8-5C94292DE3FF}" type="slidenum">
              <a:rPr lang="fr-FR" smtClean="0"/>
              <a:t>‹N°›</a:t>
            </a:fld>
            <a:endParaRPr lang="fr-FR"/>
          </a:p>
        </p:txBody>
      </p:sp>
    </p:spTree>
    <p:extLst>
      <p:ext uri="{BB962C8B-B14F-4D97-AF65-F5344CB8AC3E}">
        <p14:creationId xmlns:p14="http://schemas.microsoft.com/office/powerpoint/2010/main" val="18670126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A5CF1DDF-D384-3F4C-9B1F-85406286123D}" type="datetimeFigureOut">
              <a:rPr lang="fr-FR" smtClean="0"/>
              <a:t>13/12/2024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336CE19B-F113-B14F-AEA8-5C94292DE3FF}" type="slidenum">
              <a:rPr lang="fr-FR" smtClean="0"/>
              <a:t>‹N°›</a:t>
            </a:fld>
            <a:endParaRPr lang="fr-FR"/>
          </a:p>
        </p:txBody>
      </p:sp>
    </p:spTree>
    <p:extLst>
      <p:ext uri="{BB962C8B-B14F-4D97-AF65-F5344CB8AC3E}">
        <p14:creationId xmlns:p14="http://schemas.microsoft.com/office/powerpoint/2010/main" val="19984287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fr-FR"/>
              <a:t>Modifiez le style du titre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629842" y="2505075"/>
            <a:ext cx="3868340"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4629150" y="2505075"/>
            <a:ext cx="3887391"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A5CF1DDF-D384-3F4C-9B1F-85406286123D}" type="datetimeFigureOut">
              <a:rPr lang="fr-FR" smtClean="0"/>
              <a:t>13/12/2024</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336CE19B-F113-B14F-AEA8-5C94292DE3FF}" type="slidenum">
              <a:rPr lang="fr-FR" smtClean="0"/>
              <a:t>‹N°›</a:t>
            </a:fld>
            <a:endParaRPr lang="fr-FR"/>
          </a:p>
        </p:txBody>
      </p:sp>
    </p:spTree>
    <p:extLst>
      <p:ext uri="{BB962C8B-B14F-4D97-AF65-F5344CB8AC3E}">
        <p14:creationId xmlns:p14="http://schemas.microsoft.com/office/powerpoint/2010/main" val="9485016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A5CF1DDF-D384-3F4C-9B1F-85406286123D}" type="datetimeFigureOut">
              <a:rPr lang="fr-FR" smtClean="0"/>
              <a:t>13/12/2024</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336CE19B-F113-B14F-AEA8-5C94292DE3FF}" type="slidenum">
              <a:rPr lang="fr-FR" smtClean="0"/>
              <a:t>‹N°›</a:t>
            </a:fld>
            <a:endParaRPr lang="fr-FR"/>
          </a:p>
        </p:txBody>
      </p:sp>
    </p:spTree>
    <p:extLst>
      <p:ext uri="{BB962C8B-B14F-4D97-AF65-F5344CB8AC3E}">
        <p14:creationId xmlns:p14="http://schemas.microsoft.com/office/powerpoint/2010/main" val="6965904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CF1DDF-D384-3F4C-9B1F-85406286123D}" type="datetimeFigureOut">
              <a:rPr lang="fr-FR" smtClean="0"/>
              <a:t>13/12/2024</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336CE19B-F113-B14F-AEA8-5C94292DE3FF}" type="slidenum">
              <a:rPr lang="fr-FR" smtClean="0"/>
              <a:t>‹N°›</a:t>
            </a:fld>
            <a:endParaRPr lang="fr-FR"/>
          </a:p>
        </p:txBody>
      </p:sp>
    </p:spTree>
    <p:extLst>
      <p:ext uri="{BB962C8B-B14F-4D97-AF65-F5344CB8AC3E}">
        <p14:creationId xmlns:p14="http://schemas.microsoft.com/office/powerpoint/2010/main" val="16625854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fr-FR"/>
              <a:t>Modifiez le style du titre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5CF1DDF-D384-3F4C-9B1F-85406286123D}" type="datetimeFigureOut">
              <a:rPr lang="fr-FR" smtClean="0"/>
              <a:t>13/12/2024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336CE19B-F113-B14F-AEA8-5C94292DE3FF}" type="slidenum">
              <a:rPr lang="fr-FR" smtClean="0"/>
              <a:t>‹N°›</a:t>
            </a:fld>
            <a:endParaRPr lang="fr-FR"/>
          </a:p>
        </p:txBody>
      </p:sp>
    </p:spTree>
    <p:extLst>
      <p:ext uri="{BB962C8B-B14F-4D97-AF65-F5344CB8AC3E}">
        <p14:creationId xmlns:p14="http://schemas.microsoft.com/office/powerpoint/2010/main" val="165778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fr-FR"/>
              <a:t>Modifiez le style du titre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5CF1DDF-D384-3F4C-9B1F-85406286123D}" type="datetimeFigureOut">
              <a:rPr lang="fr-FR" smtClean="0"/>
              <a:t>13/12/2024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336CE19B-F113-B14F-AEA8-5C94292DE3FF}" type="slidenum">
              <a:rPr lang="fr-FR" smtClean="0"/>
              <a:t>‹N°›</a:t>
            </a:fld>
            <a:endParaRPr lang="fr-FR"/>
          </a:p>
        </p:txBody>
      </p:sp>
    </p:spTree>
    <p:extLst>
      <p:ext uri="{BB962C8B-B14F-4D97-AF65-F5344CB8AC3E}">
        <p14:creationId xmlns:p14="http://schemas.microsoft.com/office/powerpoint/2010/main" val="15984000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Cliquez et modifiez le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CF1DDF-D384-3F4C-9B1F-85406286123D}" type="datetimeFigureOut">
              <a:rPr lang="fr-FR" smtClean="0"/>
              <a:t>13/12/2024</a:t>
            </a:fld>
            <a:endParaRPr lang="fr-F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6CE19B-F113-B14F-AEA8-5C94292DE3FF}" type="slidenum">
              <a:rPr lang="fr-FR" smtClean="0"/>
              <a:t>‹N°›</a:t>
            </a:fld>
            <a:endParaRPr lang="fr-FR"/>
          </a:p>
        </p:txBody>
      </p:sp>
    </p:spTree>
    <p:extLst>
      <p:ext uri="{BB962C8B-B14F-4D97-AF65-F5344CB8AC3E}">
        <p14:creationId xmlns:p14="http://schemas.microsoft.com/office/powerpoint/2010/main" val="14397257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9.emf"/><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chart" Target="../charts/chart1.xml"/><Relationship Id="rId5" Type="http://schemas.microsoft.com/office/2007/relationships/hdphoto" Target="../media/hdphoto2.wdp"/><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e 36">
            <a:extLst>
              <a:ext uri="{FF2B5EF4-FFF2-40B4-BE49-F238E27FC236}">
                <a16:creationId xmlns:a16="http://schemas.microsoft.com/office/drawing/2014/main" id="{F7AD9114-B0FE-C1F3-813B-2BE6957B1730}"/>
              </a:ext>
            </a:extLst>
          </p:cNvPr>
          <p:cNvGrpSpPr/>
          <p:nvPr/>
        </p:nvGrpSpPr>
        <p:grpSpPr>
          <a:xfrm>
            <a:off x="110175" y="203692"/>
            <a:ext cx="8599336" cy="6152855"/>
            <a:chOff x="249875" y="203692"/>
            <a:chExt cx="8599336" cy="6152855"/>
          </a:xfrm>
        </p:grpSpPr>
        <p:grpSp>
          <p:nvGrpSpPr>
            <p:cNvPr id="24" name="Groupe 23">
              <a:extLst>
                <a:ext uri="{FF2B5EF4-FFF2-40B4-BE49-F238E27FC236}">
                  <a16:creationId xmlns:a16="http://schemas.microsoft.com/office/drawing/2014/main" id="{EB297015-D204-0B9C-5BED-61BAF1DE8FE1}"/>
                </a:ext>
              </a:extLst>
            </p:cNvPr>
            <p:cNvGrpSpPr/>
            <p:nvPr/>
          </p:nvGrpSpPr>
          <p:grpSpPr>
            <a:xfrm>
              <a:off x="249875" y="203692"/>
              <a:ext cx="8599336" cy="6152855"/>
              <a:chOff x="262575" y="203692"/>
              <a:chExt cx="8599336" cy="6152855"/>
            </a:xfrm>
          </p:grpSpPr>
          <p:grpSp>
            <p:nvGrpSpPr>
              <p:cNvPr id="15" name="Groupe 14">
                <a:extLst>
                  <a:ext uri="{FF2B5EF4-FFF2-40B4-BE49-F238E27FC236}">
                    <a16:creationId xmlns:a16="http://schemas.microsoft.com/office/drawing/2014/main" id="{2C074DC7-7DBB-1B52-3348-006F0B13BFB3}"/>
                  </a:ext>
                </a:extLst>
              </p:cNvPr>
              <p:cNvGrpSpPr/>
              <p:nvPr/>
            </p:nvGrpSpPr>
            <p:grpSpPr>
              <a:xfrm>
                <a:off x="262575" y="203692"/>
                <a:ext cx="8599336" cy="6152855"/>
                <a:chOff x="262575" y="203692"/>
                <a:chExt cx="8599336" cy="6152855"/>
              </a:xfrm>
            </p:grpSpPr>
            <p:sp>
              <p:nvSpPr>
                <p:cNvPr id="3" name="ZoneTexte 2">
                  <a:extLst>
                    <a:ext uri="{FF2B5EF4-FFF2-40B4-BE49-F238E27FC236}">
                      <a16:creationId xmlns:a16="http://schemas.microsoft.com/office/drawing/2014/main" id="{2C00D173-076B-8292-E541-1426316C7FCA}"/>
                    </a:ext>
                  </a:extLst>
                </p:cNvPr>
                <p:cNvSpPr txBox="1"/>
                <p:nvPr/>
              </p:nvSpPr>
              <p:spPr>
                <a:xfrm>
                  <a:off x="262575" y="5156218"/>
                  <a:ext cx="8599336" cy="1200329"/>
                </a:xfrm>
                <a:prstGeom prst="rect">
                  <a:avLst/>
                </a:prstGeom>
                <a:noFill/>
              </p:spPr>
              <p:txBody>
                <a:bodyPr wrap="square">
                  <a:spAutoFit/>
                </a:bodyPr>
                <a:lstStyle/>
                <a:p>
                  <a:pPr algn="just"/>
                  <a:r>
                    <a:rPr lang="fr-FR" sz="1200" b="1" dirty="0" err="1">
                      <a:cs typeface="Arial" panose="020B0604020202020204" pitchFamily="34" charset="0"/>
                    </a:rPr>
                    <a:t>Characterization</a:t>
                  </a:r>
                  <a:r>
                    <a:rPr lang="fr-FR" sz="1200" b="1" dirty="0">
                      <a:cs typeface="Arial" panose="020B0604020202020204" pitchFamily="34" charset="0"/>
                    </a:rPr>
                    <a:t> of </a:t>
                  </a:r>
                  <a:r>
                    <a:rPr lang="fr-FR" sz="1200" b="1" i="1" dirty="0">
                      <a:cs typeface="Arial" panose="020B0604020202020204" pitchFamily="34" charset="0"/>
                    </a:rPr>
                    <a:t>tip2</a:t>
                  </a:r>
                  <a:r>
                    <a:rPr lang="fr-FR" sz="1200" b="1" dirty="0">
                      <a:cs typeface="Arial" panose="020B0604020202020204" pitchFamily="34" charset="0"/>
                    </a:rPr>
                    <a:t> </a:t>
                  </a:r>
                  <a:r>
                    <a:rPr lang="fr-FR" sz="1200" b="1" dirty="0" err="1">
                      <a:cs typeface="Arial" panose="020B0604020202020204" pitchFamily="34" charset="0"/>
                    </a:rPr>
                    <a:t>loss</a:t>
                  </a:r>
                  <a:r>
                    <a:rPr lang="fr-FR" sz="1200" b="1" dirty="0">
                      <a:cs typeface="Arial" panose="020B0604020202020204" pitchFamily="34" charset="0"/>
                    </a:rPr>
                    <a:t>-of-</a:t>
                  </a:r>
                  <a:r>
                    <a:rPr lang="fr-FR" sz="1200" b="1" dirty="0" err="1">
                      <a:cs typeface="Arial" panose="020B0604020202020204" pitchFamily="34" charset="0"/>
                    </a:rPr>
                    <a:t>function</a:t>
                  </a:r>
                  <a:r>
                    <a:rPr lang="fr-FR" sz="1200" b="1" dirty="0">
                      <a:cs typeface="Arial" panose="020B0604020202020204" pitchFamily="34" charset="0"/>
                    </a:rPr>
                    <a:t> mutant.</a:t>
                  </a:r>
                </a:p>
                <a:p>
                  <a:pPr algn="just"/>
                  <a:r>
                    <a:rPr lang="en-US" sz="1200" dirty="0">
                      <a:effectLst/>
                      <a:latin typeface="Calibri" panose="020F0502020204030204" pitchFamily="34" charset="0"/>
                      <a:ea typeface="Calibri" panose="020F0502020204030204" pitchFamily="34" charset="0"/>
                      <a:cs typeface="Calibri" panose="020F0502020204030204" pitchFamily="34" charset="0"/>
                    </a:rPr>
                    <a:t>A) </a:t>
                  </a:r>
                  <a:r>
                    <a:rPr lang="en-US" sz="1200" dirty="0"/>
                    <a:t>Localization of the T-DNA insertion (</a:t>
                  </a:r>
                  <a:r>
                    <a:rPr lang="en-US" sz="1200" i="1" dirty="0"/>
                    <a:t>SALK_131664</a:t>
                  </a:r>
                  <a:r>
                    <a:rPr lang="en-US" sz="1200" dirty="0"/>
                    <a:t>) in </a:t>
                  </a:r>
                  <a:r>
                    <a:rPr lang="en-US" sz="1200" i="1" dirty="0"/>
                    <a:t>TIP2 </a:t>
                  </a:r>
                  <a:r>
                    <a:rPr lang="en-US" sz="1200" dirty="0"/>
                    <a:t>genomic DNA sequence. </a:t>
                  </a:r>
                  <a:r>
                    <a:rPr lang="en-US" sz="1200" i="1" dirty="0"/>
                    <a:t>TIP2</a:t>
                  </a:r>
                  <a:r>
                    <a:rPr lang="en-US" sz="1200" dirty="0"/>
                    <a:t> primers used for genotyping are indicated by black arrows (</a:t>
                  </a:r>
                  <a:r>
                    <a:rPr lang="en-US" sz="1200" i="1" dirty="0"/>
                    <a:t>LP SALK-131664</a:t>
                  </a:r>
                  <a:r>
                    <a:rPr lang="en-US" sz="1200" dirty="0"/>
                    <a:t>: GGCTGATCCAAAGAAAGGTTC; </a:t>
                  </a:r>
                  <a:r>
                    <a:rPr lang="en-US" sz="1200" i="1" dirty="0"/>
                    <a:t>RP SALK_131664</a:t>
                  </a:r>
                  <a:r>
                    <a:rPr lang="en-US" sz="1200" dirty="0"/>
                    <a:t>: GAGTCCCAAAAGTACGTGCAG). Primers used for </a:t>
                  </a:r>
                  <a:r>
                    <a:rPr lang="en-US" sz="1200" dirty="0" err="1"/>
                    <a:t>qRT</a:t>
                  </a:r>
                  <a:r>
                    <a:rPr lang="en-US" sz="1200" dirty="0"/>
                    <a:t>-PCR analysis are indicated by red arrows (</a:t>
                  </a:r>
                  <a:r>
                    <a:rPr lang="en-US" sz="1200" i="1" dirty="0"/>
                    <a:t>TIP2-qF2</a:t>
                  </a:r>
                  <a:r>
                    <a:rPr lang="en-US" sz="1200" dirty="0"/>
                    <a:t>: CCGTCGGTGGCAACATCACA; </a:t>
                  </a:r>
                  <a:r>
                    <a:rPr lang="en-US" sz="1200" i="1" dirty="0"/>
                    <a:t>TIP2-qR2</a:t>
                  </a:r>
                  <a:r>
                    <a:rPr lang="en-US" sz="1200" dirty="0"/>
                    <a:t>: CGACGATGGAGCCAAGGCATT). B) </a:t>
                  </a:r>
                  <a:r>
                    <a:rPr lang="en-US" sz="1200" dirty="0" err="1"/>
                    <a:t>qRT</a:t>
                  </a:r>
                  <a:r>
                    <a:rPr lang="en-US" sz="1200" dirty="0"/>
                    <a:t>-PCR performed on cDNAs from inflorescences using  primers </a:t>
                  </a:r>
                  <a:r>
                    <a:rPr lang="en-US" sz="1200" i="1" dirty="0"/>
                    <a:t>TIP2-qF2</a:t>
                  </a:r>
                  <a:r>
                    <a:rPr lang="en-US" sz="1200" dirty="0"/>
                    <a:t> + </a:t>
                  </a:r>
                  <a:r>
                    <a:rPr lang="en-US" sz="1200" i="1" dirty="0"/>
                    <a:t>TIP2-qR2</a:t>
                  </a:r>
                  <a:r>
                    <a:rPr lang="en-US" sz="1200" dirty="0"/>
                    <a:t>. The stably expressed reference gene </a:t>
                  </a:r>
                  <a:r>
                    <a:rPr lang="fr-FR" sz="1200" i="1" dirty="0"/>
                    <a:t>GAPDH</a:t>
                  </a:r>
                  <a:r>
                    <a:rPr lang="en-US" sz="1200" dirty="0"/>
                    <a:t> has been used for the analysis. Bars indicate minimal and maximal values.</a:t>
                  </a:r>
                  <a:endParaRPr lang="en-US" sz="1200" dirty="0">
                    <a:solidFill>
                      <a:srgbClr val="FF0000"/>
                    </a:solidFill>
                  </a:endParaRPr>
                </a:p>
              </p:txBody>
            </p:sp>
            <p:cxnSp>
              <p:nvCxnSpPr>
                <p:cNvPr id="8" name="Connecteur droit 7">
                  <a:extLst>
                    <a:ext uri="{FF2B5EF4-FFF2-40B4-BE49-F238E27FC236}">
                      <a16:creationId xmlns:a16="http://schemas.microsoft.com/office/drawing/2014/main" id="{D0749FA0-2FC7-E3B5-93CD-01A93C17284E}"/>
                    </a:ext>
                  </a:extLst>
                </p:cNvPr>
                <p:cNvCxnSpPr>
                  <a:cxnSpLocks/>
                </p:cNvCxnSpPr>
                <p:nvPr/>
              </p:nvCxnSpPr>
              <p:spPr>
                <a:xfrm>
                  <a:off x="1674222" y="1562430"/>
                  <a:ext cx="136762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0840EDCA-AF7A-7DA8-D252-6819DA438FE5}"/>
                    </a:ext>
                  </a:extLst>
                </p:cNvPr>
                <p:cNvSpPr/>
                <p:nvPr/>
              </p:nvSpPr>
              <p:spPr>
                <a:xfrm>
                  <a:off x="3041846" y="1443161"/>
                  <a:ext cx="1367625" cy="238539"/>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4" name="Connecteur droit 13">
                  <a:extLst>
                    <a:ext uri="{FF2B5EF4-FFF2-40B4-BE49-F238E27FC236}">
                      <a16:creationId xmlns:a16="http://schemas.microsoft.com/office/drawing/2014/main" id="{365228BD-9EFE-1166-EBEE-CAC09040766C}"/>
                    </a:ext>
                  </a:extLst>
                </p:cNvPr>
                <p:cNvCxnSpPr>
                  <a:cxnSpLocks/>
                </p:cNvCxnSpPr>
                <p:nvPr/>
              </p:nvCxnSpPr>
              <p:spPr>
                <a:xfrm>
                  <a:off x="4409471" y="1562430"/>
                  <a:ext cx="652007"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4A48ECFF-5AA1-E5CA-343D-B663A5CCD397}"/>
                    </a:ext>
                  </a:extLst>
                </p:cNvPr>
                <p:cNvSpPr/>
                <p:nvPr/>
              </p:nvSpPr>
              <p:spPr>
                <a:xfrm>
                  <a:off x="5061478" y="1443161"/>
                  <a:ext cx="1367625" cy="238539"/>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7" name="Connecteur droit 16">
                  <a:extLst>
                    <a:ext uri="{FF2B5EF4-FFF2-40B4-BE49-F238E27FC236}">
                      <a16:creationId xmlns:a16="http://schemas.microsoft.com/office/drawing/2014/main" id="{2B405F9C-5E9F-9AB3-884A-5DC069A21BA1}"/>
                    </a:ext>
                  </a:extLst>
                </p:cNvPr>
                <p:cNvCxnSpPr>
                  <a:cxnSpLocks/>
                </p:cNvCxnSpPr>
                <p:nvPr/>
              </p:nvCxnSpPr>
              <p:spPr>
                <a:xfrm>
                  <a:off x="6429103" y="1562430"/>
                  <a:ext cx="803081"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ZoneTexte 18">
                  <a:extLst>
                    <a:ext uri="{FF2B5EF4-FFF2-40B4-BE49-F238E27FC236}">
                      <a16:creationId xmlns:a16="http://schemas.microsoft.com/office/drawing/2014/main" id="{9D81C652-714B-A865-137A-30DE644F3E26}"/>
                    </a:ext>
                  </a:extLst>
                </p:cNvPr>
                <p:cNvSpPr txBox="1"/>
                <p:nvPr/>
              </p:nvSpPr>
              <p:spPr>
                <a:xfrm>
                  <a:off x="3443755" y="1404701"/>
                  <a:ext cx="606705" cy="276999"/>
                </a:xfrm>
                <a:prstGeom prst="rect">
                  <a:avLst/>
                </a:prstGeom>
                <a:noFill/>
              </p:spPr>
              <p:txBody>
                <a:bodyPr wrap="none" rtlCol="0">
                  <a:spAutoFit/>
                </a:bodyPr>
                <a:lstStyle/>
                <a:p>
                  <a:r>
                    <a:rPr lang="fr-FR" sz="1200" b="1" dirty="0"/>
                    <a:t>exon 1</a:t>
                  </a:r>
                </a:p>
              </p:txBody>
            </p:sp>
            <p:sp>
              <p:nvSpPr>
                <p:cNvPr id="20" name="ZoneTexte 19">
                  <a:extLst>
                    <a:ext uri="{FF2B5EF4-FFF2-40B4-BE49-F238E27FC236}">
                      <a16:creationId xmlns:a16="http://schemas.microsoft.com/office/drawing/2014/main" id="{CFF23006-03FD-B007-2E9C-868211584A84}"/>
                    </a:ext>
                  </a:extLst>
                </p:cNvPr>
                <p:cNvSpPr txBox="1"/>
                <p:nvPr/>
              </p:nvSpPr>
              <p:spPr>
                <a:xfrm>
                  <a:off x="5489645" y="1404700"/>
                  <a:ext cx="606705" cy="276999"/>
                </a:xfrm>
                <a:prstGeom prst="rect">
                  <a:avLst/>
                </a:prstGeom>
                <a:noFill/>
              </p:spPr>
              <p:txBody>
                <a:bodyPr wrap="none" rtlCol="0">
                  <a:spAutoFit/>
                </a:bodyPr>
                <a:lstStyle/>
                <a:p>
                  <a:r>
                    <a:rPr lang="fr-FR" sz="1200" b="1" dirty="0"/>
                    <a:t>exon 2</a:t>
                  </a:r>
                </a:p>
              </p:txBody>
            </p:sp>
            <p:sp>
              <p:nvSpPr>
                <p:cNvPr id="21" name="ZoneTexte 20">
                  <a:extLst>
                    <a:ext uri="{FF2B5EF4-FFF2-40B4-BE49-F238E27FC236}">
                      <a16:creationId xmlns:a16="http://schemas.microsoft.com/office/drawing/2014/main" id="{D51668B3-D7A0-C3F8-4E52-E1FA93AB0A8A}"/>
                    </a:ext>
                  </a:extLst>
                </p:cNvPr>
                <p:cNvSpPr txBox="1"/>
                <p:nvPr/>
              </p:nvSpPr>
              <p:spPr>
                <a:xfrm>
                  <a:off x="2264701" y="1304661"/>
                  <a:ext cx="598241" cy="276999"/>
                </a:xfrm>
                <a:prstGeom prst="rect">
                  <a:avLst/>
                </a:prstGeom>
                <a:noFill/>
              </p:spPr>
              <p:txBody>
                <a:bodyPr wrap="none" rtlCol="0">
                  <a:spAutoFit/>
                </a:bodyPr>
                <a:lstStyle/>
                <a:p>
                  <a:r>
                    <a:rPr lang="fr-FR" sz="1200" b="1" dirty="0"/>
                    <a:t>5' UTR</a:t>
                  </a:r>
                </a:p>
              </p:txBody>
            </p:sp>
            <p:sp>
              <p:nvSpPr>
                <p:cNvPr id="22" name="ZoneTexte 21">
                  <a:extLst>
                    <a:ext uri="{FF2B5EF4-FFF2-40B4-BE49-F238E27FC236}">
                      <a16:creationId xmlns:a16="http://schemas.microsoft.com/office/drawing/2014/main" id="{20E20959-1E14-DFE4-086B-D8DA6D5CECD4}"/>
                    </a:ext>
                  </a:extLst>
                </p:cNvPr>
                <p:cNvSpPr txBox="1"/>
                <p:nvPr/>
              </p:nvSpPr>
              <p:spPr>
                <a:xfrm>
                  <a:off x="6502492" y="1304661"/>
                  <a:ext cx="598241" cy="276999"/>
                </a:xfrm>
                <a:prstGeom prst="rect">
                  <a:avLst/>
                </a:prstGeom>
                <a:noFill/>
              </p:spPr>
              <p:txBody>
                <a:bodyPr wrap="none" rtlCol="0">
                  <a:spAutoFit/>
                </a:bodyPr>
                <a:lstStyle/>
                <a:p>
                  <a:r>
                    <a:rPr lang="fr-FR" sz="1200" b="1" dirty="0"/>
                    <a:t>3' UTR</a:t>
                  </a:r>
                </a:p>
              </p:txBody>
            </p:sp>
            <p:grpSp>
              <p:nvGrpSpPr>
                <p:cNvPr id="13" name="Groupe 12">
                  <a:extLst>
                    <a:ext uri="{FF2B5EF4-FFF2-40B4-BE49-F238E27FC236}">
                      <a16:creationId xmlns:a16="http://schemas.microsoft.com/office/drawing/2014/main" id="{13FF818E-977C-25E6-32E5-0B9F9295D8EB}"/>
                    </a:ext>
                  </a:extLst>
                </p:cNvPr>
                <p:cNvGrpSpPr/>
                <p:nvPr/>
              </p:nvGrpSpPr>
              <p:grpSpPr>
                <a:xfrm>
                  <a:off x="7036175" y="836071"/>
                  <a:ext cx="1046825" cy="729613"/>
                  <a:chOff x="1679571" y="828841"/>
                  <a:chExt cx="1046825" cy="729613"/>
                </a:xfrm>
              </p:grpSpPr>
              <p:sp>
                <p:nvSpPr>
                  <p:cNvPr id="10" name="Triangle 9">
                    <a:extLst>
                      <a:ext uri="{FF2B5EF4-FFF2-40B4-BE49-F238E27FC236}">
                        <a16:creationId xmlns:a16="http://schemas.microsoft.com/office/drawing/2014/main" id="{25EB85DA-1CFF-C7EF-B9BA-5428CC22B66C}"/>
                      </a:ext>
                    </a:extLst>
                  </p:cNvPr>
                  <p:cNvSpPr/>
                  <p:nvPr/>
                </p:nvSpPr>
                <p:spPr>
                  <a:xfrm rot="10800000">
                    <a:off x="2047934" y="1121132"/>
                    <a:ext cx="310100" cy="437322"/>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ZoneTexte 22">
                    <a:extLst>
                      <a:ext uri="{FF2B5EF4-FFF2-40B4-BE49-F238E27FC236}">
                        <a16:creationId xmlns:a16="http://schemas.microsoft.com/office/drawing/2014/main" id="{5D2A28D6-6F1A-00B1-419B-D18E8AFB617A}"/>
                      </a:ext>
                    </a:extLst>
                  </p:cNvPr>
                  <p:cNvSpPr txBox="1"/>
                  <p:nvPr/>
                </p:nvSpPr>
                <p:spPr>
                  <a:xfrm>
                    <a:off x="1679571" y="828841"/>
                    <a:ext cx="1046825" cy="276999"/>
                  </a:xfrm>
                  <a:prstGeom prst="rect">
                    <a:avLst/>
                  </a:prstGeom>
                  <a:noFill/>
                </p:spPr>
                <p:txBody>
                  <a:bodyPr wrap="none" rtlCol="0">
                    <a:spAutoFit/>
                  </a:bodyPr>
                  <a:lstStyle/>
                  <a:p>
                    <a:r>
                      <a:rPr lang="en-US" sz="1200" b="1" dirty="0">
                        <a:effectLst/>
                        <a:latin typeface="Calibri" panose="020F0502020204030204" pitchFamily="34" charset="0"/>
                        <a:ea typeface="Calibri" panose="020F0502020204030204" pitchFamily="34" charset="0"/>
                        <a:cs typeface="Calibri" panose="020F0502020204030204" pitchFamily="34" charset="0"/>
                      </a:rPr>
                      <a:t>SALK_131664</a:t>
                    </a:r>
                    <a:endParaRPr lang="fr-FR" sz="1200" b="1" dirty="0">
                      <a:solidFill>
                        <a:srgbClr val="FF0000"/>
                      </a:solidFill>
                    </a:endParaRPr>
                  </a:p>
                </p:txBody>
              </p:sp>
            </p:grpSp>
            <p:sp>
              <p:nvSpPr>
                <p:cNvPr id="26" name="ZoneTexte 25">
                  <a:extLst>
                    <a:ext uri="{FF2B5EF4-FFF2-40B4-BE49-F238E27FC236}">
                      <a16:creationId xmlns:a16="http://schemas.microsoft.com/office/drawing/2014/main" id="{D149743E-F9D7-564D-9086-F36EEC065BF0}"/>
                    </a:ext>
                  </a:extLst>
                </p:cNvPr>
                <p:cNvSpPr txBox="1"/>
                <p:nvPr/>
              </p:nvSpPr>
              <p:spPr>
                <a:xfrm>
                  <a:off x="3417073" y="203692"/>
                  <a:ext cx="1975899" cy="369332"/>
                </a:xfrm>
                <a:prstGeom prst="rect">
                  <a:avLst/>
                </a:prstGeom>
                <a:noFill/>
              </p:spPr>
              <p:txBody>
                <a:bodyPr wrap="square">
                  <a:spAutoFit/>
                </a:bodyPr>
                <a:lstStyle/>
                <a:p>
                  <a:r>
                    <a:rPr lang="en-US" sz="1800" b="1" i="1" dirty="0">
                      <a:effectLst/>
                      <a:latin typeface="Calibri" panose="020F0502020204030204" pitchFamily="34" charset="0"/>
                      <a:ea typeface="Calibri" panose="020F0502020204030204" pitchFamily="34" charset="0"/>
                      <a:cs typeface="Calibri" panose="020F0502020204030204" pitchFamily="34" charset="0"/>
                    </a:rPr>
                    <a:t>TIP2 </a:t>
                  </a:r>
                  <a:r>
                    <a:rPr lang="en-US" sz="1800" dirty="0">
                      <a:effectLst/>
                      <a:latin typeface="Calibri" panose="020F0502020204030204" pitchFamily="34" charset="0"/>
                      <a:ea typeface="Calibri" panose="020F0502020204030204" pitchFamily="34" charset="0"/>
                      <a:cs typeface="Calibri" panose="020F0502020204030204" pitchFamily="34" charset="0"/>
                    </a:rPr>
                    <a:t>(</a:t>
                  </a:r>
                  <a:r>
                    <a:rPr lang="en-US" sz="1800" b="1" dirty="0">
                      <a:effectLst/>
                      <a:latin typeface="Calibri" panose="020F0502020204030204" pitchFamily="34" charset="0"/>
                      <a:ea typeface="Calibri" panose="020F0502020204030204" pitchFamily="34" charset="0"/>
                      <a:cs typeface="Calibri" panose="020F0502020204030204" pitchFamily="34" charset="0"/>
                    </a:rPr>
                    <a:t>At4g17340</a:t>
                  </a:r>
                  <a:r>
                    <a:rPr lang="en-US" sz="1800" dirty="0">
                      <a:effectLst/>
                      <a:latin typeface="Calibri" panose="020F0502020204030204" pitchFamily="34" charset="0"/>
                      <a:ea typeface="Calibri" panose="020F0502020204030204" pitchFamily="34" charset="0"/>
                      <a:cs typeface="Calibri" panose="020F0502020204030204" pitchFamily="34" charset="0"/>
                    </a:rPr>
                    <a:t>) </a:t>
                  </a:r>
                  <a:endParaRPr lang="fr-FR" dirty="0"/>
                </a:p>
              </p:txBody>
            </p:sp>
            <p:sp>
              <p:nvSpPr>
                <p:cNvPr id="2" name="ZoneTexte 1">
                  <a:extLst>
                    <a:ext uri="{FF2B5EF4-FFF2-40B4-BE49-F238E27FC236}">
                      <a16:creationId xmlns:a16="http://schemas.microsoft.com/office/drawing/2014/main" id="{5396383A-1DEE-13AC-0AA7-770A7C6AC9E7}"/>
                    </a:ext>
                  </a:extLst>
                </p:cNvPr>
                <p:cNvSpPr txBox="1"/>
                <p:nvPr/>
              </p:nvSpPr>
              <p:spPr>
                <a:xfrm>
                  <a:off x="1322844" y="388358"/>
                  <a:ext cx="351378" cy="369332"/>
                </a:xfrm>
                <a:prstGeom prst="rect">
                  <a:avLst/>
                </a:prstGeom>
                <a:noFill/>
              </p:spPr>
              <p:txBody>
                <a:bodyPr wrap="none" rtlCol="0">
                  <a:spAutoFit/>
                </a:bodyPr>
                <a:lstStyle/>
                <a:p>
                  <a:pPr algn="ctr"/>
                  <a:r>
                    <a:rPr lang="fr-FR" b="1" dirty="0">
                      <a:latin typeface="Arial" panose="020B0604020202020204" pitchFamily="34" charset="0"/>
                      <a:cs typeface="Arial" panose="020B0604020202020204" pitchFamily="34" charset="0"/>
                    </a:rPr>
                    <a:t>A</a:t>
                  </a:r>
                </a:p>
              </p:txBody>
            </p:sp>
            <p:sp>
              <p:nvSpPr>
                <p:cNvPr id="4" name="ZoneTexte 3">
                  <a:extLst>
                    <a:ext uri="{FF2B5EF4-FFF2-40B4-BE49-F238E27FC236}">
                      <a16:creationId xmlns:a16="http://schemas.microsoft.com/office/drawing/2014/main" id="{9CDAAE71-5B71-3EBB-B82B-86CECE8DA0B3}"/>
                    </a:ext>
                  </a:extLst>
                </p:cNvPr>
                <p:cNvSpPr txBox="1"/>
                <p:nvPr/>
              </p:nvSpPr>
              <p:spPr>
                <a:xfrm>
                  <a:off x="1322844" y="2182505"/>
                  <a:ext cx="351378" cy="369332"/>
                </a:xfrm>
                <a:prstGeom prst="rect">
                  <a:avLst/>
                </a:prstGeom>
                <a:noFill/>
              </p:spPr>
              <p:txBody>
                <a:bodyPr wrap="none" rtlCol="0">
                  <a:spAutoFit/>
                </a:bodyPr>
                <a:lstStyle/>
                <a:p>
                  <a:pPr algn="ctr"/>
                  <a:r>
                    <a:rPr lang="fr-FR" b="1" dirty="0">
                      <a:latin typeface="Arial" panose="020B0604020202020204" pitchFamily="34" charset="0"/>
                      <a:cs typeface="Arial" panose="020B0604020202020204" pitchFamily="34" charset="0"/>
                    </a:rPr>
                    <a:t>B</a:t>
                  </a:r>
                </a:p>
              </p:txBody>
            </p:sp>
            <p:cxnSp>
              <p:nvCxnSpPr>
                <p:cNvPr id="6" name="Connecteur droit avec flèche 5">
                  <a:extLst>
                    <a:ext uri="{FF2B5EF4-FFF2-40B4-BE49-F238E27FC236}">
                      <a16:creationId xmlns:a16="http://schemas.microsoft.com/office/drawing/2014/main" id="{EE916CA9-F217-5A1A-9A95-D89256521010}"/>
                    </a:ext>
                  </a:extLst>
                </p:cNvPr>
                <p:cNvCxnSpPr/>
                <p:nvPr/>
              </p:nvCxnSpPr>
              <p:spPr>
                <a:xfrm>
                  <a:off x="5388199" y="1321911"/>
                  <a:ext cx="17554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Connecteur droit avec flèche 6">
                  <a:extLst>
                    <a:ext uri="{FF2B5EF4-FFF2-40B4-BE49-F238E27FC236}">
                      <a16:creationId xmlns:a16="http://schemas.microsoft.com/office/drawing/2014/main" id="{BB6ED92E-9CD8-9FFA-94C6-EF2BCC076CBB}"/>
                    </a:ext>
                  </a:extLst>
                </p:cNvPr>
                <p:cNvCxnSpPr>
                  <a:cxnSpLocks/>
                </p:cNvCxnSpPr>
                <p:nvPr/>
              </p:nvCxnSpPr>
              <p:spPr>
                <a:xfrm flipH="1">
                  <a:off x="7746572" y="1681699"/>
                  <a:ext cx="17554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ZoneTexte 8">
                  <a:extLst>
                    <a:ext uri="{FF2B5EF4-FFF2-40B4-BE49-F238E27FC236}">
                      <a16:creationId xmlns:a16="http://schemas.microsoft.com/office/drawing/2014/main" id="{6C69DB9B-19F0-B82C-8864-FA10E8B486B0}"/>
                    </a:ext>
                  </a:extLst>
                </p:cNvPr>
                <p:cNvSpPr txBox="1"/>
                <p:nvPr/>
              </p:nvSpPr>
              <p:spPr>
                <a:xfrm>
                  <a:off x="5028079" y="1101617"/>
                  <a:ext cx="873957" cy="215444"/>
                </a:xfrm>
                <a:prstGeom prst="rect">
                  <a:avLst/>
                </a:prstGeom>
                <a:noFill/>
              </p:spPr>
              <p:txBody>
                <a:bodyPr wrap="none" rtlCol="0">
                  <a:spAutoFit/>
                </a:bodyPr>
                <a:lstStyle/>
                <a:p>
                  <a:r>
                    <a:rPr lang="fr-FR" sz="800" b="1" i="1" dirty="0"/>
                    <a:t>LP SALK_131664</a:t>
                  </a:r>
                </a:p>
              </p:txBody>
            </p:sp>
            <p:sp>
              <p:nvSpPr>
                <p:cNvPr id="11" name="ZoneTexte 10">
                  <a:extLst>
                    <a:ext uri="{FF2B5EF4-FFF2-40B4-BE49-F238E27FC236}">
                      <a16:creationId xmlns:a16="http://schemas.microsoft.com/office/drawing/2014/main" id="{36C33D41-A16F-B8F7-0030-54016B8E269F}"/>
                    </a:ext>
                  </a:extLst>
                </p:cNvPr>
                <p:cNvSpPr txBox="1"/>
                <p:nvPr/>
              </p:nvSpPr>
              <p:spPr>
                <a:xfrm>
                  <a:off x="7390149" y="1691389"/>
                  <a:ext cx="888385" cy="215444"/>
                </a:xfrm>
                <a:prstGeom prst="rect">
                  <a:avLst/>
                </a:prstGeom>
                <a:noFill/>
              </p:spPr>
              <p:txBody>
                <a:bodyPr wrap="none" rtlCol="0">
                  <a:spAutoFit/>
                </a:bodyPr>
                <a:lstStyle/>
                <a:p>
                  <a:r>
                    <a:rPr lang="fr-FR" sz="800" b="1" i="1" dirty="0"/>
                    <a:t>RP SALK_131664</a:t>
                  </a:r>
                </a:p>
              </p:txBody>
            </p:sp>
            <p:cxnSp>
              <p:nvCxnSpPr>
                <p:cNvPr id="28" name="Connecteur droit avec flèche 27">
                  <a:extLst>
                    <a:ext uri="{FF2B5EF4-FFF2-40B4-BE49-F238E27FC236}">
                      <a16:creationId xmlns:a16="http://schemas.microsoft.com/office/drawing/2014/main" id="{1BC7E984-C88B-2ED0-25BF-6A6302010B23}"/>
                    </a:ext>
                  </a:extLst>
                </p:cNvPr>
                <p:cNvCxnSpPr/>
                <p:nvPr/>
              </p:nvCxnSpPr>
              <p:spPr>
                <a:xfrm>
                  <a:off x="3962690" y="1375510"/>
                  <a:ext cx="175540"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9" name="ZoneTexte 28">
                  <a:extLst>
                    <a:ext uri="{FF2B5EF4-FFF2-40B4-BE49-F238E27FC236}">
                      <a16:creationId xmlns:a16="http://schemas.microsoft.com/office/drawing/2014/main" id="{E91BEC21-9DB6-C629-197F-9E3E16346577}"/>
                    </a:ext>
                  </a:extLst>
                </p:cNvPr>
                <p:cNvSpPr txBox="1"/>
                <p:nvPr/>
              </p:nvSpPr>
              <p:spPr>
                <a:xfrm>
                  <a:off x="3768171" y="1156145"/>
                  <a:ext cx="553357" cy="215444"/>
                </a:xfrm>
                <a:prstGeom prst="rect">
                  <a:avLst/>
                </a:prstGeom>
                <a:noFill/>
              </p:spPr>
              <p:txBody>
                <a:bodyPr wrap="none" rtlCol="0">
                  <a:spAutoFit/>
                </a:bodyPr>
                <a:lstStyle/>
                <a:p>
                  <a:r>
                    <a:rPr lang="fr-FR" sz="800" b="1" i="1" dirty="0">
                      <a:solidFill>
                        <a:srgbClr val="FF0000"/>
                      </a:solidFill>
                    </a:rPr>
                    <a:t>TIP2-qF2</a:t>
                  </a:r>
                </a:p>
              </p:txBody>
            </p:sp>
            <p:cxnSp>
              <p:nvCxnSpPr>
                <p:cNvPr id="32" name="Connecteur droit avec flèche 31">
                  <a:extLst>
                    <a:ext uri="{FF2B5EF4-FFF2-40B4-BE49-F238E27FC236}">
                      <a16:creationId xmlns:a16="http://schemas.microsoft.com/office/drawing/2014/main" id="{855AB3CC-98C5-F6DE-08D2-B916C44FF394}"/>
                    </a:ext>
                  </a:extLst>
                </p:cNvPr>
                <p:cNvCxnSpPr>
                  <a:cxnSpLocks/>
                </p:cNvCxnSpPr>
                <p:nvPr/>
              </p:nvCxnSpPr>
              <p:spPr>
                <a:xfrm flipH="1">
                  <a:off x="4192184" y="1738334"/>
                  <a:ext cx="175540"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3" name="ZoneTexte 32">
                  <a:extLst>
                    <a:ext uri="{FF2B5EF4-FFF2-40B4-BE49-F238E27FC236}">
                      <a16:creationId xmlns:a16="http://schemas.microsoft.com/office/drawing/2014/main" id="{1777C827-AFFD-1488-35E5-426905A75D12}"/>
                    </a:ext>
                  </a:extLst>
                </p:cNvPr>
                <p:cNvSpPr txBox="1"/>
                <p:nvPr/>
              </p:nvSpPr>
              <p:spPr>
                <a:xfrm>
                  <a:off x="3997665" y="1754776"/>
                  <a:ext cx="564578" cy="215444"/>
                </a:xfrm>
                <a:prstGeom prst="rect">
                  <a:avLst/>
                </a:prstGeom>
                <a:noFill/>
              </p:spPr>
              <p:txBody>
                <a:bodyPr wrap="none" rtlCol="0">
                  <a:spAutoFit/>
                </a:bodyPr>
                <a:lstStyle/>
                <a:p>
                  <a:r>
                    <a:rPr lang="fr-FR" sz="800" b="1" i="1" dirty="0">
                      <a:solidFill>
                        <a:srgbClr val="FF0000"/>
                      </a:solidFill>
                    </a:rPr>
                    <a:t>TIP2-qR2</a:t>
                  </a:r>
                </a:p>
              </p:txBody>
            </p:sp>
            <p:cxnSp>
              <p:nvCxnSpPr>
                <p:cNvPr id="40" name="Connecteur droit 39">
                  <a:extLst>
                    <a:ext uri="{FF2B5EF4-FFF2-40B4-BE49-F238E27FC236}">
                      <a16:creationId xmlns:a16="http://schemas.microsoft.com/office/drawing/2014/main" id="{09B9901C-EE16-FCE0-7F1B-37F86C3F1D11}"/>
                    </a:ext>
                  </a:extLst>
                </p:cNvPr>
                <p:cNvCxnSpPr/>
                <p:nvPr/>
              </p:nvCxnSpPr>
              <p:spPr>
                <a:xfrm>
                  <a:off x="7232184" y="1562430"/>
                  <a:ext cx="122005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Image 4">
                  <a:extLst>
                    <a:ext uri="{FF2B5EF4-FFF2-40B4-BE49-F238E27FC236}">
                      <a16:creationId xmlns:a16="http://schemas.microsoft.com/office/drawing/2014/main" id="{392D0F3E-CD4A-0C06-C8AF-B2D42A1BD324}"/>
                    </a:ext>
                  </a:extLst>
                </p:cNvPr>
                <p:cNvPicPr>
                  <a:picLocks noChangeAspect="1"/>
                </p:cNvPicPr>
                <p:nvPr/>
              </p:nvPicPr>
              <p:blipFill>
                <a:blip r:embed="rId2"/>
                <a:stretch>
                  <a:fillRect/>
                </a:stretch>
              </p:blipFill>
              <p:spPr>
                <a:xfrm>
                  <a:off x="1773936" y="2306467"/>
                  <a:ext cx="3484372" cy="2383094"/>
                </a:xfrm>
                <a:prstGeom prst="rect">
                  <a:avLst/>
                </a:prstGeom>
              </p:spPr>
            </p:pic>
          </p:grpSp>
          <p:sp>
            <p:nvSpPr>
              <p:cNvPr id="18" name="Rectangle 17">
                <a:extLst>
                  <a:ext uri="{FF2B5EF4-FFF2-40B4-BE49-F238E27FC236}">
                    <a16:creationId xmlns:a16="http://schemas.microsoft.com/office/drawing/2014/main" id="{0A59D512-4CA4-10F4-0884-E0A453AC30C6}"/>
                  </a:ext>
                </a:extLst>
              </p:cNvPr>
              <p:cNvSpPr/>
              <p:nvPr/>
            </p:nvSpPr>
            <p:spPr>
              <a:xfrm>
                <a:off x="2862942" y="2537877"/>
                <a:ext cx="1699301" cy="15646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25" name="ZoneTexte 24">
              <a:extLst>
                <a:ext uri="{FF2B5EF4-FFF2-40B4-BE49-F238E27FC236}">
                  <a16:creationId xmlns:a16="http://schemas.microsoft.com/office/drawing/2014/main" id="{68562FC0-4E08-71FE-33C8-DA127CC7979C}"/>
                </a:ext>
              </a:extLst>
            </p:cNvPr>
            <p:cNvSpPr txBox="1"/>
            <p:nvPr/>
          </p:nvSpPr>
          <p:spPr>
            <a:xfrm>
              <a:off x="2732421" y="2477608"/>
              <a:ext cx="423514" cy="276999"/>
            </a:xfrm>
            <a:prstGeom prst="rect">
              <a:avLst/>
            </a:prstGeom>
            <a:noFill/>
          </p:spPr>
          <p:txBody>
            <a:bodyPr wrap="none" rtlCol="0">
              <a:spAutoFit/>
            </a:bodyPr>
            <a:lstStyle/>
            <a:p>
              <a:r>
                <a:rPr lang="fr-FR" sz="1200" dirty="0"/>
                <a:t>n=5</a:t>
              </a:r>
            </a:p>
          </p:txBody>
        </p:sp>
        <p:sp>
          <p:nvSpPr>
            <p:cNvPr id="27" name="ZoneTexte 26">
              <a:extLst>
                <a:ext uri="{FF2B5EF4-FFF2-40B4-BE49-F238E27FC236}">
                  <a16:creationId xmlns:a16="http://schemas.microsoft.com/office/drawing/2014/main" id="{634B702A-2363-74CA-6B25-73F9D3B1386B}"/>
                </a:ext>
              </a:extLst>
            </p:cNvPr>
            <p:cNvSpPr txBox="1"/>
            <p:nvPr/>
          </p:nvSpPr>
          <p:spPr>
            <a:xfrm>
              <a:off x="4242213" y="4036989"/>
              <a:ext cx="423514" cy="276999"/>
            </a:xfrm>
            <a:prstGeom prst="rect">
              <a:avLst/>
            </a:prstGeom>
            <a:noFill/>
          </p:spPr>
          <p:txBody>
            <a:bodyPr wrap="none" rtlCol="0">
              <a:spAutoFit/>
            </a:bodyPr>
            <a:lstStyle/>
            <a:p>
              <a:r>
                <a:rPr lang="fr-FR" sz="1200" dirty="0"/>
                <a:t>n=5</a:t>
              </a:r>
            </a:p>
          </p:txBody>
        </p:sp>
      </p:grpSp>
      <p:sp>
        <p:nvSpPr>
          <p:cNvPr id="31" name="ZoneTexte 30">
            <a:extLst>
              <a:ext uri="{FF2B5EF4-FFF2-40B4-BE49-F238E27FC236}">
                <a16:creationId xmlns:a16="http://schemas.microsoft.com/office/drawing/2014/main" id="{BA2FAC81-CFDF-8E3E-6676-3F17B8CBA53C}"/>
              </a:ext>
            </a:extLst>
          </p:cNvPr>
          <p:cNvSpPr txBox="1"/>
          <p:nvPr/>
        </p:nvSpPr>
        <p:spPr>
          <a:xfrm>
            <a:off x="5562600" y="2861438"/>
            <a:ext cx="3111500" cy="1938992"/>
          </a:xfrm>
          <a:prstGeom prst="rect">
            <a:avLst/>
          </a:prstGeom>
          <a:noFill/>
        </p:spPr>
        <p:txBody>
          <a:bodyPr wrap="square">
            <a:spAutoFit/>
          </a:bodyPr>
          <a:lstStyle/>
          <a:p>
            <a:pPr algn="just"/>
            <a:r>
              <a:rPr lang="en-GB" sz="1200" dirty="0">
                <a:effectLst/>
                <a:latin typeface="Calibri" panose="020F0502020204030204" pitchFamily="34" charset="0"/>
                <a:ea typeface="Calibri" panose="020F0502020204030204" pitchFamily="34" charset="0"/>
                <a:cs typeface="Arial" panose="020B0604020202020204" pitchFamily="34" charset="0"/>
              </a:rPr>
              <a:t>Water transport is important for growth as it contributes to the building of turgor pressure inside the cells. The mechanical pressure exerted against the surrounding cell wall causes its expansion. In the course of a previous work, expression of the </a:t>
            </a:r>
            <a:r>
              <a:rPr lang="en-GB" sz="1200" i="1" dirty="0">
                <a:effectLst/>
                <a:latin typeface="Calibri" panose="020F0502020204030204" pitchFamily="34" charset="0"/>
                <a:ea typeface="Calibri" panose="020F0502020204030204" pitchFamily="34" charset="0"/>
                <a:cs typeface="Arial" panose="020B0604020202020204" pitchFamily="34" charset="0"/>
              </a:rPr>
              <a:t>TIP2</a:t>
            </a:r>
            <a:r>
              <a:rPr lang="en-GB" sz="1200" dirty="0">
                <a:effectLst/>
                <a:latin typeface="Calibri" panose="020F0502020204030204" pitchFamily="34" charset="0"/>
                <a:ea typeface="Calibri" panose="020F0502020204030204" pitchFamily="34" charset="0"/>
                <a:cs typeface="Arial" panose="020B0604020202020204" pitchFamily="34" charset="0"/>
              </a:rPr>
              <a:t> (</a:t>
            </a:r>
            <a:r>
              <a:rPr lang="en-GB" sz="1200" i="1" dirty="0">
                <a:effectLst/>
                <a:latin typeface="Calibri" panose="020F0502020204030204" pitchFamily="34" charset="0"/>
                <a:ea typeface="Calibri" panose="020F0502020204030204" pitchFamily="34" charset="0"/>
                <a:cs typeface="Arial" panose="020B0604020202020204" pitchFamily="34" charset="0"/>
              </a:rPr>
              <a:t>TONOPLAST INTRINSIC PROTEIN 2</a:t>
            </a:r>
            <a:r>
              <a:rPr lang="en-GB" sz="1200" dirty="0">
                <a:effectLst/>
                <a:latin typeface="Calibri" panose="020F0502020204030204" pitchFamily="34" charset="0"/>
                <a:ea typeface="Calibri" panose="020F0502020204030204" pitchFamily="34" charset="0"/>
                <a:cs typeface="Arial" panose="020B0604020202020204" pitchFamily="34" charset="0"/>
              </a:rPr>
              <a:t>) gene, encoding a tonoplast located aquaporin was observed to correlate with sepal width </a:t>
            </a:r>
            <a:r>
              <a:rPr lang="en-US" sz="1200" dirty="0">
                <a:effectLst/>
                <a:latin typeface="Calibri" panose="020F0502020204030204" pitchFamily="34" charset="0"/>
                <a:ea typeface="Calibri" panose="020F0502020204030204" pitchFamily="34" charset="0"/>
                <a:cs typeface="Calibri" panose="020F0502020204030204" pitchFamily="34" charset="0"/>
              </a:rPr>
              <a:t>(</a:t>
            </a:r>
            <a:r>
              <a:rPr lang="en-US" sz="1200" dirty="0" err="1">
                <a:effectLst/>
                <a:latin typeface="Calibri" panose="020F0502020204030204" pitchFamily="34" charset="0"/>
                <a:ea typeface="Calibri" panose="020F0502020204030204" pitchFamily="34" charset="0"/>
                <a:cs typeface="Calibri" panose="020F0502020204030204" pitchFamily="34" charset="0"/>
              </a:rPr>
              <a:t>Hartasánchez</a:t>
            </a:r>
            <a:r>
              <a:rPr lang="en-US" sz="1200" dirty="0">
                <a:effectLst/>
                <a:latin typeface="Calibri" panose="020F0502020204030204" pitchFamily="34" charset="0"/>
                <a:ea typeface="Calibri" panose="020F0502020204030204" pitchFamily="34" charset="0"/>
                <a:cs typeface="Calibri" panose="020F0502020204030204" pitchFamily="34" charset="0"/>
              </a:rPr>
              <a:t> et al., 2023)</a:t>
            </a:r>
            <a:r>
              <a:rPr lang="en-GB" sz="1200" i="1" dirty="0">
                <a:effectLst/>
                <a:latin typeface="Calibri" panose="020F0502020204030204" pitchFamily="34" charset="0"/>
                <a:ea typeface="Calibri" panose="020F0502020204030204" pitchFamily="34" charset="0"/>
                <a:cs typeface="Arial" panose="020B0604020202020204" pitchFamily="34" charset="0"/>
              </a:rPr>
              <a:t>.</a:t>
            </a:r>
            <a:endParaRPr lang="fr-FR" sz="12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34" name="Rectangle 33">
            <a:extLst>
              <a:ext uri="{FF2B5EF4-FFF2-40B4-BE49-F238E27FC236}">
                <a16:creationId xmlns:a16="http://schemas.microsoft.com/office/drawing/2014/main" id="{4B1F889D-2C1A-151C-138D-DD1E7CE8CD05}"/>
              </a:ext>
            </a:extLst>
          </p:cNvPr>
          <p:cNvSpPr/>
          <p:nvPr/>
        </p:nvSpPr>
        <p:spPr>
          <a:xfrm>
            <a:off x="5499100" y="2794000"/>
            <a:ext cx="3276600" cy="2120900"/>
          </a:xfrm>
          <a:prstGeom prst="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ZoneTexte 37">
            <a:extLst>
              <a:ext uri="{FF2B5EF4-FFF2-40B4-BE49-F238E27FC236}">
                <a16:creationId xmlns:a16="http://schemas.microsoft.com/office/drawing/2014/main" id="{5D0E11D4-4EF7-CA3B-7C51-ED0321D3D444}"/>
              </a:ext>
            </a:extLst>
          </p:cNvPr>
          <p:cNvSpPr txBox="1"/>
          <p:nvPr/>
        </p:nvSpPr>
        <p:spPr>
          <a:xfrm>
            <a:off x="5511800" y="2425700"/>
            <a:ext cx="1380634" cy="307777"/>
          </a:xfrm>
          <a:prstGeom prst="rect">
            <a:avLst/>
          </a:prstGeom>
          <a:noFill/>
        </p:spPr>
        <p:txBody>
          <a:bodyPr wrap="none" rtlCol="0">
            <a:spAutoFit/>
          </a:bodyPr>
          <a:lstStyle/>
          <a:p>
            <a:r>
              <a:rPr lang="fr-FR" sz="1400" b="1" dirty="0"/>
              <a:t>Water transport</a:t>
            </a:r>
          </a:p>
        </p:txBody>
      </p:sp>
    </p:spTree>
    <p:extLst>
      <p:ext uri="{BB962C8B-B14F-4D97-AF65-F5344CB8AC3E}">
        <p14:creationId xmlns:p14="http://schemas.microsoft.com/office/powerpoint/2010/main" val="26466296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1D8DB68-5685-77E3-742F-09F837893AC6}"/>
              </a:ext>
            </a:extLst>
          </p:cNvPr>
          <p:cNvSpPr/>
          <p:nvPr/>
        </p:nvSpPr>
        <p:spPr>
          <a:xfrm>
            <a:off x="1104900" y="673100"/>
            <a:ext cx="6680200" cy="2235200"/>
          </a:xfrm>
          <a:prstGeom prst="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a:extLst>
              <a:ext uri="{FF2B5EF4-FFF2-40B4-BE49-F238E27FC236}">
                <a16:creationId xmlns:a16="http://schemas.microsoft.com/office/drawing/2014/main" id="{2F1D58D8-D66F-221B-FC04-EA481652DF6B}"/>
              </a:ext>
            </a:extLst>
          </p:cNvPr>
          <p:cNvSpPr txBox="1"/>
          <p:nvPr/>
        </p:nvSpPr>
        <p:spPr>
          <a:xfrm>
            <a:off x="1250452" y="4298181"/>
            <a:ext cx="6356848" cy="276999"/>
          </a:xfrm>
          <a:prstGeom prst="rect">
            <a:avLst/>
          </a:prstGeom>
          <a:noFill/>
        </p:spPr>
        <p:txBody>
          <a:bodyPr wrap="square">
            <a:spAutoFit/>
          </a:bodyPr>
          <a:lstStyle/>
          <a:p>
            <a:pPr algn="just"/>
            <a:r>
              <a:rPr lang="en-US" sz="1200" b="1" i="1" dirty="0">
                <a:effectLst/>
                <a:latin typeface="Calibri" panose="020F0502020204030204" pitchFamily="34" charset="0"/>
                <a:ea typeface="Calibri" panose="020F0502020204030204" pitchFamily="34" charset="0"/>
                <a:cs typeface="Arial" panose="020B0604020202020204" pitchFamily="34" charset="0"/>
              </a:rPr>
              <a:t>ETT </a:t>
            </a:r>
            <a:r>
              <a:rPr lang="en-US" sz="1200" dirty="0">
                <a:effectLst/>
                <a:latin typeface="Calibri" panose="020F0502020204030204" pitchFamily="34" charset="0"/>
                <a:ea typeface="Calibri" panose="020F0502020204030204" pitchFamily="34" charset="0"/>
                <a:cs typeface="Arial" panose="020B0604020202020204" pitchFamily="34" charset="0"/>
              </a:rPr>
              <a:t>(</a:t>
            </a:r>
            <a:r>
              <a:rPr lang="en-US" sz="1200" b="1" dirty="0">
                <a:effectLst/>
                <a:latin typeface="Calibri" panose="020F0502020204030204" pitchFamily="34" charset="0"/>
                <a:ea typeface="Calibri" panose="020F0502020204030204" pitchFamily="34" charset="0"/>
                <a:cs typeface="Arial" panose="020B0604020202020204" pitchFamily="34" charset="0"/>
              </a:rPr>
              <a:t>At2g33860</a:t>
            </a:r>
            <a:r>
              <a:rPr lang="en-US" sz="1200" dirty="0">
                <a:effectLst/>
                <a:latin typeface="Calibri" panose="020F0502020204030204" pitchFamily="34" charset="0"/>
                <a:ea typeface="Calibri" panose="020F0502020204030204" pitchFamily="34" charset="0"/>
                <a:cs typeface="Arial" panose="020B0604020202020204" pitchFamily="34" charset="0"/>
              </a:rPr>
              <a:t>) We used a strong allele, </a:t>
            </a:r>
            <a:r>
              <a:rPr lang="en-US" sz="1200" i="1" dirty="0">
                <a:effectLst/>
                <a:latin typeface="Calibri" panose="020F0502020204030204" pitchFamily="34" charset="0"/>
                <a:ea typeface="Calibri" panose="020F0502020204030204" pitchFamily="34" charset="0"/>
                <a:cs typeface="Arial" panose="020B0604020202020204" pitchFamily="34" charset="0"/>
              </a:rPr>
              <a:t>ett-22</a:t>
            </a:r>
            <a:r>
              <a:rPr lang="en-US" sz="1200" dirty="0">
                <a:effectLst/>
                <a:latin typeface="Calibri" panose="020F0502020204030204" pitchFamily="34" charset="0"/>
                <a:ea typeface="Calibri" panose="020F0502020204030204" pitchFamily="34" charset="0"/>
                <a:cs typeface="Arial" panose="020B0604020202020204" pitchFamily="34" charset="0"/>
              </a:rPr>
              <a:t> considered as a null allele (Pekker et al., 2005).</a:t>
            </a:r>
            <a:endParaRPr lang="fr-FR" sz="12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6" name="ZoneTexte 5">
            <a:extLst>
              <a:ext uri="{FF2B5EF4-FFF2-40B4-BE49-F238E27FC236}">
                <a16:creationId xmlns:a16="http://schemas.microsoft.com/office/drawing/2014/main" id="{AA163676-9594-74CC-FFEF-2CB51F4F7B84}"/>
              </a:ext>
            </a:extLst>
          </p:cNvPr>
          <p:cNvSpPr txBox="1"/>
          <p:nvPr/>
        </p:nvSpPr>
        <p:spPr>
          <a:xfrm>
            <a:off x="3464780" y="3513243"/>
            <a:ext cx="1952045" cy="369332"/>
          </a:xfrm>
          <a:prstGeom prst="rect">
            <a:avLst/>
          </a:prstGeom>
          <a:noFill/>
        </p:spPr>
        <p:txBody>
          <a:bodyPr wrap="square">
            <a:spAutoFit/>
          </a:bodyPr>
          <a:lstStyle/>
          <a:p>
            <a:r>
              <a:rPr lang="en-US" sz="1800" b="1" i="1" dirty="0">
                <a:effectLst/>
                <a:latin typeface="Calibri" panose="020F0502020204030204" pitchFamily="34" charset="0"/>
                <a:ea typeface="Calibri" panose="020F0502020204030204" pitchFamily="34" charset="0"/>
                <a:cs typeface="Arial" panose="020B0604020202020204" pitchFamily="34" charset="0"/>
              </a:rPr>
              <a:t>ETT </a:t>
            </a:r>
            <a:r>
              <a:rPr lang="en-US" sz="1800" dirty="0">
                <a:effectLst/>
                <a:latin typeface="Calibri" panose="020F0502020204030204" pitchFamily="34" charset="0"/>
                <a:ea typeface="Calibri" panose="020F0502020204030204" pitchFamily="34" charset="0"/>
                <a:cs typeface="Arial" panose="020B0604020202020204" pitchFamily="34" charset="0"/>
              </a:rPr>
              <a:t>(</a:t>
            </a:r>
            <a:r>
              <a:rPr lang="en-US" sz="1800" b="1" dirty="0">
                <a:effectLst/>
                <a:latin typeface="Calibri" panose="020F0502020204030204" pitchFamily="34" charset="0"/>
                <a:ea typeface="Calibri" panose="020F0502020204030204" pitchFamily="34" charset="0"/>
                <a:cs typeface="Arial" panose="020B0604020202020204" pitchFamily="34" charset="0"/>
              </a:rPr>
              <a:t>At2g33860</a:t>
            </a:r>
            <a:r>
              <a:rPr lang="en-US" sz="1800" dirty="0">
                <a:effectLst/>
                <a:latin typeface="Calibri" panose="020F0502020204030204" pitchFamily="34" charset="0"/>
                <a:ea typeface="Calibri" panose="020F0502020204030204" pitchFamily="34" charset="0"/>
                <a:cs typeface="Arial" panose="020B0604020202020204" pitchFamily="34" charset="0"/>
              </a:rPr>
              <a:t>) </a:t>
            </a:r>
            <a:endParaRPr lang="fr-FR" dirty="0"/>
          </a:p>
        </p:txBody>
      </p:sp>
      <p:sp>
        <p:nvSpPr>
          <p:cNvPr id="7" name="ZoneTexte 6">
            <a:extLst>
              <a:ext uri="{FF2B5EF4-FFF2-40B4-BE49-F238E27FC236}">
                <a16:creationId xmlns:a16="http://schemas.microsoft.com/office/drawing/2014/main" id="{34A3E88C-B090-C3F3-E985-6C0FF5DE6F86}"/>
              </a:ext>
            </a:extLst>
          </p:cNvPr>
          <p:cNvSpPr txBox="1"/>
          <p:nvPr/>
        </p:nvSpPr>
        <p:spPr>
          <a:xfrm>
            <a:off x="1016000" y="241300"/>
            <a:ext cx="1351652" cy="307777"/>
          </a:xfrm>
          <a:prstGeom prst="rect">
            <a:avLst/>
          </a:prstGeom>
          <a:noFill/>
        </p:spPr>
        <p:txBody>
          <a:bodyPr wrap="none" rtlCol="0">
            <a:spAutoFit/>
          </a:bodyPr>
          <a:lstStyle/>
          <a:p>
            <a:r>
              <a:rPr lang="fr-FR" sz="1400" b="1" dirty="0" err="1"/>
              <a:t>Auxin</a:t>
            </a:r>
            <a:r>
              <a:rPr lang="fr-FR" sz="1400" b="1" dirty="0"/>
              <a:t> </a:t>
            </a:r>
            <a:r>
              <a:rPr lang="fr-FR" sz="1400" b="1" dirty="0" err="1"/>
              <a:t>signalling</a:t>
            </a:r>
            <a:endParaRPr lang="fr-FR" sz="1400" b="1" dirty="0"/>
          </a:p>
        </p:txBody>
      </p:sp>
      <p:sp>
        <p:nvSpPr>
          <p:cNvPr id="9" name="ZoneTexte 8">
            <a:extLst>
              <a:ext uri="{FF2B5EF4-FFF2-40B4-BE49-F238E27FC236}">
                <a16:creationId xmlns:a16="http://schemas.microsoft.com/office/drawing/2014/main" id="{E7CC09CA-4DD8-E156-5B39-B38922DDB2CC}"/>
              </a:ext>
            </a:extLst>
          </p:cNvPr>
          <p:cNvSpPr txBox="1"/>
          <p:nvPr/>
        </p:nvSpPr>
        <p:spPr>
          <a:xfrm>
            <a:off x="1244600" y="817245"/>
            <a:ext cx="6388100" cy="1938992"/>
          </a:xfrm>
          <a:prstGeom prst="rect">
            <a:avLst/>
          </a:prstGeom>
          <a:noFill/>
        </p:spPr>
        <p:txBody>
          <a:bodyPr wrap="square">
            <a:spAutoFit/>
          </a:bodyPr>
          <a:lstStyle/>
          <a:p>
            <a:pPr algn="just"/>
            <a:r>
              <a:rPr lang="en-GB" sz="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Auxin signalling is central for many processes, in particular for organ morphogenesis (</a:t>
            </a:r>
            <a:r>
              <a:rPr lang="en-GB" sz="12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Weijers</a:t>
            </a:r>
            <a:r>
              <a:rPr lang="en-GB" sz="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et al., 2018). Auxin regulates biological processes by controlling gene expression via a family of transcription factors named Auxin Response Factors (ARFs). Among them, </a:t>
            </a:r>
            <a:r>
              <a:rPr lang="en-GB" sz="1200" i="1" dirty="0">
                <a:solidFill>
                  <a:srgbClr val="000000"/>
                </a:solidFill>
                <a:effectLst/>
                <a:latin typeface="Calibri" panose="020F0502020204030204" pitchFamily="34" charset="0"/>
                <a:ea typeface="Calibri" panose="020F0502020204030204" pitchFamily="34" charset="0"/>
                <a:cs typeface="Arial" panose="020B0604020202020204" pitchFamily="34" charset="0"/>
              </a:rPr>
              <a:t>ETTIN (ETT </a:t>
            </a:r>
            <a:r>
              <a:rPr lang="en-GB" sz="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also called</a:t>
            </a:r>
            <a:r>
              <a:rPr lang="en-GB" sz="1200" i="1"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ARF3) </a:t>
            </a:r>
            <a:r>
              <a:rPr lang="en-GB" sz="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is a non-canonical ARF directly binding auxin, regulated at multiple levels and performing a wide range of functions (Fu et al., 2023). The strongest defect of </a:t>
            </a:r>
            <a:r>
              <a:rPr lang="en-GB" sz="1200" i="1"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ett</a:t>
            </a:r>
            <a:r>
              <a:rPr lang="en-GB" sz="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mutants is observed during gynoecium morphogenesis where patterning is strongly disturbed (Sessions &amp; </a:t>
            </a:r>
            <a:r>
              <a:rPr lang="en-GB" sz="12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Zambryski</a:t>
            </a:r>
            <a:r>
              <a:rPr lang="en-GB" sz="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1995). Interestingly, a signature of the </a:t>
            </a:r>
            <a:r>
              <a:rPr lang="en-GB" sz="1200" i="1"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ett</a:t>
            </a:r>
            <a:r>
              <a:rPr lang="en-GB" sz="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mutation is an increased variability since on the same </a:t>
            </a:r>
            <a:r>
              <a:rPr lang="en-GB" sz="1200" i="1"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ett</a:t>
            </a:r>
            <a:r>
              <a:rPr lang="en-GB" sz="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plant, we can find flowers with a severe phenotype and others with an almost normal looking phenotype (Andres-Robin et al., 2018). The </a:t>
            </a:r>
            <a:r>
              <a:rPr lang="en-GB" sz="1200" i="1" dirty="0">
                <a:solidFill>
                  <a:srgbClr val="000000"/>
                </a:solidFill>
                <a:effectLst/>
                <a:latin typeface="Calibri" panose="020F0502020204030204" pitchFamily="34" charset="0"/>
                <a:ea typeface="Calibri" panose="020F0502020204030204" pitchFamily="34" charset="0"/>
                <a:cs typeface="Arial" panose="020B0604020202020204" pitchFamily="34" charset="0"/>
              </a:rPr>
              <a:t>ETT</a:t>
            </a:r>
            <a:r>
              <a:rPr lang="en-GB" sz="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gene being expressed in all the flower organs, sepal morphology and reproducibility could potentially be affected in </a:t>
            </a:r>
            <a:r>
              <a:rPr lang="en-GB" sz="1200" i="1"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ett</a:t>
            </a:r>
            <a:r>
              <a:rPr lang="en-GB" sz="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mutant. </a:t>
            </a:r>
            <a:endParaRPr lang="fr-FR" sz="12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0513953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a:extLst>
              <a:ext uri="{FF2B5EF4-FFF2-40B4-BE49-F238E27FC236}">
                <a16:creationId xmlns:a16="http://schemas.microsoft.com/office/drawing/2014/main" id="{E1C70DD4-077B-4D33-CD95-0CF8328FCB5A}"/>
              </a:ext>
            </a:extLst>
          </p:cNvPr>
          <p:cNvSpPr txBox="1"/>
          <p:nvPr/>
        </p:nvSpPr>
        <p:spPr>
          <a:xfrm>
            <a:off x="1432890" y="5253431"/>
            <a:ext cx="6288710" cy="276999"/>
          </a:xfrm>
          <a:prstGeom prst="rect">
            <a:avLst/>
          </a:prstGeom>
          <a:noFill/>
        </p:spPr>
        <p:txBody>
          <a:bodyPr wrap="square">
            <a:spAutoFit/>
          </a:bodyPr>
          <a:lstStyle/>
          <a:p>
            <a:pPr algn="just"/>
            <a:r>
              <a:rPr lang="en-US" sz="1200" dirty="0">
                <a:effectLst/>
                <a:latin typeface="Calibri" panose="020F0502020204030204" pitchFamily="34" charset="0"/>
                <a:ea typeface="Calibri" panose="020F0502020204030204" pitchFamily="34" charset="0"/>
                <a:cs typeface="Arial" panose="020B0604020202020204" pitchFamily="34" charset="0"/>
              </a:rPr>
              <a:t>We used the single mutant </a:t>
            </a:r>
            <a:r>
              <a:rPr lang="en-US" sz="1200" i="1" dirty="0">
                <a:effectLst/>
                <a:latin typeface="Calibri" panose="020F0502020204030204" pitchFamily="34" charset="0"/>
                <a:ea typeface="Calibri" panose="020F0502020204030204" pitchFamily="34" charset="0"/>
                <a:cs typeface="Arial" panose="020B0604020202020204" pitchFamily="34" charset="0"/>
              </a:rPr>
              <a:t>fer3</a:t>
            </a:r>
            <a:r>
              <a:rPr lang="en-US" sz="1200" dirty="0">
                <a:effectLst/>
                <a:latin typeface="Calibri" panose="020F0502020204030204" pitchFamily="34" charset="0"/>
                <a:ea typeface="Calibri" panose="020F0502020204030204" pitchFamily="34" charset="0"/>
                <a:cs typeface="Arial" panose="020B0604020202020204" pitchFamily="34" charset="0"/>
              </a:rPr>
              <a:t> as well as the triple mutant</a:t>
            </a:r>
            <a:r>
              <a:rPr lang="en-US" sz="1200" i="1" dirty="0">
                <a:effectLst/>
                <a:latin typeface="Calibri" panose="020F0502020204030204" pitchFamily="34" charset="0"/>
                <a:ea typeface="Calibri" panose="020F0502020204030204" pitchFamily="34" charset="0"/>
                <a:cs typeface="Arial" panose="020B0604020202020204" pitchFamily="34" charset="0"/>
              </a:rPr>
              <a:t> fer1-3-4 </a:t>
            </a:r>
            <a:r>
              <a:rPr lang="en-US" sz="1200" dirty="0">
                <a:effectLst/>
                <a:latin typeface="Calibri" panose="020F0502020204030204" pitchFamily="34" charset="0"/>
                <a:ea typeface="Calibri" panose="020F0502020204030204" pitchFamily="34" charset="0"/>
                <a:cs typeface="Arial" panose="020B0604020202020204" pitchFamily="34" charset="0"/>
              </a:rPr>
              <a:t>(</a:t>
            </a:r>
            <a:r>
              <a:rPr lang="en-US" sz="1200" dirty="0" err="1">
                <a:effectLst/>
                <a:latin typeface="Calibri" panose="020F0502020204030204" pitchFamily="34" charset="0"/>
                <a:ea typeface="Calibri" panose="020F0502020204030204" pitchFamily="34" charset="0"/>
                <a:cs typeface="Arial" panose="020B0604020202020204" pitchFamily="34" charset="0"/>
              </a:rPr>
              <a:t>Ravet</a:t>
            </a:r>
            <a:r>
              <a:rPr lang="en-US" sz="1200" dirty="0">
                <a:effectLst/>
                <a:latin typeface="Calibri" panose="020F0502020204030204" pitchFamily="34" charset="0"/>
                <a:ea typeface="Calibri" panose="020F0502020204030204" pitchFamily="34" charset="0"/>
                <a:cs typeface="Arial" panose="020B0604020202020204" pitchFamily="34" charset="0"/>
              </a:rPr>
              <a:t> et al., 2009).</a:t>
            </a:r>
          </a:p>
        </p:txBody>
      </p:sp>
      <p:sp>
        <p:nvSpPr>
          <p:cNvPr id="8" name="ZoneTexte 7">
            <a:extLst>
              <a:ext uri="{FF2B5EF4-FFF2-40B4-BE49-F238E27FC236}">
                <a16:creationId xmlns:a16="http://schemas.microsoft.com/office/drawing/2014/main" id="{D6AC3909-BFE9-873C-641B-8F44C8CAD238}"/>
              </a:ext>
            </a:extLst>
          </p:cNvPr>
          <p:cNvSpPr txBox="1"/>
          <p:nvPr/>
        </p:nvSpPr>
        <p:spPr>
          <a:xfrm>
            <a:off x="1708867" y="4327891"/>
            <a:ext cx="6078772" cy="369332"/>
          </a:xfrm>
          <a:prstGeom prst="rect">
            <a:avLst/>
          </a:prstGeom>
          <a:noFill/>
        </p:spPr>
        <p:txBody>
          <a:bodyPr wrap="square">
            <a:spAutoFit/>
          </a:bodyPr>
          <a:lstStyle/>
          <a:p>
            <a:r>
              <a:rPr lang="en-US" sz="1800" b="1" i="1" dirty="0">
                <a:effectLst/>
                <a:latin typeface="Calibri" panose="020F0502020204030204" pitchFamily="34" charset="0"/>
                <a:ea typeface="Calibri" panose="020F0502020204030204" pitchFamily="34" charset="0"/>
                <a:cs typeface="Arial" panose="020B0604020202020204" pitchFamily="34" charset="0"/>
              </a:rPr>
              <a:t>FER1, 3 </a:t>
            </a:r>
            <a:r>
              <a:rPr lang="en-US" sz="1800" b="1" dirty="0">
                <a:effectLst/>
                <a:latin typeface="Calibri" panose="020F0502020204030204" pitchFamily="34" charset="0"/>
                <a:ea typeface="Calibri" panose="020F0502020204030204" pitchFamily="34" charset="0"/>
                <a:cs typeface="Arial" panose="020B0604020202020204" pitchFamily="34" charset="0"/>
              </a:rPr>
              <a:t>and</a:t>
            </a:r>
            <a:r>
              <a:rPr lang="en-US" sz="1800" b="1" i="1" dirty="0">
                <a:effectLst/>
                <a:latin typeface="Calibri" panose="020F0502020204030204" pitchFamily="34" charset="0"/>
                <a:ea typeface="Calibri" panose="020F0502020204030204" pitchFamily="34" charset="0"/>
                <a:cs typeface="Arial" panose="020B0604020202020204" pitchFamily="34" charset="0"/>
              </a:rPr>
              <a:t> 4 </a:t>
            </a:r>
            <a:r>
              <a:rPr lang="en-US" sz="1800" dirty="0">
                <a:effectLst/>
                <a:latin typeface="Calibri" panose="020F0502020204030204" pitchFamily="34" charset="0"/>
                <a:ea typeface="Calibri" panose="020F0502020204030204" pitchFamily="34" charset="0"/>
                <a:cs typeface="Arial" panose="020B0604020202020204" pitchFamily="34" charset="0"/>
              </a:rPr>
              <a:t>(</a:t>
            </a:r>
            <a:r>
              <a:rPr lang="en-US" sz="1800" b="1" dirty="0">
                <a:effectLst/>
                <a:latin typeface="Calibri" panose="020F0502020204030204" pitchFamily="34" charset="0"/>
                <a:ea typeface="Calibri" panose="020F0502020204030204" pitchFamily="34" charset="0"/>
                <a:cs typeface="Arial" panose="020B0604020202020204" pitchFamily="34" charset="0"/>
              </a:rPr>
              <a:t>At5g01600</a:t>
            </a: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sz="1800" b="1" dirty="0">
                <a:effectLst/>
                <a:latin typeface="Calibri" panose="020F0502020204030204" pitchFamily="34" charset="0"/>
                <a:ea typeface="Calibri" panose="020F0502020204030204" pitchFamily="34" charset="0"/>
                <a:cs typeface="Arial" panose="020B0604020202020204" pitchFamily="34" charset="0"/>
              </a:rPr>
              <a:t>At3g56090</a:t>
            </a:r>
            <a:r>
              <a:rPr lang="en-US" sz="1800" dirty="0">
                <a:effectLst/>
                <a:latin typeface="Calibri" panose="020F0502020204030204" pitchFamily="34" charset="0"/>
                <a:ea typeface="Calibri" panose="020F0502020204030204" pitchFamily="34" charset="0"/>
                <a:cs typeface="Arial" panose="020B0604020202020204" pitchFamily="34" charset="0"/>
              </a:rPr>
              <a:t> and </a:t>
            </a:r>
            <a:r>
              <a:rPr lang="en-US" sz="1800" b="1" dirty="0">
                <a:effectLst/>
                <a:latin typeface="Calibri" panose="020F0502020204030204" pitchFamily="34" charset="0"/>
                <a:ea typeface="Calibri" panose="020F0502020204030204" pitchFamily="34" charset="0"/>
                <a:cs typeface="Arial" panose="020B0604020202020204" pitchFamily="34" charset="0"/>
              </a:rPr>
              <a:t>At2g40300</a:t>
            </a:r>
            <a:r>
              <a:rPr lang="en-US" sz="1800" dirty="0">
                <a:effectLst/>
                <a:latin typeface="Calibri" panose="020F0502020204030204" pitchFamily="34" charset="0"/>
                <a:ea typeface="Calibri" panose="020F0502020204030204" pitchFamily="34" charset="0"/>
                <a:cs typeface="Arial" panose="020B0604020202020204" pitchFamily="34" charset="0"/>
              </a:rPr>
              <a:t>) </a:t>
            </a:r>
            <a:endParaRPr lang="fr-FR" dirty="0"/>
          </a:p>
        </p:txBody>
      </p:sp>
      <p:sp>
        <p:nvSpPr>
          <p:cNvPr id="3" name="ZoneTexte 2">
            <a:extLst>
              <a:ext uri="{FF2B5EF4-FFF2-40B4-BE49-F238E27FC236}">
                <a16:creationId xmlns:a16="http://schemas.microsoft.com/office/drawing/2014/main" id="{4A42E365-93AC-2E75-6FF9-D0B395AF2E56}"/>
              </a:ext>
            </a:extLst>
          </p:cNvPr>
          <p:cNvSpPr txBox="1"/>
          <p:nvPr/>
        </p:nvSpPr>
        <p:spPr>
          <a:xfrm>
            <a:off x="1930400" y="800944"/>
            <a:ext cx="4572000" cy="2123658"/>
          </a:xfrm>
          <a:prstGeom prst="rect">
            <a:avLst/>
          </a:prstGeom>
          <a:noFill/>
        </p:spPr>
        <p:txBody>
          <a:bodyPr wrap="square">
            <a:spAutoFit/>
          </a:bodyPr>
          <a:lstStyle/>
          <a:p>
            <a:pPr algn="just"/>
            <a:r>
              <a:rPr lang="en-GB" sz="1200" dirty="0">
                <a:effectLst/>
                <a:latin typeface="Calibri" panose="020F0502020204030204" pitchFamily="34" charset="0"/>
                <a:ea typeface="Calibri" panose="020F0502020204030204" pitchFamily="34" charset="0"/>
                <a:cs typeface="Arial" panose="020B0604020202020204" pitchFamily="34" charset="0"/>
              </a:rPr>
              <a:t>The genes </a:t>
            </a:r>
            <a:r>
              <a:rPr lang="en-GB" sz="1200" i="1" dirty="0">
                <a:effectLst/>
                <a:latin typeface="Calibri" panose="020F0502020204030204" pitchFamily="34" charset="0"/>
                <a:ea typeface="Calibri" panose="020F0502020204030204" pitchFamily="34" charset="0"/>
                <a:cs typeface="Arial" panose="020B0604020202020204" pitchFamily="34" charset="0"/>
              </a:rPr>
              <a:t>FERRITIN</a:t>
            </a:r>
            <a:r>
              <a:rPr lang="en-GB" sz="1200" dirty="0">
                <a:effectLst/>
                <a:latin typeface="Calibri" panose="020F0502020204030204" pitchFamily="34" charset="0"/>
                <a:ea typeface="Calibri" panose="020F0502020204030204" pitchFamily="34" charset="0"/>
                <a:cs typeface="Arial" panose="020B0604020202020204" pitchFamily="34" charset="0"/>
              </a:rPr>
              <a:t> </a:t>
            </a:r>
            <a:r>
              <a:rPr lang="en-GB" sz="1200" i="1" dirty="0">
                <a:effectLst/>
                <a:latin typeface="Calibri" panose="020F0502020204030204" pitchFamily="34" charset="0"/>
                <a:ea typeface="Calibri" panose="020F0502020204030204" pitchFamily="34" charset="0"/>
                <a:cs typeface="Arial" panose="020B0604020202020204" pitchFamily="34" charset="0"/>
              </a:rPr>
              <a:t>1</a:t>
            </a:r>
            <a:r>
              <a:rPr lang="en-GB" sz="1200" dirty="0">
                <a:effectLst/>
                <a:latin typeface="Calibri" panose="020F0502020204030204" pitchFamily="34" charset="0"/>
                <a:ea typeface="Calibri" panose="020F0502020204030204" pitchFamily="34" charset="0"/>
                <a:cs typeface="Arial" panose="020B0604020202020204" pitchFamily="34" charset="0"/>
              </a:rPr>
              <a:t>, </a:t>
            </a:r>
            <a:r>
              <a:rPr lang="en-GB" sz="1200" i="1" dirty="0">
                <a:effectLst/>
                <a:latin typeface="Calibri" panose="020F0502020204030204" pitchFamily="34" charset="0"/>
                <a:ea typeface="Calibri" panose="020F0502020204030204" pitchFamily="34" charset="0"/>
                <a:cs typeface="Arial" panose="020B0604020202020204" pitchFamily="34" charset="0"/>
              </a:rPr>
              <a:t>3</a:t>
            </a:r>
            <a:r>
              <a:rPr lang="en-GB" sz="1200" dirty="0">
                <a:effectLst/>
                <a:latin typeface="Calibri" panose="020F0502020204030204" pitchFamily="34" charset="0"/>
                <a:ea typeface="Calibri" panose="020F0502020204030204" pitchFamily="34" charset="0"/>
                <a:cs typeface="Arial" panose="020B0604020202020204" pitchFamily="34" charset="0"/>
              </a:rPr>
              <a:t> and </a:t>
            </a:r>
            <a:r>
              <a:rPr lang="en-GB" sz="1200" i="1" dirty="0">
                <a:effectLst/>
                <a:latin typeface="Calibri" panose="020F0502020204030204" pitchFamily="34" charset="0"/>
                <a:ea typeface="Calibri" panose="020F0502020204030204" pitchFamily="34" charset="0"/>
                <a:cs typeface="Arial" panose="020B0604020202020204" pitchFamily="34" charset="0"/>
              </a:rPr>
              <a:t>4</a:t>
            </a:r>
            <a:r>
              <a:rPr lang="en-GB" sz="1200" dirty="0">
                <a:effectLst/>
                <a:latin typeface="Calibri" panose="020F0502020204030204" pitchFamily="34" charset="0"/>
                <a:ea typeface="Calibri" panose="020F0502020204030204" pitchFamily="34" charset="0"/>
                <a:cs typeface="Arial" panose="020B0604020202020204" pitchFamily="34" charset="0"/>
              </a:rPr>
              <a:t> (</a:t>
            </a:r>
            <a:r>
              <a:rPr lang="en-GB" sz="1200" i="1" dirty="0">
                <a:effectLst/>
                <a:latin typeface="Calibri" panose="020F0502020204030204" pitchFamily="34" charset="0"/>
                <a:ea typeface="Calibri" panose="020F0502020204030204" pitchFamily="34" charset="0"/>
                <a:cs typeface="Arial" panose="020B0604020202020204" pitchFamily="34" charset="0"/>
              </a:rPr>
              <a:t>FER1, 3</a:t>
            </a:r>
            <a:r>
              <a:rPr lang="en-GB" sz="1200" dirty="0">
                <a:effectLst/>
                <a:latin typeface="Calibri" panose="020F0502020204030204" pitchFamily="34" charset="0"/>
                <a:ea typeface="Calibri" panose="020F0502020204030204" pitchFamily="34" charset="0"/>
                <a:cs typeface="Arial" panose="020B0604020202020204" pitchFamily="34" charset="0"/>
              </a:rPr>
              <a:t> and </a:t>
            </a:r>
            <a:r>
              <a:rPr lang="en-GB" sz="1200" i="1" dirty="0">
                <a:effectLst/>
                <a:latin typeface="Calibri" panose="020F0502020204030204" pitchFamily="34" charset="0"/>
                <a:ea typeface="Calibri" panose="020F0502020204030204" pitchFamily="34" charset="0"/>
                <a:cs typeface="Arial" panose="020B0604020202020204" pitchFamily="34" charset="0"/>
              </a:rPr>
              <a:t>4</a:t>
            </a:r>
            <a:r>
              <a:rPr lang="en-GB" sz="1200" dirty="0">
                <a:effectLst/>
                <a:latin typeface="Calibri" panose="020F0502020204030204" pitchFamily="34" charset="0"/>
                <a:ea typeface="Calibri" panose="020F0502020204030204" pitchFamily="34" charset="0"/>
                <a:cs typeface="Arial" panose="020B0604020202020204" pitchFamily="34" charset="0"/>
              </a:rPr>
              <a:t>) encode ferritins which are expressed in vegetative and reproductive tissues. Mutants in those genes exhibit developmental defects in particular in reproductive organs (</a:t>
            </a:r>
            <a:r>
              <a:rPr lang="en-GB" sz="1200" dirty="0" err="1">
                <a:effectLst/>
                <a:latin typeface="Calibri" panose="020F0502020204030204" pitchFamily="34" charset="0"/>
                <a:ea typeface="Calibri" panose="020F0502020204030204" pitchFamily="34" charset="0"/>
                <a:cs typeface="Arial" panose="020B0604020202020204" pitchFamily="34" charset="0"/>
              </a:rPr>
              <a:t>Ravet</a:t>
            </a:r>
            <a:r>
              <a:rPr lang="en-GB" sz="1200" dirty="0">
                <a:effectLst/>
                <a:latin typeface="Calibri" panose="020F0502020204030204" pitchFamily="34" charset="0"/>
                <a:ea typeface="Calibri" panose="020F0502020204030204" pitchFamily="34" charset="0"/>
                <a:cs typeface="Arial" panose="020B0604020202020204" pitchFamily="34" charset="0"/>
              </a:rPr>
              <a:t> et al., 2009). Ferritin function is essential for iron sequestration to avoid oxidative stress due to iron propensity to react with oxygen </a:t>
            </a:r>
            <a:r>
              <a:rPr lang="fr-FR" sz="1200" dirty="0">
                <a:effectLst/>
                <a:latin typeface="Calibri" panose="020F0502020204030204" pitchFamily="34" charset="0"/>
                <a:ea typeface="Calibri" panose="020F0502020204030204" pitchFamily="34" charset="0"/>
                <a:cs typeface="Arial" panose="020B0604020202020204" pitchFamily="34" charset="0"/>
              </a:rPr>
              <a:t> </a:t>
            </a:r>
            <a:r>
              <a:rPr lang="en-GB" sz="1200" dirty="0">
                <a:effectLst/>
                <a:latin typeface="Calibri" panose="020F0502020204030204" pitchFamily="34" charset="0"/>
                <a:ea typeface="Calibri" panose="020F0502020204030204" pitchFamily="34" charset="0"/>
                <a:cs typeface="Arial" panose="020B0604020202020204" pitchFamily="34" charset="0"/>
              </a:rPr>
              <a:t>and to generate harmful free radicals (</a:t>
            </a:r>
            <a:r>
              <a:rPr lang="en-GB" sz="1200" dirty="0" err="1">
                <a:effectLst/>
                <a:latin typeface="Calibri" panose="020F0502020204030204" pitchFamily="34" charset="0"/>
                <a:ea typeface="Calibri" panose="020F0502020204030204" pitchFamily="34" charset="0"/>
                <a:cs typeface="Arial" panose="020B0604020202020204" pitchFamily="34" charset="0"/>
              </a:rPr>
              <a:t>Ravet</a:t>
            </a:r>
            <a:r>
              <a:rPr lang="en-GB" sz="1200" dirty="0">
                <a:effectLst/>
                <a:latin typeface="Calibri" panose="020F0502020204030204" pitchFamily="34" charset="0"/>
                <a:ea typeface="Calibri" panose="020F0502020204030204" pitchFamily="34" charset="0"/>
                <a:cs typeface="Arial" panose="020B0604020202020204" pitchFamily="34" charset="0"/>
              </a:rPr>
              <a:t> et al., 2009). Over-accumulation of iron has been observed in the </a:t>
            </a:r>
            <a:r>
              <a:rPr lang="en-GB" sz="1200" i="1" dirty="0">
                <a:effectLst/>
                <a:latin typeface="Calibri" panose="020F0502020204030204" pitchFamily="34" charset="0"/>
                <a:ea typeface="Calibri" panose="020F0502020204030204" pitchFamily="34" charset="0"/>
                <a:cs typeface="Arial" panose="020B0604020202020204" pitchFamily="34" charset="0"/>
              </a:rPr>
              <a:t>fer</a:t>
            </a:r>
            <a:r>
              <a:rPr lang="en-GB" sz="1200" dirty="0">
                <a:effectLst/>
                <a:latin typeface="Calibri" panose="020F0502020204030204" pitchFamily="34" charset="0"/>
                <a:ea typeface="Calibri" panose="020F0502020204030204" pitchFamily="34" charset="0"/>
                <a:cs typeface="Arial" panose="020B0604020202020204" pitchFamily="34" charset="0"/>
              </a:rPr>
              <a:t>1-3-4 mutants. In the dataset analysed by </a:t>
            </a:r>
            <a:r>
              <a:rPr lang="en-GB" sz="1200" dirty="0" err="1">
                <a:effectLst/>
                <a:latin typeface="Calibri" panose="020F0502020204030204" pitchFamily="34" charset="0"/>
                <a:ea typeface="Calibri" panose="020F0502020204030204" pitchFamily="34" charset="0"/>
                <a:cs typeface="Calibri" panose="020F0502020204030204" pitchFamily="34" charset="0"/>
              </a:rPr>
              <a:t>Hartasánchez</a:t>
            </a:r>
            <a:r>
              <a:rPr lang="en-GB" sz="1200" dirty="0">
                <a:effectLst/>
                <a:latin typeface="Calibri" panose="020F0502020204030204" pitchFamily="34" charset="0"/>
                <a:ea typeface="Calibri" panose="020F0502020204030204" pitchFamily="34" charset="0"/>
                <a:cs typeface="Arial" panose="020B0604020202020204" pitchFamily="34" charset="0"/>
              </a:rPr>
              <a:t> et al. (2023), we found that</a:t>
            </a:r>
            <a:r>
              <a:rPr lang="en-GB" sz="1200" i="1" dirty="0">
                <a:effectLst/>
                <a:latin typeface="Calibri" panose="020F0502020204030204" pitchFamily="34" charset="0"/>
                <a:ea typeface="Calibri" panose="020F0502020204030204" pitchFamily="34" charset="0"/>
                <a:cs typeface="Arial" panose="020B0604020202020204" pitchFamily="34" charset="0"/>
              </a:rPr>
              <a:t> FER1</a:t>
            </a:r>
            <a:r>
              <a:rPr lang="en-GB" sz="1200" dirty="0">
                <a:effectLst/>
                <a:latin typeface="Calibri" panose="020F0502020204030204" pitchFamily="34" charset="0"/>
                <a:ea typeface="Calibri" panose="020F0502020204030204" pitchFamily="34" charset="0"/>
                <a:cs typeface="Arial" panose="020B0604020202020204" pitchFamily="34" charset="0"/>
              </a:rPr>
              <a:t>, </a:t>
            </a:r>
            <a:r>
              <a:rPr lang="en-GB" sz="1200" i="1" dirty="0">
                <a:effectLst/>
                <a:latin typeface="Calibri" panose="020F0502020204030204" pitchFamily="34" charset="0"/>
                <a:ea typeface="Calibri" panose="020F0502020204030204" pitchFamily="34" charset="0"/>
                <a:cs typeface="Arial" panose="020B0604020202020204" pitchFamily="34" charset="0"/>
              </a:rPr>
              <a:t>FER3</a:t>
            </a:r>
            <a:r>
              <a:rPr lang="en-GB" sz="1200" dirty="0">
                <a:effectLst/>
                <a:latin typeface="Calibri" panose="020F0502020204030204" pitchFamily="34" charset="0"/>
                <a:ea typeface="Calibri" panose="020F0502020204030204" pitchFamily="34" charset="0"/>
                <a:cs typeface="Arial" panose="020B0604020202020204" pitchFamily="34" charset="0"/>
              </a:rPr>
              <a:t> and </a:t>
            </a:r>
            <a:r>
              <a:rPr lang="en-GB" sz="1200" i="1" dirty="0">
                <a:effectLst/>
                <a:latin typeface="Calibri" panose="020F0502020204030204" pitchFamily="34" charset="0"/>
                <a:ea typeface="Calibri" panose="020F0502020204030204" pitchFamily="34" charset="0"/>
                <a:cs typeface="Arial" panose="020B0604020202020204" pitchFamily="34" charset="0"/>
              </a:rPr>
              <a:t>FER4</a:t>
            </a:r>
            <a:r>
              <a:rPr lang="en-GB" sz="1200" dirty="0">
                <a:effectLst/>
                <a:latin typeface="Calibri" panose="020F0502020204030204" pitchFamily="34" charset="0"/>
                <a:ea typeface="Calibri" panose="020F0502020204030204" pitchFamily="34" charset="0"/>
                <a:cs typeface="Arial" panose="020B0604020202020204" pitchFamily="34" charset="0"/>
              </a:rPr>
              <a:t> belong to the same gene co-expression module and that their expression levels correlate positively with sepal width, length and area. </a:t>
            </a:r>
            <a:endParaRPr lang="fr-FR" sz="12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CE5B5A1B-4972-889F-1FF2-B47907F6C963}"/>
              </a:ext>
            </a:extLst>
          </p:cNvPr>
          <p:cNvSpPr/>
          <p:nvPr/>
        </p:nvSpPr>
        <p:spPr>
          <a:xfrm>
            <a:off x="1803400" y="698500"/>
            <a:ext cx="4889500" cy="2349500"/>
          </a:xfrm>
          <a:prstGeom prst="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3B614AE1-8D23-8055-C5E8-CE5604DEA50F}"/>
              </a:ext>
            </a:extLst>
          </p:cNvPr>
          <p:cNvSpPr txBox="1"/>
          <p:nvPr/>
        </p:nvSpPr>
        <p:spPr>
          <a:xfrm>
            <a:off x="1701800" y="292100"/>
            <a:ext cx="1361270" cy="307777"/>
          </a:xfrm>
          <a:prstGeom prst="rect">
            <a:avLst/>
          </a:prstGeom>
          <a:noFill/>
        </p:spPr>
        <p:txBody>
          <a:bodyPr wrap="none" rtlCol="0">
            <a:spAutoFit/>
          </a:bodyPr>
          <a:lstStyle/>
          <a:p>
            <a:r>
              <a:rPr lang="fr-FR" sz="1400" b="1" dirty="0" err="1"/>
              <a:t>Oxidative</a:t>
            </a:r>
            <a:r>
              <a:rPr lang="fr-FR" sz="1400" b="1" dirty="0"/>
              <a:t> stress</a:t>
            </a:r>
          </a:p>
        </p:txBody>
      </p:sp>
    </p:spTree>
    <p:extLst>
      <p:ext uri="{BB962C8B-B14F-4D97-AF65-F5344CB8AC3E}">
        <p14:creationId xmlns:p14="http://schemas.microsoft.com/office/powerpoint/2010/main" val="19445703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06FC5C23-9E46-0DF3-4680-6AEB7D9C341A}"/>
              </a:ext>
            </a:extLst>
          </p:cNvPr>
          <p:cNvSpPr txBox="1"/>
          <p:nvPr/>
        </p:nvSpPr>
        <p:spPr>
          <a:xfrm>
            <a:off x="2197100" y="1528951"/>
            <a:ext cx="4572000" cy="3970318"/>
          </a:xfrm>
          <a:prstGeom prst="rect">
            <a:avLst/>
          </a:prstGeom>
          <a:noFill/>
        </p:spPr>
        <p:txBody>
          <a:bodyPr wrap="square">
            <a:spAutoFit/>
          </a:bodyPr>
          <a:lstStyle/>
          <a:p>
            <a:pPr algn="just"/>
            <a:r>
              <a:rPr lang="en-GB" sz="1200" dirty="0">
                <a:effectLst/>
                <a:latin typeface="Calibri" panose="020F0502020204030204" pitchFamily="34" charset="0"/>
                <a:ea typeface="Calibri" panose="020F0502020204030204" pitchFamily="34" charset="0"/>
                <a:cs typeface="Arial" panose="020B0604020202020204" pitchFamily="34" charset="0"/>
              </a:rPr>
              <a:t>The epidermis has been shown to play an important role in mechanical control of organ growth (</a:t>
            </a:r>
            <a:r>
              <a:rPr lang="en-GB" sz="1200" dirty="0" err="1">
                <a:effectLst/>
                <a:latin typeface="Calibri" panose="020F0502020204030204" pitchFamily="34" charset="0"/>
                <a:ea typeface="Calibri" panose="020F0502020204030204" pitchFamily="34" charset="0"/>
                <a:cs typeface="Arial" panose="020B0604020202020204" pitchFamily="34" charset="0"/>
              </a:rPr>
              <a:t>Galletti</a:t>
            </a:r>
            <a:r>
              <a:rPr lang="en-GB" sz="1200" dirty="0">
                <a:effectLst/>
                <a:latin typeface="Calibri" panose="020F0502020204030204" pitchFamily="34" charset="0"/>
                <a:ea typeface="Calibri" panose="020F0502020204030204" pitchFamily="34" charset="0"/>
                <a:cs typeface="Arial" panose="020B0604020202020204" pitchFamily="34" charset="0"/>
              </a:rPr>
              <a:t> et al., 2016; </a:t>
            </a:r>
            <a:r>
              <a:rPr lang="en-GB" sz="1200" dirty="0" err="1">
                <a:effectLst/>
                <a:latin typeface="Calibri" panose="020F0502020204030204" pitchFamily="34" charset="0"/>
                <a:ea typeface="Calibri" panose="020F0502020204030204" pitchFamily="34" charset="0"/>
                <a:cs typeface="Arial" panose="020B0604020202020204" pitchFamily="34" charset="0"/>
              </a:rPr>
              <a:t>Savaldi</a:t>
            </a:r>
            <a:r>
              <a:rPr lang="en-GB" sz="1200" dirty="0">
                <a:effectLst/>
                <a:latin typeface="Calibri" panose="020F0502020204030204" pitchFamily="34" charset="0"/>
                <a:ea typeface="Calibri" panose="020F0502020204030204" pitchFamily="34" charset="0"/>
                <a:cs typeface="Arial" panose="020B0604020202020204" pitchFamily="34" charset="0"/>
              </a:rPr>
              <a:t>-Goldstein &amp; </a:t>
            </a:r>
            <a:r>
              <a:rPr lang="en-GB" sz="1200" dirty="0" err="1">
                <a:effectLst/>
                <a:latin typeface="Calibri" panose="020F0502020204030204" pitchFamily="34" charset="0"/>
                <a:ea typeface="Calibri" panose="020F0502020204030204" pitchFamily="34" charset="0"/>
                <a:cs typeface="Arial" panose="020B0604020202020204" pitchFamily="34" charset="0"/>
              </a:rPr>
              <a:t>Chory</a:t>
            </a:r>
            <a:r>
              <a:rPr lang="en-GB" sz="1200" dirty="0">
                <a:effectLst/>
                <a:latin typeface="Calibri" panose="020F0502020204030204" pitchFamily="34" charset="0"/>
                <a:ea typeface="Calibri" panose="020F0502020204030204" pitchFamily="34" charset="0"/>
                <a:cs typeface="Arial" panose="020B0604020202020204" pitchFamily="34" charset="0"/>
              </a:rPr>
              <a:t>, 2008). Interestingly, the abaxial epidermis of the sepal is composed of very different cell types: stomata account for a third of the cells covering the abaxial face (Roeder et al., 2012) and a lot of giant cells are formed and participate in the bending of the sepal (Roeder et al., 2010, 2012). We therefore wanted to evaluate sepal morphology, and particularly curvature, in mutants affected in the balance between these cell types. The gene </a:t>
            </a:r>
            <a:r>
              <a:rPr lang="en-GB" sz="1200" i="1" dirty="0">
                <a:effectLst/>
                <a:latin typeface="Calibri" panose="020F0502020204030204" pitchFamily="34" charset="0"/>
                <a:ea typeface="Calibri" panose="020F0502020204030204" pitchFamily="34" charset="0"/>
                <a:cs typeface="Arial" panose="020B0604020202020204" pitchFamily="34" charset="0"/>
              </a:rPr>
              <a:t>STOMAGEN</a:t>
            </a:r>
            <a:r>
              <a:rPr lang="en-GB" sz="1200" dirty="0">
                <a:effectLst/>
                <a:latin typeface="Calibri" panose="020F0502020204030204" pitchFamily="34" charset="0"/>
                <a:ea typeface="Calibri" panose="020F0502020204030204" pitchFamily="34" charset="0"/>
                <a:cs typeface="Arial" panose="020B0604020202020204" pitchFamily="34" charset="0"/>
              </a:rPr>
              <a:t> (</a:t>
            </a:r>
            <a:r>
              <a:rPr lang="en-GB" sz="1200" i="1" dirty="0">
                <a:effectLst/>
                <a:latin typeface="Calibri" panose="020F0502020204030204" pitchFamily="34" charset="0"/>
                <a:ea typeface="Calibri" panose="020F0502020204030204" pitchFamily="34" charset="0"/>
                <a:cs typeface="Arial" panose="020B0604020202020204" pitchFamily="34" charset="0"/>
              </a:rPr>
              <a:t>STO</a:t>
            </a:r>
            <a:r>
              <a:rPr lang="en-GB" sz="1200" dirty="0">
                <a:effectLst/>
                <a:latin typeface="Calibri" panose="020F0502020204030204" pitchFamily="34" charset="0"/>
                <a:ea typeface="Calibri" panose="020F0502020204030204" pitchFamily="34" charset="0"/>
                <a:cs typeface="Arial" panose="020B0604020202020204" pitchFamily="34" charset="0"/>
              </a:rPr>
              <a:t>) encodes a secreted peptide which promotes stomatal formation by competing with two negative regulators of stomatal density, EPF1 and EPF2 (Lin et al., 2017). As a consequence, mutating this gene induces a reduction of stomata number (Sugano et al., 2010). In addition, the gene </a:t>
            </a:r>
            <a:r>
              <a:rPr lang="en-GB" sz="1200" i="1" dirty="0">
                <a:effectLst/>
                <a:latin typeface="Calibri" panose="020F0502020204030204" pitchFamily="34" charset="0"/>
                <a:ea typeface="Calibri" panose="020F0502020204030204" pitchFamily="34" charset="0"/>
                <a:cs typeface="Arial" panose="020B0604020202020204" pitchFamily="34" charset="0"/>
              </a:rPr>
              <a:t>LOSS OF GIANT CELLS FROM ORGANS</a:t>
            </a:r>
            <a:r>
              <a:rPr lang="en-GB" sz="1200" dirty="0">
                <a:effectLst/>
                <a:latin typeface="Calibri" panose="020F0502020204030204" pitchFamily="34" charset="0"/>
                <a:ea typeface="Calibri" panose="020F0502020204030204" pitchFamily="34" charset="0"/>
                <a:cs typeface="Arial" panose="020B0604020202020204" pitchFamily="34" charset="0"/>
              </a:rPr>
              <a:t> (</a:t>
            </a:r>
            <a:r>
              <a:rPr lang="en-GB" sz="1200" i="1" dirty="0">
                <a:effectLst/>
                <a:latin typeface="Calibri" panose="020F0502020204030204" pitchFamily="34" charset="0"/>
                <a:ea typeface="Calibri" panose="020F0502020204030204" pitchFamily="34" charset="0"/>
                <a:cs typeface="Arial" panose="020B0604020202020204" pitchFamily="34" charset="0"/>
              </a:rPr>
              <a:t>LGO</a:t>
            </a:r>
            <a:r>
              <a:rPr lang="en-GB" sz="1200" dirty="0">
                <a:effectLst/>
                <a:latin typeface="Calibri" panose="020F0502020204030204" pitchFamily="34" charset="0"/>
                <a:ea typeface="Calibri" panose="020F0502020204030204" pitchFamily="34" charset="0"/>
                <a:cs typeface="Arial" panose="020B0604020202020204" pitchFamily="34" charset="0"/>
              </a:rPr>
              <a:t>) encodes an inhibitor of cell cycle. Sepals from this mutant do not have any giant cell. We also analysed plants harbouring the construct pATML1:KRP1 (Roeder et al., 2012). This construct induces the ectopic expression in the epidermis of </a:t>
            </a:r>
            <a:r>
              <a:rPr lang="en-GB" sz="1200" i="1" dirty="0">
                <a:effectLst/>
                <a:latin typeface="Calibri" panose="020F0502020204030204" pitchFamily="34" charset="0"/>
                <a:ea typeface="Calibri" panose="020F0502020204030204" pitchFamily="34" charset="0"/>
                <a:cs typeface="Arial" panose="020B0604020202020204" pitchFamily="34" charset="0"/>
              </a:rPr>
              <a:t>KIP-RELATED PROTEIN 1 (KRP1)</a:t>
            </a:r>
            <a:r>
              <a:rPr lang="en-GB" sz="1200" dirty="0">
                <a:effectLst/>
                <a:latin typeface="Calibri" panose="020F0502020204030204" pitchFamily="34" charset="0"/>
                <a:ea typeface="Calibri" panose="020F0502020204030204" pitchFamily="34" charset="0"/>
                <a:cs typeface="Arial" panose="020B0604020202020204" pitchFamily="34" charset="0"/>
              </a:rPr>
              <a:t> (At2g23430), a gene encoding a cyclin-dependent kinase inhibitor which promotes endoreduplication (Bemis &amp; Torii, 2007). Consequently, sepals from these plants are almost entirely covered with giant cells.</a:t>
            </a:r>
            <a:endParaRPr lang="fr-FR" sz="12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9A389A87-D0E3-9068-1724-67341F92533B}"/>
              </a:ext>
            </a:extLst>
          </p:cNvPr>
          <p:cNvSpPr/>
          <p:nvPr/>
        </p:nvSpPr>
        <p:spPr>
          <a:xfrm>
            <a:off x="2082800" y="1409700"/>
            <a:ext cx="4927600" cy="4267200"/>
          </a:xfrm>
          <a:prstGeom prst="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a:extLst>
              <a:ext uri="{FF2B5EF4-FFF2-40B4-BE49-F238E27FC236}">
                <a16:creationId xmlns:a16="http://schemas.microsoft.com/office/drawing/2014/main" id="{EC695FCC-C640-089E-201D-FD04483C92EA}"/>
              </a:ext>
            </a:extLst>
          </p:cNvPr>
          <p:cNvSpPr txBox="1"/>
          <p:nvPr/>
        </p:nvSpPr>
        <p:spPr>
          <a:xfrm>
            <a:off x="1993900" y="977900"/>
            <a:ext cx="1681871" cy="307777"/>
          </a:xfrm>
          <a:prstGeom prst="rect">
            <a:avLst/>
          </a:prstGeom>
          <a:noFill/>
        </p:spPr>
        <p:txBody>
          <a:bodyPr wrap="none" rtlCol="0">
            <a:spAutoFit/>
          </a:bodyPr>
          <a:lstStyle/>
          <a:p>
            <a:r>
              <a:rPr lang="fr-FR" sz="1400" b="1" dirty="0" err="1"/>
              <a:t>Epidermal</a:t>
            </a:r>
            <a:r>
              <a:rPr lang="fr-FR" sz="1400" b="1" dirty="0"/>
              <a:t> </a:t>
            </a:r>
            <a:r>
              <a:rPr lang="fr-FR" sz="1400" b="1" dirty="0" err="1"/>
              <a:t>cell</a:t>
            </a:r>
            <a:r>
              <a:rPr lang="fr-FR" sz="1400" b="1" dirty="0"/>
              <a:t> types</a:t>
            </a:r>
          </a:p>
        </p:txBody>
      </p:sp>
    </p:spTree>
    <p:extLst>
      <p:ext uri="{BB962C8B-B14F-4D97-AF65-F5344CB8AC3E}">
        <p14:creationId xmlns:p14="http://schemas.microsoft.com/office/powerpoint/2010/main" val="29332602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e 49">
            <a:extLst>
              <a:ext uri="{FF2B5EF4-FFF2-40B4-BE49-F238E27FC236}">
                <a16:creationId xmlns:a16="http://schemas.microsoft.com/office/drawing/2014/main" id="{7F58EDEA-9E3B-BE49-BADF-9D0CDA787089}"/>
              </a:ext>
            </a:extLst>
          </p:cNvPr>
          <p:cNvGrpSpPr/>
          <p:nvPr/>
        </p:nvGrpSpPr>
        <p:grpSpPr>
          <a:xfrm>
            <a:off x="180056" y="212899"/>
            <a:ext cx="8855398" cy="6362045"/>
            <a:chOff x="180056" y="212899"/>
            <a:chExt cx="8855398" cy="6362045"/>
          </a:xfrm>
        </p:grpSpPr>
        <p:grpSp>
          <p:nvGrpSpPr>
            <p:cNvPr id="47" name="Groupe 46">
              <a:extLst>
                <a:ext uri="{FF2B5EF4-FFF2-40B4-BE49-F238E27FC236}">
                  <a16:creationId xmlns:a16="http://schemas.microsoft.com/office/drawing/2014/main" id="{890E92A2-B833-B8FB-04EA-1437C7EA26E3}"/>
                </a:ext>
              </a:extLst>
            </p:cNvPr>
            <p:cNvGrpSpPr/>
            <p:nvPr/>
          </p:nvGrpSpPr>
          <p:grpSpPr>
            <a:xfrm>
              <a:off x="180056" y="212899"/>
              <a:ext cx="8855398" cy="6362045"/>
              <a:chOff x="180056" y="212899"/>
              <a:chExt cx="8855398" cy="6362045"/>
            </a:xfrm>
          </p:grpSpPr>
          <p:grpSp>
            <p:nvGrpSpPr>
              <p:cNvPr id="45" name="Groupe 44">
                <a:extLst>
                  <a:ext uri="{FF2B5EF4-FFF2-40B4-BE49-F238E27FC236}">
                    <a16:creationId xmlns:a16="http://schemas.microsoft.com/office/drawing/2014/main" id="{68D76040-F607-EFCC-E210-7B61759D90B3}"/>
                  </a:ext>
                </a:extLst>
              </p:cNvPr>
              <p:cNvGrpSpPr/>
              <p:nvPr/>
            </p:nvGrpSpPr>
            <p:grpSpPr>
              <a:xfrm>
                <a:off x="180056" y="212899"/>
                <a:ext cx="8855398" cy="6362045"/>
                <a:chOff x="180056" y="212899"/>
                <a:chExt cx="8855398" cy="6362045"/>
              </a:xfrm>
            </p:grpSpPr>
            <p:grpSp>
              <p:nvGrpSpPr>
                <p:cNvPr id="33" name="Groupe 32">
                  <a:extLst>
                    <a:ext uri="{FF2B5EF4-FFF2-40B4-BE49-F238E27FC236}">
                      <a16:creationId xmlns:a16="http://schemas.microsoft.com/office/drawing/2014/main" id="{8E40DCAA-5852-A976-3F3C-47C48F22254C}"/>
                    </a:ext>
                  </a:extLst>
                </p:cNvPr>
                <p:cNvGrpSpPr/>
                <p:nvPr/>
              </p:nvGrpSpPr>
              <p:grpSpPr>
                <a:xfrm>
                  <a:off x="180056" y="212899"/>
                  <a:ext cx="8855398" cy="6362045"/>
                  <a:chOff x="180056" y="212899"/>
                  <a:chExt cx="8855398" cy="6362045"/>
                </a:xfrm>
              </p:grpSpPr>
              <p:sp>
                <p:nvSpPr>
                  <p:cNvPr id="3" name="ZoneTexte 2">
                    <a:extLst>
                      <a:ext uri="{FF2B5EF4-FFF2-40B4-BE49-F238E27FC236}">
                        <a16:creationId xmlns:a16="http://schemas.microsoft.com/office/drawing/2014/main" id="{75F3E4FF-4395-2A3A-7C2F-114C222BA92C}"/>
                      </a:ext>
                    </a:extLst>
                  </p:cNvPr>
                  <p:cNvSpPr txBox="1"/>
                  <p:nvPr/>
                </p:nvSpPr>
                <p:spPr>
                  <a:xfrm>
                    <a:off x="3518453" y="212899"/>
                    <a:ext cx="1928191" cy="369332"/>
                  </a:xfrm>
                  <a:prstGeom prst="rect">
                    <a:avLst/>
                  </a:prstGeom>
                  <a:noFill/>
                </p:spPr>
                <p:txBody>
                  <a:bodyPr wrap="square">
                    <a:spAutoFit/>
                  </a:bodyPr>
                  <a:lstStyle/>
                  <a:p>
                    <a:r>
                      <a:rPr lang="en-US" sz="1800" b="1" i="1" dirty="0">
                        <a:effectLst/>
                        <a:latin typeface="Calibri" panose="020F0502020204030204" pitchFamily="34" charset="0"/>
                        <a:ea typeface="Calibri" panose="020F0502020204030204" pitchFamily="34" charset="0"/>
                        <a:cs typeface="Calibri" panose="020F0502020204030204" pitchFamily="34" charset="0"/>
                      </a:rPr>
                      <a:t>STO </a:t>
                    </a:r>
                    <a:r>
                      <a:rPr lang="en-US" sz="1800" dirty="0">
                        <a:effectLst/>
                        <a:latin typeface="Calibri" panose="020F0502020204030204" pitchFamily="34" charset="0"/>
                        <a:ea typeface="Calibri" panose="020F0502020204030204" pitchFamily="34" charset="0"/>
                        <a:cs typeface="Calibri" panose="020F0502020204030204" pitchFamily="34" charset="0"/>
                      </a:rPr>
                      <a:t>(At4g12970) </a:t>
                    </a:r>
                    <a:endParaRPr lang="fr-FR" dirty="0"/>
                  </a:p>
                </p:txBody>
              </p:sp>
              <p:grpSp>
                <p:nvGrpSpPr>
                  <p:cNvPr id="35" name="Groupe 34">
                    <a:extLst>
                      <a:ext uri="{FF2B5EF4-FFF2-40B4-BE49-F238E27FC236}">
                        <a16:creationId xmlns:a16="http://schemas.microsoft.com/office/drawing/2014/main" id="{BC42540C-5FFF-3073-E207-D856A1C79469}"/>
                      </a:ext>
                    </a:extLst>
                  </p:cNvPr>
                  <p:cNvGrpSpPr/>
                  <p:nvPr/>
                </p:nvGrpSpPr>
                <p:grpSpPr>
                  <a:xfrm>
                    <a:off x="4686714" y="2846576"/>
                    <a:ext cx="4348740" cy="2103679"/>
                    <a:chOff x="1590261" y="838838"/>
                    <a:chExt cx="5952595" cy="2879535"/>
                  </a:xfrm>
                </p:grpSpPr>
                <p:pic>
                  <p:nvPicPr>
                    <p:cNvPr id="36" name="Image 35">
                      <a:extLst>
                        <a:ext uri="{FF2B5EF4-FFF2-40B4-BE49-F238E27FC236}">
                          <a16:creationId xmlns:a16="http://schemas.microsoft.com/office/drawing/2014/main" id="{6A764736-2A19-2456-055D-0DC95BD75C64}"/>
                        </a:ext>
                      </a:extLst>
                    </p:cNvPr>
                    <p:cNvPicPr>
                      <a:picLocks noChangeAspect="1"/>
                    </p:cNvPicPr>
                    <p:nvPr/>
                  </p:nvPicPr>
                  <p:blipFill>
                    <a:blip r:embed="rId2">
                      <a:extLst>
                        <a:ext uri="{BEBA8EAE-BF5A-486C-A8C5-ECC9F3942E4B}">
                          <a14:imgProps xmlns:a14="http://schemas.microsoft.com/office/drawing/2010/main">
                            <a14:imgLayer r:embed="rId3">
                              <a14:imgEffect>
                                <a14:saturation sat="0"/>
                              </a14:imgEffect>
                              <a14:imgEffect>
                                <a14:brightnessContrast bright="40000"/>
                              </a14:imgEffect>
                            </a14:imgLayer>
                          </a14:imgProps>
                        </a:ext>
                      </a:extLst>
                    </a:blip>
                    <a:stretch>
                      <a:fillRect/>
                    </a:stretch>
                  </p:blipFill>
                  <p:spPr>
                    <a:xfrm>
                      <a:off x="1590261" y="838839"/>
                      <a:ext cx="2873603" cy="2879534"/>
                    </a:xfrm>
                    <a:prstGeom prst="rect">
                      <a:avLst/>
                    </a:prstGeom>
                  </p:spPr>
                </p:pic>
                <p:sp>
                  <p:nvSpPr>
                    <p:cNvPr id="37" name="ZoneTexte 36">
                      <a:extLst>
                        <a:ext uri="{FF2B5EF4-FFF2-40B4-BE49-F238E27FC236}">
                          <a16:creationId xmlns:a16="http://schemas.microsoft.com/office/drawing/2014/main" id="{35F56F2C-9D2A-7541-5987-8CB7692B1A12}"/>
                        </a:ext>
                      </a:extLst>
                    </p:cNvPr>
                    <p:cNvSpPr txBox="1"/>
                    <p:nvPr/>
                  </p:nvSpPr>
                  <p:spPr>
                    <a:xfrm>
                      <a:off x="3699785" y="3218495"/>
                      <a:ext cx="764079" cy="400110"/>
                    </a:xfrm>
                    <a:prstGeom prst="rect">
                      <a:avLst/>
                    </a:prstGeom>
                    <a:noFill/>
                  </p:spPr>
                  <p:txBody>
                    <a:bodyPr wrap="square" rtlCol="0">
                      <a:spAutoFit/>
                    </a:bodyPr>
                    <a:lstStyle/>
                    <a:p>
                      <a:pPr algn="ctr"/>
                      <a:r>
                        <a:rPr lang="fr-FR" sz="2000" b="1" dirty="0">
                          <a:solidFill>
                            <a:schemeClr val="bg1"/>
                          </a:solidFill>
                          <a:cs typeface="Arial" panose="020B0604020202020204" pitchFamily="34" charset="0"/>
                        </a:rPr>
                        <a:t>Col-0</a:t>
                      </a:r>
                    </a:p>
                  </p:txBody>
                </p:sp>
                <p:grpSp>
                  <p:nvGrpSpPr>
                    <p:cNvPr id="38" name="Groupe 37">
                      <a:extLst>
                        <a:ext uri="{FF2B5EF4-FFF2-40B4-BE49-F238E27FC236}">
                          <a16:creationId xmlns:a16="http://schemas.microsoft.com/office/drawing/2014/main" id="{1476A39C-70C7-2769-9CAC-633CEBC04554}"/>
                        </a:ext>
                      </a:extLst>
                    </p:cNvPr>
                    <p:cNvGrpSpPr/>
                    <p:nvPr/>
                  </p:nvGrpSpPr>
                  <p:grpSpPr>
                    <a:xfrm>
                      <a:off x="4640249" y="838838"/>
                      <a:ext cx="2873604" cy="2879535"/>
                      <a:chOff x="4572000" y="1967911"/>
                      <a:chExt cx="4020786" cy="4029085"/>
                    </a:xfrm>
                  </p:grpSpPr>
                  <p:pic>
                    <p:nvPicPr>
                      <p:cNvPr id="40" name="Image 39">
                        <a:extLst>
                          <a:ext uri="{FF2B5EF4-FFF2-40B4-BE49-F238E27FC236}">
                            <a16:creationId xmlns:a16="http://schemas.microsoft.com/office/drawing/2014/main" id="{3F03E31C-4CAD-48BA-7ACC-8AEB03D151E5}"/>
                          </a:ext>
                        </a:extLst>
                      </p:cNvPr>
                      <p:cNvPicPr>
                        <a:picLocks noChangeAspect="1"/>
                      </p:cNvPicPr>
                      <p:nvPr/>
                    </p:nvPicPr>
                    <p:blipFill>
                      <a:blip r:embed="rId4" cstate="print">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4572001" y="1967911"/>
                        <a:ext cx="4020785" cy="3382721"/>
                      </a:xfrm>
                      <a:prstGeom prst="rect">
                        <a:avLst/>
                      </a:prstGeom>
                    </p:spPr>
                  </p:pic>
                  <p:sp>
                    <p:nvSpPr>
                      <p:cNvPr id="41" name="Rectangle 40">
                        <a:extLst>
                          <a:ext uri="{FF2B5EF4-FFF2-40B4-BE49-F238E27FC236}">
                            <a16:creationId xmlns:a16="http://schemas.microsoft.com/office/drawing/2014/main" id="{BCADAE0C-7D1B-2E1A-4977-13D8F9AF262C}"/>
                          </a:ext>
                        </a:extLst>
                      </p:cNvPr>
                      <p:cNvSpPr/>
                      <p:nvPr/>
                    </p:nvSpPr>
                    <p:spPr>
                      <a:xfrm>
                        <a:off x="4572000" y="5350632"/>
                        <a:ext cx="4020785" cy="646364"/>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9" name="ZoneTexte 38">
                      <a:extLst>
                        <a:ext uri="{FF2B5EF4-FFF2-40B4-BE49-F238E27FC236}">
                          <a16:creationId xmlns:a16="http://schemas.microsoft.com/office/drawing/2014/main" id="{B1F30028-0848-636B-0683-5204530B4C0F}"/>
                        </a:ext>
                      </a:extLst>
                    </p:cNvPr>
                    <p:cNvSpPr txBox="1"/>
                    <p:nvPr/>
                  </p:nvSpPr>
                  <p:spPr>
                    <a:xfrm>
                      <a:off x="6795998" y="3181100"/>
                      <a:ext cx="746858" cy="400110"/>
                    </a:xfrm>
                    <a:prstGeom prst="rect">
                      <a:avLst/>
                    </a:prstGeom>
                    <a:noFill/>
                  </p:spPr>
                  <p:txBody>
                    <a:bodyPr wrap="square" rtlCol="0">
                      <a:spAutoFit/>
                    </a:bodyPr>
                    <a:lstStyle/>
                    <a:p>
                      <a:pPr algn="ctr"/>
                      <a:r>
                        <a:rPr lang="fr-FR" sz="2000" b="1" i="1" dirty="0" err="1">
                          <a:solidFill>
                            <a:schemeClr val="bg1"/>
                          </a:solidFill>
                          <a:latin typeface="Calibri" panose="020F0502020204030204" pitchFamily="34" charset="0"/>
                          <a:cs typeface="Calibri" panose="020F0502020204030204" pitchFamily="34" charset="0"/>
                        </a:rPr>
                        <a:t>sto</a:t>
                      </a:r>
                      <a:endParaRPr lang="fr-FR" sz="2000" b="1" dirty="0">
                        <a:solidFill>
                          <a:schemeClr val="bg1"/>
                        </a:solidFill>
                        <a:latin typeface="Calibri" panose="020F0502020204030204" pitchFamily="34" charset="0"/>
                        <a:cs typeface="Calibri" panose="020F0502020204030204" pitchFamily="34" charset="0"/>
                      </a:endParaRPr>
                    </a:p>
                  </p:txBody>
                </p:sp>
              </p:grpSp>
              <p:grpSp>
                <p:nvGrpSpPr>
                  <p:cNvPr id="7" name="Groupe 6">
                    <a:extLst>
                      <a:ext uri="{FF2B5EF4-FFF2-40B4-BE49-F238E27FC236}">
                        <a16:creationId xmlns:a16="http://schemas.microsoft.com/office/drawing/2014/main" id="{FECE42E6-3BC0-7686-70DD-2BF34226CB71}"/>
                      </a:ext>
                    </a:extLst>
                  </p:cNvPr>
                  <p:cNvGrpSpPr/>
                  <p:nvPr/>
                </p:nvGrpSpPr>
                <p:grpSpPr>
                  <a:xfrm>
                    <a:off x="6208024" y="582231"/>
                    <a:ext cx="1793676" cy="1996075"/>
                    <a:chOff x="6654983" y="613225"/>
                    <a:chExt cx="1793676" cy="1996075"/>
                  </a:xfrm>
                </p:grpSpPr>
                <p:graphicFrame>
                  <p:nvGraphicFramePr>
                    <p:cNvPr id="42" name="Graphique 41">
                      <a:extLst>
                        <a:ext uri="{FF2B5EF4-FFF2-40B4-BE49-F238E27FC236}">
                          <a16:creationId xmlns:a16="http://schemas.microsoft.com/office/drawing/2014/main" id="{3F1640B3-8652-EE4F-6638-7292118FDB04}"/>
                        </a:ext>
                      </a:extLst>
                    </p:cNvPr>
                    <p:cNvGraphicFramePr>
                      <a:graphicFrameLocks/>
                    </p:cNvGraphicFramePr>
                    <p:nvPr>
                      <p:extLst>
                        <p:ext uri="{D42A27DB-BD31-4B8C-83A1-F6EECF244321}">
                          <p14:modId xmlns:p14="http://schemas.microsoft.com/office/powerpoint/2010/main" val="1624844230"/>
                        </p:ext>
                      </p:extLst>
                    </p:nvPr>
                  </p:nvGraphicFramePr>
                  <p:xfrm>
                    <a:off x="6654983" y="710065"/>
                    <a:ext cx="1676108" cy="1899235"/>
                  </p:xfrm>
                  <a:graphic>
                    <a:graphicData uri="http://schemas.openxmlformats.org/drawingml/2006/chart">
                      <c:chart xmlns:c="http://schemas.openxmlformats.org/drawingml/2006/chart" xmlns:r="http://schemas.openxmlformats.org/officeDocument/2006/relationships" r:id="rId6"/>
                    </a:graphicData>
                  </a:graphic>
                </p:graphicFrame>
                <p:sp>
                  <p:nvSpPr>
                    <p:cNvPr id="44" name="ZoneTexte 43">
                      <a:extLst>
                        <a:ext uri="{FF2B5EF4-FFF2-40B4-BE49-F238E27FC236}">
                          <a16:creationId xmlns:a16="http://schemas.microsoft.com/office/drawing/2014/main" id="{B5F6A551-31FB-E0DB-266C-5BD9B2E68792}"/>
                        </a:ext>
                      </a:extLst>
                    </p:cNvPr>
                    <p:cNvSpPr txBox="1"/>
                    <p:nvPr/>
                  </p:nvSpPr>
                  <p:spPr>
                    <a:xfrm>
                      <a:off x="6982873" y="613225"/>
                      <a:ext cx="1465786" cy="461665"/>
                    </a:xfrm>
                    <a:prstGeom prst="rect">
                      <a:avLst/>
                    </a:prstGeom>
                    <a:noFill/>
                  </p:spPr>
                  <p:txBody>
                    <a:bodyPr wrap="none" rtlCol="0">
                      <a:spAutoFit/>
                    </a:bodyPr>
                    <a:lstStyle/>
                    <a:p>
                      <a:pPr algn="ctr"/>
                      <a:r>
                        <a:rPr lang="fr-FR" sz="1200" b="1" dirty="0" err="1"/>
                        <a:t>Number</a:t>
                      </a:r>
                      <a:r>
                        <a:rPr lang="fr-FR" sz="1200" b="1" dirty="0"/>
                        <a:t> of </a:t>
                      </a:r>
                      <a:r>
                        <a:rPr lang="fr-FR" sz="1200" b="1" dirty="0" err="1"/>
                        <a:t>stomata</a:t>
                      </a:r>
                      <a:r>
                        <a:rPr lang="fr-FR" sz="1200" b="1" dirty="0"/>
                        <a:t> </a:t>
                      </a:r>
                    </a:p>
                    <a:p>
                      <a:pPr algn="ctr"/>
                      <a:r>
                        <a:rPr lang="fr-FR" sz="1200" b="1" dirty="0"/>
                        <a:t>per </a:t>
                      </a:r>
                      <a:r>
                        <a:rPr lang="fr-FR" sz="1200" b="1" dirty="0" err="1"/>
                        <a:t>sepal</a:t>
                      </a:r>
                      <a:endParaRPr lang="fr-FR" sz="1200" b="1" dirty="0"/>
                    </a:p>
                  </p:txBody>
                </p:sp>
              </p:grpSp>
              <p:sp>
                <p:nvSpPr>
                  <p:cNvPr id="2" name="ZoneTexte 1">
                    <a:extLst>
                      <a:ext uri="{FF2B5EF4-FFF2-40B4-BE49-F238E27FC236}">
                        <a16:creationId xmlns:a16="http://schemas.microsoft.com/office/drawing/2014/main" id="{F3331A61-1389-A687-15B2-CDD1D088F0FF}"/>
                      </a:ext>
                    </a:extLst>
                  </p:cNvPr>
                  <p:cNvSpPr txBox="1"/>
                  <p:nvPr/>
                </p:nvSpPr>
                <p:spPr>
                  <a:xfrm>
                    <a:off x="180056" y="5005284"/>
                    <a:ext cx="8599336" cy="1569660"/>
                  </a:xfrm>
                  <a:prstGeom prst="rect">
                    <a:avLst/>
                  </a:prstGeom>
                  <a:noFill/>
                </p:spPr>
                <p:txBody>
                  <a:bodyPr wrap="square">
                    <a:spAutoFit/>
                  </a:bodyPr>
                  <a:lstStyle/>
                  <a:p>
                    <a:pPr algn="just"/>
                    <a:r>
                      <a:rPr lang="fr-FR" sz="1200" b="1" dirty="0" err="1">
                        <a:cs typeface="Arial" panose="020B0604020202020204" pitchFamily="34" charset="0"/>
                      </a:rPr>
                      <a:t>Characterization</a:t>
                    </a:r>
                    <a:r>
                      <a:rPr lang="fr-FR" sz="1200" b="1" dirty="0">
                        <a:cs typeface="Arial" panose="020B0604020202020204" pitchFamily="34" charset="0"/>
                      </a:rPr>
                      <a:t> of </a:t>
                    </a:r>
                    <a:r>
                      <a:rPr lang="fr-FR" sz="1200" b="1" i="1" dirty="0" err="1">
                        <a:cs typeface="Arial" panose="020B0604020202020204" pitchFamily="34" charset="0"/>
                      </a:rPr>
                      <a:t>sto</a:t>
                    </a:r>
                    <a:r>
                      <a:rPr lang="fr-FR" sz="1200" b="1" dirty="0">
                        <a:cs typeface="Arial" panose="020B0604020202020204" pitchFamily="34" charset="0"/>
                      </a:rPr>
                      <a:t> </a:t>
                    </a:r>
                    <a:r>
                      <a:rPr lang="fr-FR" sz="1200" b="1" dirty="0" err="1">
                        <a:cs typeface="Arial" panose="020B0604020202020204" pitchFamily="34" charset="0"/>
                      </a:rPr>
                      <a:t>loss</a:t>
                    </a:r>
                    <a:r>
                      <a:rPr lang="fr-FR" sz="1200" b="1" dirty="0">
                        <a:cs typeface="Arial" panose="020B0604020202020204" pitchFamily="34" charset="0"/>
                      </a:rPr>
                      <a:t>-of-</a:t>
                    </a:r>
                    <a:r>
                      <a:rPr lang="fr-FR" sz="1200" b="1" dirty="0" err="1">
                        <a:cs typeface="Arial" panose="020B0604020202020204" pitchFamily="34" charset="0"/>
                      </a:rPr>
                      <a:t>function</a:t>
                    </a:r>
                    <a:r>
                      <a:rPr lang="fr-FR" sz="1200" b="1" dirty="0">
                        <a:cs typeface="Arial" panose="020B0604020202020204" pitchFamily="34" charset="0"/>
                      </a:rPr>
                      <a:t> mutant.</a:t>
                    </a:r>
                  </a:p>
                  <a:p>
                    <a:pPr algn="just"/>
                    <a:r>
                      <a:rPr lang="en-US" sz="1200" dirty="0">
                        <a:effectLst/>
                        <a:latin typeface="Calibri" panose="020F0502020204030204" pitchFamily="34" charset="0"/>
                        <a:ea typeface="Calibri" panose="020F0502020204030204" pitchFamily="34" charset="0"/>
                        <a:cs typeface="Calibri" panose="020F0502020204030204" pitchFamily="34" charset="0"/>
                      </a:rPr>
                      <a:t>A) </a:t>
                    </a:r>
                    <a:r>
                      <a:rPr lang="en-US" sz="1200" dirty="0"/>
                      <a:t>Localization of the T-DNA insertion (</a:t>
                    </a:r>
                    <a:r>
                      <a:rPr lang="en-US" sz="1200" i="1" dirty="0"/>
                      <a:t>GK_411D10.1</a:t>
                    </a:r>
                    <a:r>
                      <a:rPr lang="en-US" sz="1200" dirty="0"/>
                      <a:t>) in </a:t>
                    </a:r>
                    <a:r>
                      <a:rPr lang="en-US" sz="1200" i="1" dirty="0"/>
                      <a:t>STO </a:t>
                    </a:r>
                    <a:r>
                      <a:rPr lang="en-US" sz="1200" dirty="0"/>
                      <a:t>genomic DNA sequence. </a:t>
                    </a:r>
                    <a:r>
                      <a:rPr lang="en-US" sz="1200" i="1" dirty="0"/>
                      <a:t>STO</a:t>
                    </a:r>
                    <a:r>
                      <a:rPr lang="en-US" sz="1200" dirty="0"/>
                      <a:t> primers used for genotyping are indicated by black arrows (</a:t>
                    </a:r>
                    <a:r>
                      <a:rPr lang="en-US" sz="1200" i="1" dirty="0"/>
                      <a:t>FP GK_411D10.1</a:t>
                    </a:r>
                    <a:r>
                      <a:rPr lang="en-US" sz="1200" dirty="0"/>
                      <a:t>: GCATGAAATGATGAACATCAAGCC; </a:t>
                    </a:r>
                    <a:r>
                      <a:rPr lang="en-US" sz="1200" i="1" dirty="0"/>
                      <a:t>RP GK_411D10.1</a:t>
                    </a:r>
                    <a:r>
                      <a:rPr lang="en-US" sz="1200" dirty="0"/>
                      <a:t>: CCATGAGAGGGAGGAGCATATATA). Primers used for </a:t>
                    </a:r>
                    <a:r>
                      <a:rPr lang="en-US" sz="1200" dirty="0" err="1"/>
                      <a:t>qRT</a:t>
                    </a:r>
                    <a:r>
                      <a:rPr lang="en-US" sz="1200" dirty="0"/>
                      <a:t>-PCR analysis are indicated by red arrows (</a:t>
                    </a:r>
                    <a:r>
                      <a:rPr lang="en-US" sz="1200" i="1" dirty="0"/>
                      <a:t>STO-qF1</a:t>
                    </a:r>
                    <a:r>
                      <a:rPr lang="en-US" sz="1200" dirty="0"/>
                      <a:t>: GAAGTAGAGAATGAAGCATGAA; </a:t>
                    </a:r>
                    <a:r>
                      <a:rPr lang="en-US" sz="1200" i="1" dirty="0"/>
                      <a:t>STO-qR1</a:t>
                    </a:r>
                    <a:r>
                      <a:rPr lang="en-US" sz="1200" dirty="0"/>
                      <a:t>: CTACATAATTTCCAAGAAGCAAAGC). B) </a:t>
                    </a:r>
                    <a:r>
                      <a:rPr lang="en-US" sz="1200" dirty="0" err="1"/>
                      <a:t>qRT</a:t>
                    </a:r>
                    <a:r>
                      <a:rPr lang="en-US" sz="1200" dirty="0"/>
                      <a:t>-PCR performed on cDNAs from young leaves using  primers </a:t>
                    </a:r>
                    <a:r>
                      <a:rPr lang="en-US" sz="1200" i="1" dirty="0"/>
                      <a:t>STO-qF1</a:t>
                    </a:r>
                    <a:r>
                      <a:rPr lang="en-US" sz="1200" dirty="0"/>
                      <a:t> + </a:t>
                    </a:r>
                    <a:r>
                      <a:rPr lang="en-US" sz="1200" i="1" dirty="0"/>
                      <a:t>STO-qR1</a:t>
                    </a:r>
                    <a:r>
                      <a:rPr lang="en-US" sz="1200" dirty="0"/>
                      <a:t>. The stably expressed reference gene </a:t>
                    </a:r>
                    <a:r>
                      <a:rPr lang="fr-FR" sz="1200" i="1" dirty="0"/>
                      <a:t>TCTP</a:t>
                    </a:r>
                    <a:r>
                      <a:rPr lang="en-US" sz="1200" dirty="0"/>
                      <a:t> has been used for the analysis. </a:t>
                    </a:r>
                    <a:r>
                      <a:rPr lang="en-US" sz="1200"/>
                      <a:t>Bars indicate minimal and maximal values. </a:t>
                    </a:r>
                    <a:r>
                      <a:rPr lang="en-US" sz="1200" dirty="0">
                        <a:effectLst/>
                        <a:latin typeface="Calibri" panose="020F0502020204030204" pitchFamily="34" charset="0"/>
                        <a:ea typeface="Calibri" panose="020F0502020204030204" pitchFamily="34" charset="0"/>
                        <a:cs typeface="Arial" panose="020B0604020202020204" pitchFamily="34" charset="0"/>
                      </a:rPr>
                      <a:t>C) </a:t>
                    </a:r>
                    <a:r>
                      <a:rPr lang="en-US" sz="1200" dirty="0">
                        <a:effectLst/>
                        <a:latin typeface="Calibri" panose="020F0502020204030204" pitchFamily="34" charset="0"/>
                        <a:ea typeface="Calibri" panose="020F0502020204030204" pitchFamily="34" charset="0"/>
                        <a:cs typeface="Calibri" panose="020F0502020204030204" pitchFamily="34" charset="0"/>
                      </a:rPr>
                      <a:t>Stomata counting from 10 sepals from each genotype, confirmed that this allele exhibits reduced stomata number, including in sepals.</a:t>
                    </a:r>
                    <a:r>
                      <a:rPr lang="en-US" sz="1200" dirty="0"/>
                      <a:t> </a:t>
                    </a:r>
                    <a:r>
                      <a:rPr lang="fr-FR" sz="1200" dirty="0"/>
                      <a:t>Bars </a:t>
                    </a:r>
                    <a:r>
                      <a:rPr lang="fr-FR" sz="1200" dirty="0" err="1"/>
                      <a:t>represent</a:t>
                    </a:r>
                    <a:r>
                      <a:rPr lang="fr-FR" sz="1200" dirty="0"/>
                      <a:t> standard </a:t>
                    </a:r>
                    <a:r>
                      <a:rPr lang="fr-FR" sz="1200" dirty="0" err="1"/>
                      <a:t>error</a:t>
                    </a:r>
                    <a:r>
                      <a:rPr lang="fr-FR" sz="1200" dirty="0"/>
                      <a:t> of </a:t>
                    </a:r>
                    <a:r>
                      <a:rPr lang="fr-FR" sz="1200" dirty="0" err="1"/>
                      <a:t>mean</a:t>
                    </a:r>
                    <a:r>
                      <a:rPr lang="en-US" sz="1200" dirty="0"/>
                      <a:t>. Representative photos of sepals from Col-0 and </a:t>
                    </a:r>
                    <a:r>
                      <a:rPr lang="en-US" sz="1200" i="1" dirty="0" err="1"/>
                      <a:t>sto</a:t>
                    </a:r>
                    <a:r>
                      <a:rPr lang="en-US" sz="1200" dirty="0"/>
                      <a:t> mutant labelled with propidium iodide where stomata appears as white spots. </a:t>
                    </a:r>
                    <a:endParaRPr lang="fr-FR" sz="1200" dirty="0"/>
                  </a:p>
                </p:txBody>
              </p:sp>
              <p:sp>
                <p:nvSpPr>
                  <p:cNvPr id="4" name="ZoneTexte 3">
                    <a:extLst>
                      <a:ext uri="{FF2B5EF4-FFF2-40B4-BE49-F238E27FC236}">
                        <a16:creationId xmlns:a16="http://schemas.microsoft.com/office/drawing/2014/main" id="{8B8B2FBB-D3EC-C18A-5A43-3F20D28AD1CE}"/>
                      </a:ext>
                    </a:extLst>
                  </p:cNvPr>
                  <p:cNvSpPr txBox="1"/>
                  <p:nvPr/>
                </p:nvSpPr>
                <p:spPr>
                  <a:xfrm>
                    <a:off x="265246" y="742128"/>
                    <a:ext cx="351378" cy="369332"/>
                  </a:xfrm>
                  <a:prstGeom prst="rect">
                    <a:avLst/>
                  </a:prstGeom>
                  <a:noFill/>
                </p:spPr>
                <p:txBody>
                  <a:bodyPr wrap="none" rtlCol="0">
                    <a:spAutoFit/>
                  </a:bodyPr>
                  <a:lstStyle/>
                  <a:p>
                    <a:pPr algn="ctr"/>
                    <a:r>
                      <a:rPr lang="fr-FR" b="1" dirty="0">
                        <a:latin typeface="Arial" panose="020B0604020202020204" pitchFamily="34" charset="0"/>
                        <a:cs typeface="Arial" panose="020B0604020202020204" pitchFamily="34" charset="0"/>
                      </a:rPr>
                      <a:t>A</a:t>
                    </a:r>
                  </a:p>
                </p:txBody>
              </p:sp>
              <p:sp>
                <p:nvSpPr>
                  <p:cNvPr id="5" name="ZoneTexte 4">
                    <a:extLst>
                      <a:ext uri="{FF2B5EF4-FFF2-40B4-BE49-F238E27FC236}">
                        <a16:creationId xmlns:a16="http://schemas.microsoft.com/office/drawing/2014/main" id="{EEC6D442-18AC-F244-33CD-10C43287A4EE}"/>
                      </a:ext>
                    </a:extLst>
                  </p:cNvPr>
                  <p:cNvSpPr txBox="1"/>
                  <p:nvPr/>
                </p:nvSpPr>
                <p:spPr>
                  <a:xfrm>
                    <a:off x="265246" y="2081623"/>
                    <a:ext cx="351378" cy="369332"/>
                  </a:xfrm>
                  <a:prstGeom prst="rect">
                    <a:avLst/>
                  </a:prstGeom>
                  <a:noFill/>
                </p:spPr>
                <p:txBody>
                  <a:bodyPr wrap="none" rtlCol="0">
                    <a:spAutoFit/>
                  </a:bodyPr>
                  <a:lstStyle/>
                  <a:p>
                    <a:pPr algn="ctr"/>
                    <a:r>
                      <a:rPr lang="fr-FR" b="1" dirty="0">
                        <a:latin typeface="Arial" panose="020B0604020202020204" pitchFamily="34" charset="0"/>
                        <a:cs typeface="Arial" panose="020B0604020202020204" pitchFamily="34" charset="0"/>
                      </a:rPr>
                      <a:t>B</a:t>
                    </a:r>
                  </a:p>
                </p:txBody>
              </p:sp>
              <p:sp>
                <p:nvSpPr>
                  <p:cNvPr id="6" name="ZoneTexte 5">
                    <a:extLst>
                      <a:ext uri="{FF2B5EF4-FFF2-40B4-BE49-F238E27FC236}">
                        <a16:creationId xmlns:a16="http://schemas.microsoft.com/office/drawing/2014/main" id="{93823989-3BAD-9B74-4C51-8BD65D89A2CD}"/>
                      </a:ext>
                    </a:extLst>
                  </p:cNvPr>
                  <p:cNvSpPr txBox="1"/>
                  <p:nvPr/>
                </p:nvSpPr>
                <p:spPr>
                  <a:xfrm>
                    <a:off x="5834988" y="397565"/>
                    <a:ext cx="351378" cy="369332"/>
                  </a:xfrm>
                  <a:prstGeom prst="rect">
                    <a:avLst/>
                  </a:prstGeom>
                  <a:noFill/>
                </p:spPr>
                <p:txBody>
                  <a:bodyPr wrap="none" rtlCol="0">
                    <a:spAutoFit/>
                  </a:bodyPr>
                  <a:lstStyle/>
                  <a:p>
                    <a:pPr algn="ctr"/>
                    <a:r>
                      <a:rPr lang="fr-FR" b="1" dirty="0">
                        <a:latin typeface="Arial" panose="020B0604020202020204" pitchFamily="34" charset="0"/>
                        <a:cs typeface="Arial" panose="020B0604020202020204" pitchFamily="34" charset="0"/>
                      </a:rPr>
                      <a:t>C</a:t>
                    </a:r>
                  </a:p>
                </p:txBody>
              </p:sp>
              <p:grpSp>
                <p:nvGrpSpPr>
                  <p:cNvPr id="31" name="Groupe 30">
                    <a:extLst>
                      <a:ext uri="{FF2B5EF4-FFF2-40B4-BE49-F238E27FC236}">
                        <a16:creationId xmlns:a16="http://schemas.microsoft.com/office/drawing/2014/main" id="{24199225-ABE4-A00F-7039-A0752577E764}"/>
                      </a:ext>
                    </a:extLst>
                  </p:cNvPr>
                  <p:cNvGrpSpPr/>
                  <p:nvPr/>
                </p:nvGrpSpPr>
                <p:grpSpPr>
                  <a:xfrm>
                    <a:off x="440935" y="784714"/>
                    <a:ext cx="5175162" cy="1216623"/>
                    <a:chOff x="440935" y="784714"/>
                    <a:chExt cx="5175162" cy="1216623"/>
                  </a:xfrm>
                </p:grpSpPr>
                <p:grpSp>
                  <p:nvGrpSpPr>
                    <p:cNvPr id="34" name="Groupe 33">
                      <a:extLst>
                        <a:ext uri="{FF2B5EF4-FFF2-40B4-BE49-F238E27FC236}">
                          <a16:creationId xmlns:a16="http://schemas.microsoft.com/office/drawing/2014/main" id="{F4D3105A-1158-4F6D-6573-01ED7E051B8B}"/>
                        </a:ext>
                      </a:extLst>
                    </p:cNvPr>
                    <p:cNvGrpSpPr/>
                    <p:nvPr/>
                  </p:nvGrpSpPr>
                  <p:grpSpPr>
                    <a:xfrm>
                      <a:off x="440935" y="784714"/>
                      <a:ext cx="4462194" cy="950327"/>
                      <a:chOff x="626639" y="1054245"/>
                      <a:chExt cx="4462194" cy="950327"/>
                    </a:xfrm>
                  </p:grpSpPr>
                  <p:cxnSp>
                    <p:nvCxnSpPr>
                      <p:cNvPr id="10" name="Connecteur droit 9">
                        <a:extLst>
                          <a:ext uri="{FF2B5EF4-FFF2-40B4-BE49-F238E27FC236}">
                            <a16:creationId xmlns:a16="http://schemas.microsoft.com/office/drawing/2014/main" id="{73F7A064-A770-8DA6-0F83-7E63F6536B9A}"/>
                          </a:ext>
                        </a:extLst>
                      </p:cNvPr>
                      <p:cNvCxnSpPr>
                        <a:cxnSpLocks/>
                      </p:cNvCxnSpPr>
                      <p:nvPr/>
                    </p:nvCxnSpPr>
                    <p:spPr>
                      <a:xfrm>
                        <a:off x="626639" y="1866072"/>
                        <a:ext cx="1082891"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riangle 11">
                        <a:extLst>
                          <a:ext uri="{FF2B5EF4-FFF2-40B4-BE49-F238E27FC236}">
                            <a16:creationId xmlns:a16="http://schemas.microsoft.com/office/drawing/2014/main" id="{2FBA5BFA-26DD-534B-BA9D-EEECEAA18ABD}"/>
                          </a:ext>
                        </a:extLst>
                      </p:cNvPr>
                      <p:cNvSpPr/>
                      <p:nvPr/>
                    </p:nvSpPr>
                    <p:spPr>
                      <a:xfrm rot="10800000">
                        <a:off x="3030453" y="1302442"/>
                        <a:ext cx="310100" cy="437322"/>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Rectangle 13">
                        <a:extLst>
                          <a:ext uri="{FF2B5EF4-FFF2-40B4-BE49-F238E27FC236}">
                            <a16:creationId xmlns:a16="http://schemas.microsoft.com/office/drawing/2014/main" id="{60AAD147-FA57-58A7-E037-7BDA9C1F3C15}"/>
                          </a:ext>
                        </a:extLst>
                      </p:cNvPr>
                      <p:cNvSpPr/>
                      <p:nvPr/>
                    </p:nvSpPr>
                    <p:spPr>
                      <a:xfrm>
                        <a:off x="1713763" y="1746803"/>
                        <a:ext cx="328520" cy="238539"/>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6" name="Connecteur droit 15">
                        <a:extLst>
                          <a:ext uri="{FF2B5EF4-FFF2-40B4-BE49-F238E27FC236}">
                            <a16:creationId xmlns:a16="http://schemas.microsoft.com/office/drawing/2014/main" id="{0E25BB00-300F-563B-494F-BEBFA98117DB}"/>
                          </a:ext>
                        </a:extLst>
                      </p:cNvPr>
                      <p:cNvCxnSpPr>
                        <a:cxnSpLocks/>
                      </p:cNvCxnSpPr>
                      <p:nvPr/>
                    </p:nvCxnSpPr>
                    <p:spPr>
                      <a:xfrm>
                        <a:off x="2760303" y="1866072"/>
                        <a:ext cx="40431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5BFB9F2A-2975-AEE5-8CE4-02FB1B6F90CE}"/>
                          </a:ext>
                        </a:extLst>
                      </p:cNvPr>
                      <p:cNvSpPr/>
                      <p:nvPr/>
                    </p:nvSpPr>
                    <p:spPr>
                      <a:xfrm>
                        <a:off x="3155407" y="1746803"/>
                        <a:ext cx="585682" cy="238539"/>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8" name="Connecteur droit 17">
                        <a:extLst>
                          <a:ext uri="{FF2B5EF4-FFF2-40B4-BE49-F238E27FC236}">
                            <a16:creationId xmlns:a16="http://schemas.microsoft.com/office/drawing/2014/main" id="{CBC01BAE-9BF2-E470-8773-E7A15D3B8762}"/>
                          </a:ext>
                        </a:extLst>
                      </p:cNvPr>
                      <p:cNvCxnSpPr>
                        <a:cxnSpLocks/>
                      </p:cNvCxnSpPr>
                      <p:nvPr/>
                    </p:nvCxnSpPr>
                    <p:spPr>
                      <a:xfrm>
                        <a:off x="3746210" y="1866072"/>
                        <a:ext cx="134262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ZoneTexte 18">
                        <a:extLst>
                          <a:ext uri="{FF2B5EF4-FFF2-40B4-BE49-F238E27FC236}">
                            <a16:creationId xmlns:a16="http://schemas.microsoft.com/office/drawing/2014/main" id="{A051CBF6-46FA-496F-64CC-4B606BD69A1B}"/>
                          </a:ext>
                        </a:extLst>
                      </p:cNvPr>
                      <p:cNvSpPr txBox="1"/>
                      <p:nvPr/>
                    </p:nvSpPr>
                    <p:spPr>
                      <a:xfrm>
                        <a:off x="1661832" y="1727573"/>
                        <a:ext cx="443519" cy="276999"/>
                      </a:xfrm>
                      <a:prstGeom prst="rect">
                        <a:avLst/>
                      </a:prstGeom>
                      <a:noFill/>
                    </p:spPr>
                    <p:txBody>
                      <a:bodyPr wrap="none" rtlCol="0">
                        <a:spAutoFit/>
                      </a:bodyPr>
                      <a:lstStyle/>
                      <a:p>
                        <a:r>
                          <a:rPr lang="fr-FR" sz="1200" b="1" dirty="0"/>
                          <a:t>ex 1</a:t>
                        </a:r>
                      </a:p>
                    </p:txBody>
                  </p:sp>
                  <p:sp>
                    <p:nvSpPr>
                      <p:cNvPr id="21" name="ZoneTexte 20">
                        <a:extLst>
                          <a:ext uri="{FF2B5EF4-FFF2-40B4-BE49-F238E27FC236}">
                            <a16:creationId xmlns:a16="http://schemas.microsoft.com/office/drawing/2014/main" id="{6BF0C5E5-1D3F-0785-1942-246E78B01F4E}"/>
                          </a:ext>
                        </a:extLst>
                      </p:cNvPr>
                      <p:cNvSpPr txBox="1"/>
                      <p:nvPr/>
                    </p:nvSpPr>
                    <p:spPr>
                      <a:xfrm>
                        <a:off x="868963" y="1598221"/>
                        <a:ext cx="598241" cy="276999"/>
                      </a:xfrm>
                      <a:prstGeom prst="rect">
                        <a:avLst/>
                      </a:prstGeom>
                      <a:noFill/>
                    </p:spPr>
                    <p:txBody>
                      <a:bodyPr wrap="none" rtlCol="0">
                        <a:spAutoFit/>
                      </a:bodyPr>
                      <a:lstStyle/>
                      <a:p>
                        <a:r>
                          <a:rPr lang="fr-FR" sz="1200" b="1" dirty="0"/>
                          <a:t>5' UTR</a:t>
                        </a:r>
                      </a:p>
                    </p:txBody>
                  </p:sp>
                  <p:sp>
                    <p:nvSpPr>
                      <p:cNvPr id="22" name="ZoneTexte 21">
                        <a:extLst>
                          <a:ext uri="{FF2B5EF4-FFF2-40B4-BE49-F238E27FC236}">
                            <a16:creationId xmlns:a16="http://schemas.microsoft.com/office/drawing/2014/main" id="{C0B44C01-F823-9945-BE55-2E5FF944674E}"/>
                          </a:ext>
                        </a:extLst>
                      </p:cNvPr>
                      <p:cNvSpPr txBox="1"/>
                      <p:nvPr/>
                    </p:nvSpPr>
                    <p:spPr>
                      <a:xfrm>
                        <a:off x="4067187" y="1608303"/>
                        <a:ext cx="598241" cy="276999"/>
                      </a:xfrm>
                      <a:prstGeom prst="rect">
                        <a:avLst/>
                      </a:prstGeom>
                      <a:noFill/>
                    </p:spPr>
                    <p:txBody>
                      <a:bodyPr wrap="none" rtlCol="0">
                        <a:spAutoFit/>
                      </a:bodyPr>
                      <a:lstStyle/>
                      <a:p>
                        <a:r>
                          <a:rPr lang="fr-FR" sz="1200" b="1" dirty="0"/>
                          <a:t>3' UTR</a:t>
                        </a:r>
                      </a:p>
                    </p:txBody>
                  </p:sp>
                  <p:sp>
                    <p:nvSpPr>
                      <p:cNvPr id="23" name="ZoneTexte 22">
                        <a:extLst>
                          <a:ext uri="{FF2B5EF4-FFF2-40B4-BE49-F238E27FC236}">
                            <a16:creationId xmlns:a16="http://schemas.microsoft.com/office/drawing/2014/main" id="{9BB49E09-2E24-191C-0817-D1A1728A2B83}"/>
                          </a:ext>
                        </a:extLst>
                      </p:cNvPr>
                      <p:cNvSpPr txBox="1"/>
                      <p:nvPr/>
                    </p:nvSpPr>
                    <p:spPr>
                      <a:xfrm>
                        <a:off x="2663744" y="1054245"/>
                        <a:ext cx="1055097" cy="276999"/>
                      </a:xfrm>
                      <a:prstGeom prst="rect">
                        <a:avLst/>
                      </a:prstGeom>
                      <a:noFill/>
                    </p:spPr>
                    <p:txBody>
                      <a:bodyPr wrap="none" rtlCol="0">
                        <a:spAutoFit/>
                      </a:bodyPr>
                      <a:lstStyle/>
                      <a:p>
                        <a:r>
                          <a:rPr lang="fr-FR" sz="1200" b="1" dirty="0">
                            <a:solidFill>
                              <a:srgbClr val="FF0000"/>
                            </a:solidFill>
                          </a:rPr>
                          <a:t>GK_411D10.1</a:t>
                        </a:r>
                      </a:p>
                    </p:txBody>
                  </p:sp>
                  <p:sp>
                    <p:nvSpPr>
                      <p:cNvPr id="25" name="ZoneTexte 24">
                        <a:extLst>
                          <a:ext uri="{FF2B5EF4-FFF2-40B4-BE49-F238E27FC236}">
                            <a16:creationId xmlns:a16="http://schemas.microsoft.com/office/drawing/2014/main" id="{054A3C27-2879-F3C4-407F-8DA1E2B96D94}"/>
                          </a:ext>
                        </a:extLst>
                      </p:cNvPr>
                      <p:cNvSpPr txBox="1"/>
                      <p:nvPr/>
                    </p:nvSpPr>
                    <p:spPr>
                      <a:xfrm>
                        <a:off x="3162208" y="1727573"/>
                        <a:ext cx="606705" cy="276999"/>
                      </a:xfrm>
                      <a:prstGeom prst="rect">
                        <a:avLst/>
                      </a:prstGeom>
                      <a:noFill/>
                    </p:spPr>
                    <p:txBody>
                      <a:bodyPr wrap="none" rtlCol="0">
                        <a:spAutoFit/>
                      </a:bodyPr>
                      <a:lstStyle/>
                      <a:p>
                        <a:r>
                          <a:rPr lang="fr-FR" sz="1200" b="1" dirty="0"/>
                          <a:t>exon 3</a:t>
                        </a:r>
                      </a:p>
                    </p:txBody>
                  </p:sp>
                  <p:cxnSp>
                    <p:nvCxnSpPr>
                      <p:cNvPr id="27" name="Connecteur droit 26">
                        <a:extLst>
                          <a:ext uri="{FF2B5EF4-FFF2-40B4-BE49-F238E27FC236}">
                            <a16:creationId xmlns:a16="http://schemas.microsoft.com/office/drawing/2014/main" id="{E064EDD3-487F-2A1A-0E3D-D1BD627103F9}"/>
                          </a:ext>
                        </a:extLst>
                      </p:cNvPr>
                      <p:cNvCxnSpPr>
                        <a:cxnSpLocks/>
                      </p:cNvCxnSpPr>
                      <p:nvPr/>
                    </p:nvCxnSpPr>
                    <p:spPr>
                      <a:xfrm>
                        <a:off x="2042283" y="1866072"/>
                        <a:ext cx="47088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B7EB001F-5B4B-DE6E-B57A-174861769E7B}"/>
                          </a:ext>
                        </a:extLst>
                      </p:cNvPr>
                      <p:cNvSpPr/>
                      <p:nvPr/>
                    </p:nvSpPr>
                    <p:spPr>
                      <a:xfrm>
                        <a:off x="2518971" y="1746803"/>
                        <a:ext cx="249945" cy="238539"/>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ZoneTexte 19">
                        <a:extLst>
                          <a:ext uri="{FF2B5EF4-FFF2-40B4-BE49-F238E27FC236}">
                            <a16:creationId xmlns:a16="http://schemas.microsoft.com/office/drawing/2014/main" id="{BFC6EB70-F7C9-86FB-EB1A-0ADC1298E92B}"/>
                          </a:ext>
                        </a:extLst>
                      </p:cNvPr>
                      <p:cNvSpPr txBox="1"/>
                      <p:nvPr/>
                    </p:nvSpPr>
                    <p:spPr>
                      <a:xfrm>
                        <a:off x="2446086" y="1727572"/>
                        <a:ext cx="408253" cy="276999"/>
                      </a:xfrm>
                      <a:prstGeom prst="rect">
                        <a:avLst/>
                      </a:prstGeom>
                      <a:noFill/>
                    </p:spPr>
                    <p:txBody>
                      <a:bodyPr wrap="square" rtlCol="0">
                        <a:spAutoFit/>
                      </a:bodyPr>
                      <a:lstStyle/>
                      <a:p>
                        <a:r>
                          <a:rPr lang="fr-FR" sz="1200" b="1" dirty="0"/>
                          <a:t>ex2</a:t>
                        </a:r>
                      </a:p>
                    </p:txBody>
                  </p:sp>
                </p:grpSp>
                <p:cxnSp>
                  <p:nvCxnSpPr>
                    <p:cNvPr id="8" name="Connecteur droit avec flèche 7">
                      <a:extLst>
                        <a:ext uri="{FF2B5EF4-FFF2-40B4-BE49-F238E27FC236}">
                          <a16:creationId xmlns:a16="http://schemas.microsoft.com/office/drawing/2014/main" id="{00E0C816-032E-6293-B1A7-6BA091850D2F}"/>
                        </a:ext>
                      </a:extLst>
                    </p:cNvPr>
                    <p:cNvCxnSpPr/>
                    <p:nvPr/>
                  </p:nvCxnSpPr>
                  <p:spPr>
                    <a:xfrm>
                      <a:off x="1620451" y="1432767"/>
                      <a:ext cx="17554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necteur droit avec flèche 8">
                      <a:extLst>
                        <a:ext uri="{FF2B5EF4-FFF2-40B4-BE49-F238E27FC236}">
                          <a16:creationId xmlns:a16="http://schemas.microsoft.com/office/drawing/2014/main" id="{8A456CAC-7161-A41F-5D74-B40F16712A00}"/>
                        </a:ext>
                      </a:extLst>
                    </p:cNvPr>
                    <p:cNvCxnSpPr>
                      <a:cxnSpLocks/>
                    </p:cNvCxnSpPr>
                    <p:nvPr/>
                  </p:nvCxnSpPr>
                  <p:spPr>
                    <a:xfrm flipH="1">
                      <a:off x="5023418" y="1699909"/>
                      <a:ext cx="17554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ZoneTexte 10">
                      <a:extLst>
                        <a:ext uri="{FF2B5EF4-FFF2-40B4-BE49-F238E27FC236}">
                          <a16:creationId xmlns:a16="http://schemas.microsoft.com/office/drawing/2014/main" id="{B599F214-4DF0-BC82-9B2D-949232E586F2}"/>
                        </a:ext>
                      </a:extLst>
                    </p:cNvPr>
                    <p:cNvSpPr txBox="1"/>
                    <p:nvPr/>
                  </p:nvSpPr>
                  <p:spPr>
                    <a:xfrm>
                      <a:off x="1228295" y="1211821"/>
                      <a:ext cx="880369" cy="215444"/>
                    </a:xfrm>
                    <a:prstGeom prst="rect">
                      <a:avLst/>
                    </a:prstGeom>
                    <a:noFill/>
                  </p:spPr>
                  <p:txBody>
                    <a:bodyPr wrap="none" rtlCol="0">
                      <a:spAutoFit/>
                    </a:bodyPr>
                    <a:lstStyle/>
                    <a:p>
                      <a:r>
                        <a:rPr lang="fr-FR" sz="800" b="1" i="1" dirty="0"/>
                        <a:t>FP GK_411D10.1</a:t>
                      </a:r>
                    </a:p>
                  </p:txBody>
                </p:sp>
                <p:sp>
                  <p:nvSpPr>
                    <p:cNvPr id="13" name="ZoneTexte 12">
                      <a:extLst>
                        <a:ext uri="{FF2B5EF4-FFF2-40B4-BE49-F238E27FC236}">
                          <a16:creationId xmlns:a16="http://schemas.microsoft.com/office/drawing/2014/main" id="{55AF3524-371B-CD87-A30E-581CECCBFDFA}"/>
                        </a:ext>
                      </a:extLst>
                    </p:cNvPr>
                    <p:cNvSpPr txBox="1"/>
                    <p:nvPr/>
                  </p:nvSpPr>
                  <p:spPr>
                    <a:xfrm>
                      <a:off x="4686714" y="1729533"/>
                      <a:ext cx="891591" cy="215444"/>
                    </a:xfrm>
                    <a:prstGeom prst="rect">
                      <a:avLst/>
                    </a:prstGeom>
                    <a:noFill/>
                  </p:spPr>
                  <p:txBody>
                    <a:bodyPr wrap="none" rtlCol="0">
                      <a:spAutoFit/>
                    </a:bodyPr>
                    <a:lstStyle/>
                    <a:p>
                      <a:r>
                        <a:rPr lang="fr-FR" sz="800" b="1" i="1" dirty="0"/>
                        <a:t>RP GK_411D10.1</a:t>
                      </a:r>
                    </a:p>
                  </p:txBody>
                </p:sp>
                <p:cxnSp>
                  <p:nvCxnSpPr>
                    <p:cNvPr id="24" name="Connecteur droit 23">
                      <a:extLst>
                        <a:ext uri="{FF2B5EF4-FFF2-40B4-BE49-F238E27FC236}">
                          <a16:creationId xmlns:a16="http://schemas.microsoft.com/office/drawing/2014/main" id="{721BE7CB-70F4-8FD1-E817-CBF6A196751F}"/>
                        </a:ext>
                      </a:extLst>
                    </p:cNvPr>
                    <p:cNvCxnSpPr/>
                    <p:nvPr/>
                  </p:nvCxnSpPr>
                  <p:spPr>
                    <a:xfrm>
                      <a:off x="4903129" y="1602819"/>
                      <a:ext cx="71296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Connecteur droit avec flèche 14">
                      <a:extLst>
                        <a:ext uri="{FF2B5EF4-FFF2-40B4-BE49-F238E27FC236}">
                          <a16:creationId xmlns:a16="http://schemas.microsoft.com/office/drawing/2014/main" id="{F0DD2F3F-DDF7-144D-6F9A-E566A814617D}"/>
                        </a:ext>
                      </a:extLst>
                    </p:cNvPr>
                    <p:cNvCxnSpPr/>
                    <p:nvPr/>
                  </p:nvCxnSpPr>
                  <p:spPr>
                    <a:xfrm>
                      <a:off x="1465226" y="1219316"/>
                      <a:ext cx="175540"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6" name="ZoneTexte 25">
                      <a:extLst>
                        <a:ext uri="{FF2B5EF4-FFF2-40B4-BE49-F238E27FC236}">
                          <a16:creationId xmlns:a16="http://schemas.microsoft.com/office/drawing/2014/main" id="{6FB3EEBB-6D1B-BE26-C5FC-F0AC629EBE12}"/>
                        </a:ext>
                      </a:extLst>
                    </p:cNvPr>
                    <p:cNvSpPr txBox="1"/>
                    <p:nvPr/>
                  </p:nvSpPr>
                  <p:spPr>
                    <a:xfrm>
                      <a:off x="1284658" y="1000951"/>
                      <a:ext cx="537327" cy="215444"/>
                    </a:xfrm>
                    <a:prstGeom prst="rect">
                      <a:avLst/>
                    </a:prstGeom>
                    <a:noFill/>
                  </p:spPr>
                  <p:txBody>
                    <a:bodyPr wrap="none" rtlCol="0">
                      <a:spAutoFit/>
                    </a:bodyPr>
                    <a:lstStyle/>
                    <a:p>
                      <a:r>
                        <a:rPr lang="fr-FR" sz="800" b="1" i="1" dirty="0">
                          <a:solidFill>
                            <a:srgbClr val="FF0000"/>
                          </a:solidFill>
                        </a:rPr>
                        <a:t>STO-qF1</a:t>
                      </a:r>
                    </a:p>
                  </p:txBody>
                </p:sp>
                <p:cxnSp>
                  <p:nvCxnSpPr>
                    <p:cNvPr id="28" name="Connecteur droit avec flèche 27">
                      <a:extLst>
                        <a:ext uri="{FF2B5EF4-FFF2-40B4-BE49-F238E27FC236}">
                          <a16:creationId xmlns:a16="http://schemas.microsoft.com/office/drawing/2014/main" id="{C3118957-FAB3-0290-D394-4F6E435D891F}"/>
                        </a:ext>
                      </a:extLst>
                    </p:cNvPr>
                    <p:cNvCxnSpPr>
                      <a:cxnSpLocks/>
                    </p:cNvCxnSpPr>
                    <p:nvPr/>
                  </p:nvCxnSpPr>
                  <p:spPr>
                    <a:xfrm flipH="1">
                      <a:off x="1646445" y="1777840"/>
                      <a:ext cx="175540"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0" name="ZoneTexte 29">
                      <a:extLst>
                        <a:ext uri="{FF2B5EF4-FFF2-40B4-BE49-F238E27FC236}">
                          <a16:creationId xmlns:a16="http://schemas.microsoft.com/office/drawing/2014/main" id="{0044DC8A-EA60-4751-4C5C-56750AF0F79E}"/>
                        </a:ext>
                      </a:extLst>
                    </p:cNvPr>
                    <p:cNvSpPr txBox="1"/>
                    <p:nvPr/>
                  </p:nvSpPr>
                  <p:spPr>
                    <a:xfrm>
                      <a:off x="1459941" y="1785893"/>
                      <a:ext cx="548548" cy="215444"/>
                    </a:xfrm>
                    <a:prstGeom prst="rect">
                      <a:avLst/>
                    </a:prstGeom>
                    <a:noFill/>
                  </p:spPr>
                  <p:txBody>
                    <a:bodyPr wrap="none" rtlCol="0">
                      <a:spAutoFit/>
                    </a:bodyPr>
                    <a:lstStyle/>
                    <a:p>
                      <a:r>
                        <a:rPr lang="fr-FR" sz="800" b="1" i="1" dirty="0">
                          <a:solidFill>
                            <a:srgbClr val="FF0000"/>
                          </a:solidFill>
                        </a:rPr>
                        <a:t>STO-qR1</a:t>
                      </a:r>
                    </a:p>
                  </p:txBody>
                </p:sp>
              </p:grpSp>
              <p:pic>
                <p:nvPicPr>
                  <p:cNvPr id="32" name="Image 31">
                    <a:extLst>
                      <a:ext uri="{FF2B5EF4-FFF2-40B4-BE49-F238E27FC236}">
                        <a16:creationId xmlns:a16="http://schemas.microsoft.com/office/drawing/2014/main" id="{414F33AF-DE65-41D7-E434-47163A71AF8A}"/>
                      </a:ext>
                    </a:extLst>
                  </p:cNvPr>
                  <p:cNvPicPr>
                    <a:picLocks noChangeAspect="1"/>
                  </p:cNvPicPr>
                  <p:nvPr/>
                </p:nvPicPr>
                <p:blipFill>
                  <a:blip r:embed="rId7"/>
                  <a:stretch>
                    <a:fillRect/>
                  </a:stretch>
                </p:blipFill>
                <p:spPr>
                  <a:xfrm>
                    <a:off x="745484" y="2348403"/>
                    <a:ext cx="3523817" cy="2406731"/>
                  </a:xfrm>
                  <a:prstGeom prst="rect">
                    <a:avLst/>
                  </a:prstGeom>
                </p:spPr>
              </p:pic>
            </p:grpSp>
            <p:sp>
              <p:nvSpPr>
                <p:cNvPr id="43" name="Rectangle 42">
                  <a:extLst>
                    <a:ext uri="{FF2B5EF4-FFF2-40B4-BE49-F238E27FC236}">
                      <a16:creationId xmlns:a16="http://schemas.microsoft.com/office/drawing/2014/main" id="{6A4C3C89-350C-2479-1471-4864FF1FF5D8}"/>
                    </a:ext>
                  </a:extLst>
                </p:cNvPr>
                <p:cNvSpPr/>
                <p:nvPr/>
              </p:nvSpPr>
              <p:spPr>
                <a:xfrm>
                  <a:off x="7541441" y="2303929"/>
                  <a:ext cx="169682" cy="23694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46" name="Rectangle 45">
                <a:extLst>
                  <a:ext uri="{FF2B5EF4-FFF2-40B4-BE49-F238E27FC236}">
                    <a16:creationId xmlns:a16="http://schemas.microsoft.com/office/drawing/2014/main" id="{5DC48623-DEAC-D404-31FD-986772DF877D}"/>
                  </a:ext>
                </a:extLst>
              </p:cNvPr>
              <p:cNvSpPr/>
              <p:nvPr/>
            </p:nvSpPr>
            <p:spPr>
              <a:xfrm>
                <a:off x="1883908" y="2573658"/>
                <a:ext cx="1699301" cy="17953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49" name="Connecteur droit 48">
              <a:extLst>
                <a:ext uri="{FF2B5EF4-FFF2-40B4-BE49-F238E27FC236}">
                  <a16:creationId xmlns:a16="http://schemas.microsoft.com/office/drawing/2014/main" id="{2B3ACEBE-4C18-9154-0B59-DFB148FEFFC5}"/>
                </a:ext>
              </a:extLst>
            </p:cNvPr>
            <p:cNvCxnSpPr/>
            <p:nvPr/>
          </p:nvCxnSpPr>
          <p:spPr>
            <a:xfrm>
              <a:off x="1186626" y="2701319"/>
              <a:ext cx="3001466"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48" name="ZoneTexte 47">
            <a:extLst>
              <a:ext uri="{FF2B5EF4-FFF2-40B4-BE49-F238E27FC236}">
                <a16:creationId xmlns:a16="http://schemas.microsoft.com/office/drawing/2014/main" id="{5F0E95B1-FFDB-DA47-F41E-E78A0035767A}"/>
              </a:ext>
            </a:extLst>
          </p:cNvPr>
          <p:cNvSpPr txBox="1"/>
          <p:nvPr/>
        </p:nvSpPr>
        <p:spPr>
          <a:xfrm>
            <a:off x="1725645" y="2495429"/>
            <a:ext cx="423514" cy="276999"/>
          </a:xfrm>
          <a:prstGeom prst="rect">
            <a:avLst/>
          </a:prstGeom>
          <a:noFill/>
        </p:spPr>
        <p:txBody>
          <a:bodyPr wrap="none" rtlCol="0">
            <a:spAutoFit/>
          </a:bodyPr>
          <a:lstStyle/>
          <a:p>
            <a:r>
              <a:rPr lang="fr-FR" sz="1200" dirty="0"/>
              <a:t>n=5</a:t>
            </a:r>
          </a:p>
        </p:txBody>
      </p:sp>
      <p:sp>
        <p:nvSpPr>
          <p:cNvPr id="51" name="ZoneTexte 50">
            <a:extLst>
              <a:ext uri="{FF2B5EF4-FFF2-40B4-BE49-F238E27FC236}">
                <a16:creationId xmlns:a16="http://schemas.microsoft.com/office/drawing/2014/main" id="{CD9E909D-E3A4-2C92-34B0-FB6F0F704133}"/>
              </a:ext>
            </a:extLst>
          </p:cNvPr>
          <p:cNvSpPr txBox="1"/>
          <p:nvPr/>
        </p:nvSpPr>
        <p:spPr>
          <a:xfrm>
            <a:off x="3235648" y="3983520"/>
            <a:ext cx="423514" cy="276999"/>
          </a:xfrm>
          <a:prstGeom prst="rect">
            <a:avLst/>
          </a:prstGeom>
          <a:noFill/>
        </p:spPr>
        <p:txBody>
          <a:bodyPr wrap="none" rtlCol="0">
            <a:spAutoFit/>
          </a:bodyPr>
          <a:lstStyle/>
          <a:p>
            <a:r>
              <a:rPr lang="fr-FR" sz="1200" dirty="0"/>
              <a:t>n=5</a:t>
            </a:r>
          </a:p>
        </p:txBody>
      </p:sp>
    </p:spTree>
    <p:extLst>
      <p:ext uri="{BB962C8B-B14F-4D97-AF65-F5344CB8AC3E}">
        <p14:creationId xmlns:p14="http://schemas.microsoft.com/office/powerpoint/2010/main" val="16853199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ZoneTexte 10">
            <a:extLst>
              <a:ext uri="{FF2B5EF4-FFF2-40B4-BE49-F238E27FC236}">
                <a16:creationId xmlns:a16="http://schemas.microsoft.com/office/drawing/2014/main" id="{203996AD-CBAB-9F2E-4392-5813996D29A7}"/>
              </a:ext>
            </a:extLst>
          </p:cNvPr>
          <p:cNvSpPr txBox="1"/>
          <p:nvPr/>
        </p:nvSpPr>
        <p:spPr>
          <a:xfrm>
            <a:off x="889777" y="761958"/>
            <a:ext cx="4572000" cy="276999"/>
          </a:xfrm>
          <a:prstGeom prst="rect">
            <a:avLst/>
          </a:prstGeom>
          <a:noFill/>
        </p:spPr>
        <p:txBody>
          <a:bodyPr wrap="square">
            <a:spAutoFit/>
          </a:bodyPr>
          <a:lstStyle/>
          <a:p>
            <a:pPr algn="just"/>
            <a:r>
              <a:rPr lang="en-US" sz="1200" dirty="0">
                <a:effectLst/>
                <a:latin typeface="Calibri" panose="020F0502020204030204" pitchFamily="34" charset="0"/>
                <a:ea typeface="Calibri" panose="020F0502020204030204" pitchFamily="34" charset="0"/>
                <a:cs typeface="Calibri" panose="020F0502020204030204" pitchFamily="34" charset="0"/>
              </a:rPr>
              <a:t>We used the </a:t>
            </a:r>
            <a:r>
              <a:rPr lang="en-US" sz="1200" i="1" dirty="0">
                <a:effectLst/>
                <a:latin typeface="Calibri" panose="020F0502020204030204" pitchFamily="34" charset="0"/>
                <a:ea typeface="Calibri" panose="020F0502020204030204" pitchFamily="34" charset="0"/>
                <a:cs typeface="Calibri" panose="020F0502020204030204" pitchFamily="34" charset="0"/>
              </a:rPr>
              <a:t>lgo-1</a:t>
            </a:r>
            <a:r>
              <a:rPr lang="en-US" sz="1200" dirty="0">
                <a:effectLst/>
                <a:latin typeface="Calibri" panose="020F0502020204030204" pitchFamily="34" charset="0"/>
                <a:ea typeface="Calibri" panose="020F0502020204030204" pitchFamily="34" charset="0"/>
                <a:cs typeface="Calibri" panose="020F0502020204030204" pitchFamily="34" charset="0"/>
              </a:rPr>
              <a:t> allele (Roeder et al., 2010).</a:t>
            </a:r>
            <a:endParaRPr lang="fr-FR" sz="1200"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3" name="ZoneTexte 2">
            <a:extLst>
              <a:ext uri="{FF2B5EF4-FFF2-40B4-BE49-F238E27FC236}">
                <a16:creationId xmlns:a16="http://schemas.microsoft.com/office/drawing/2014/main" id="{87D82951-2B70-68E7-F8D1-1264BC7067D2}"/>
              </a:ext>
            </a:extLst>
          </p:cNvPr>
          <p:cNvSpPr txBox="1"/>
          <p:nvPr/>
        </p:nvSpPr>
        <p:spPr>
          <a:xfrm>
            <a:off x="3653624" y="196997"/>
            <a:ext cx="4572000" cy="369332"/>
          </a:xfrm>
          <a:prstGeom prst="rect">
            <a:avLst/>
          </a:prstGeom>
          <a:noFill/>
        </p:spPr>
        <p:txBody>
          <a:bodyPr wrap="square">
            <a:spAutoFit/>
          </a:bodyPr>
          <a:lstStyle/>
          <a:p>
            <a:r>
              <a:rPr lang="en-US" sz="1800" b="1" i="1" dirty="0">
                <a:effectLst/>
                <a:latin typeface="Calibri" panose="020F0502020204030204" pitchFamily="34" charset="0"/>
                <a:ea typeface="Calibri" panose="020F0502020204030204" pitchFamily="34" charset="0"/>
                <a:cs typeface="Calibri" panose="020F0502020204030204" pitchFamily="34" charset="0"/>
              </a:rPr>
              <a:t>LGO </a:t>
            </a:r>
            <a:r>
              <a:rPr lang="en-US" sz="1800" dirty="0">
                <a:effectLst/>
                <a:latin typeface="Calibri" panose="020F0502020204030204" pitchFamily="34" charset="0"/>
                <a:ea typeface="Calibri" panose="020F0502020204030204" pitchFamily="34" charset="0"/>
                <a:cs typeface="Calibri" panose="020F0502020204030204" pitchFamily="34" charset="0"/>
              </a:rPr>
              <a:t>(</a:t>
            </a:r>
            <a:r>
              <a:rPr lang="en-US" sz="1800" b="1" dirty="0">
                <a:effectLst/>
                <a:latin typeface="Calibri" panose="020F0502020204030204" pitchFamily="34" charset="0"/>
                <a:ea typeface="Calibri" panose="020F0502020204030204" pitchFamily="34" charset="0"/>
                <a:cs typeface="Calibri" panose="020F0502020204030204" pitchFamily="34" charset="0"/>
              </a:rPr>
              <a:t>At3g10525</a:t>
            </a:r>
            <a:r>
              <a:rPr lang="en-US" sz="1800" dirty="0">
                <a:effectLst/>
                <a:latin typeface="Calibri" panose="020F0502020204030204" pitchFamily="34" charset="0"/>
                <a:ea typeface="Calibri" panose="020F0502020204030204" pitchFamily="34" charset="0"/>
                <a:cs typeface="Calibri" panose="020F0502020204030204" pitchFamily="34" charset="0"/>
              </a:rPr>
              <a:t>) </a:t>
            </a:r>
            <a:endParaRPr lang="fr-FR" dirty="0"/>
          </a:p>
        </p:txBody>
      </p:sp>
      <p:sp>
        <p:nvSpPr>
          <p:cNvPr id="4" name="ZoneTexte 3">
            <a:extLst>
              <a:ext uri="{FF2B5EF4-FFF2-40B4-BE49-F238E27FC236}">
                <a16:creationId xmlns:a16="http://schemas.microsoft.com/office/drawing/2014/main" id="{36BCDF52-DED1-C01D-E5AE-6D32CC6BC96B}"/>
              </a:ext>
            </a:extLst>
          </p:cNvPr>
          <p:cNvSpPr txBox="1"/>
          <p:nvPr/>
        </p:nvSpPr>
        <p:spPr>
          <a:xfrm>
            <a:off x="614731" y="1969889"/>
            <a:ext cx="8181892" cy="276999"/>
          </a:xfrm>
          <a:prstGeom prst="rect">
            <a:avLst/>
          </a:prstGeom>
          <a:noFill/>
        </p:spPr>
        <p:txBody>
          <a:bodyPr wrap="square">
            <a:spAutoFit/>
          </a:bodyPr>
          <a:lstStyle/>
          <a:p>
            <a:r>
              <a:rPr lang="en-US" sz="1200" dirty="0">
                <a:effectLst/>
                <a:latin typeface="Calibri" panose="020F0502020204030204" pitchFamily="34" charset="0"/>
                <a:ea typeface="Calibri" panose="020F0502020204030204" pitchFamily="34" charset="0"/>
                <a:cs typeface="Calibri" panose="020F0502020204030204" pitchFamily="34" charset="0"/>
              </a:rPr>
              <a:t>We used the line already described, which exhibits sepals covered with giant cells (Roeder et al., 2012).</a:t>
            </a:r>
            <a:endParaRPr lang="fr-FR" sz="1200" dirty="0"/>
          </a:p>
        </p:txBody>
      </p:sp>
      <p:sp>
        <p:nvSpPr>
          <p:cNvPr id="5" name="ZoneTexte 4">
            <a:extLst>
              <a:ext uri="{FF2B5EF4-FFF2-40B4-BE49-F238E27FC236}">
                <a16:creationId xmlns:a16="http://schemas.microsoft.com/office/drawing/2014/main" id="{DC5DA73A-C6D8-C6BC-34E1-608C83740729}"/>
              </a:ext>
            </a:extLst>
          </p:cNvPr>
          <p:cNvSpPr txBox="1"/>
          <p:nvPr/>
        </p:nvSpPr>
        <p:spPr>
          <a:xfrm>
            <a:off x="3653624" y="1389007"/>
            <a:ext cx="4572000" cy="369332"/>
          </a:xfrm>
          <a:prstGeom prst="rect">
            <a:avLst/>
          </a:prstGeom>
          <a:noFill/>
        </p:spPr>
        <p:txBody>
          <a:bodyPr wrap="square">
            <a:spAutoFit/>
          </a:bodyPr>
          <a:lstStyle/>
          <a:p>
            <a:r>
              <a:rPr lang="en-US" sz="1800" b="1" i="1" dirty="0">
                <a:effectLst/>
                <a:latin typeface="Calibri" panose="020F0502020204030204" pitchFamily="34" charset="0"/>
                <a:ea typeface="Calibri" panose="020F0502020204030204" pitchFamily="34" charset="0"/>
                <a:cs typeface="Calibri" panose="020F0502020204030204" pitchFamily="34" charset="0"/>
              </a:rPr>
              <a:t>pATML1:KRP1</a:t>
            </a:r>
            <a:endParaRPr lang="fr-FR" dirty="0"/>
          </a:p>
        </p:txBody>
      </p:sp>
      <p:sp>
        <p:nvSpPr>
          <p:cNvPr id="6" name="ZoneTexte 5">
            <a:extLst>
              <a:ext uri="{FF2B5EF4-FFF2-40B4-BE49-F238E27FC236}">
                <a16:creationId xmlns:a16="http://schemas.microsoft.com/office/drawing/2014/main" id="{A86C90A2-EF22-FD2C-C9D7-3AE4E60608BD}"/>
              </a:ext>
            </a:extLst>
          </p:cNvPr>
          <p:cNvSpPr txBox="1"/>
          <p:nvPr/>
        </p:nvSpPr>
        <p:spPr>
          <a:xfrm>
            <a:off x="3798931" y="5564388"/>
            <a:ext cx="4572000" cy="369332"/>
          </a:xfrm>
          <a:prstGeom prst="rect">
            <a:avLst/>
          </a:prstGeom>
          <a:noFill/>
        </p:spPr>
        <p:txBody>
          <a:bodyPr wrap="square">
            <a:spAutoFit/>
          </a:bodyPr>
          <a:lstStyle/>
          <a:p>
            <a:r>
              <a:rPr lang="en-US" sz="1800" b="1" i="1" dirty="0">
                <a:effectLst/>
                <a:latin typeface="Calibri" panose="020F0502020204030204" pitchFamily="34" charset="0"/>
                <a:ea typeface="Calibri" panose="020F0502020204030204" pitchFamily="34" charset="0"/>
                <a:cs typeface="Arial" panose="020B0604020202020204" pitchFamily="34" charset="0"/>
              </a:rPr>
              <a:t>CRC </a:t>
            </a:r>
            <a:r>
              <a:rPr lang="en-US" sz="1800" dirty="0">
                <a:effectLst/>
                <a:latin typeface="Calibri" panose="020F0502020204030204" pitchFamily="34" charset="0"/>
                <a:ea typeface="Calibri" panose="020F0502020204030204" pitchFamily="34" charset="0"/>
                <a:cs typeface="Arial" panose="020B0604020202020204" pitchFamily="34" charset="0"/>
              </a:rPr>
              <a:t>(</a:t>
            </a:r>
            <a:r>
              <a:rPr lang="en-US" sz="1800" b="1" dirty="0">
                <a:effectLst/>
                <a:latin typeface="Calibri" panose="020F0502020204030204" pitchFamily="34" charset="0"/>
                <a:ea typeface="Calibri" panose="020F0502020204030204" pitchFamily="34" charset="0"/>
                <a:cs typeface="Arial" panose="020B0604020202020204" pitchFamily="34" charset="0"/>
              </a:rPr>
              <a:t>At1g69180</a:t>
            </a:r>
            <a:r>
              <a:rPr lang="en-US" sz="1800" dirty="0">
                <a:effectLst/>
                <a:latin typeface="Calibri" panose="020F0502020204030204" pitchFamily="34" charset="0"/>
                <a:ea typeface="Calibri" panose="020F0502020204030204" pitchFamily="34" charset="0"/>
                <a:cs typeface="Arial" panose="020B0604020202020204" pitchFamily="34" charset="0"/>
              </a:rPr>
              <a:t>) </a:t>
            </a:r>
            <a:endParaRPr lang="fr-FR" dirty="0"/>
          </a:p>
        </p:txBody>
      </p:sp>
      <p:sp>
        <p:nvSpPr>
          <p:cNvPr id="7" name="ZoneTexte 6">
            <a:extLst>
              <a:ext uri="{FF2B5EF4-FFF2-40B4-BE49-F238E27FC236}">
                <a16:creationId xmlns:a16="http://schemas.microsoft.com/office/drawing/2014/main" id="{77FAC3B9-6EDD-8E11-76B9-353619BFA3F5}"/>
              </a:ext>
            </a:extLst>
          </p:cNvPr>
          <p:cNvSpPr txBox="1"/>
          <p:nvPr/>
        </p:nvSpPr>
        <p:spPr>
          <a:xfrm>
            <a:off x="900681" y="6218321"/>
            <a:ext cx="7470250" cy="276999"/>
          </a:xfrm>
          <a:prstGeom prst="rect">
            <a:avLst/>
          </a:prstGeom>
          <a:noFill/>
        </p:spPr>
        <p:txBody>
          <a:bodyPr wrap="square">
            <a:spAutoFit/>
          </a:bodyPr>
          <a:lstStyle/>
          <a:p>
            <a:r>
              <a:rPr lang="en-US" sz="1200" dirty="0">
                <a:effectLst/>
                <a:latin typeface="Calibri" panose="020F0502020204030204" pitchFamily="34" charset="0"/>
                <a:ea typeface="Calibri" panose="020F0502020204030204" pitchFamily="34" charset="0"/>
                <a:cs typeface="Arial" panose="020B0604020202020204" pitchFamily="34" charset="0"/>
              </a:rPr>
              <a:t>We analyzed a strong allele obtained by EMS mutagenesis,</a:t>
            </a:r>
            <a:r>
              <a:rPr lang="en-US" sz="1200" i="1" dirty="0">
                <a:effectLst/>
                <a:latin typeface="Calibri" panose="020F0502020204030204" pitchFamily="34" charset="0"/>
                <a:ea typeface="Calibri" panose="020F0502020204030204" pitchFamily="34" charset="0"/>
                <a:cs typeface="Arial" panose="020B0604020202020204" pitchFamily="34" charset="0"/>
              </a:rPr>
              <a:t> </a:t>
            </a:r>
            <a:r>
              <a:rPr lang="en-US" sz="1200" dirty="0">
                <a:effectLst/>
                <a:latin typeface="Calibri" panose="020F0502020204030204" pitchFamily="34" charset="0"/>
                <a:ea typeface="Calibri" panose="020F0502020204030204" pitchFamily="34" charset="0"/>
                <a:cs typeface="Arial" panose="020B0604020202020204" pitchFamily="34" charset="0"/>
              </a:rPr>
              <a:t>crc-1 (Bowman and Smyth, 1999). </a:t>
            </a:r>
            <a:endParaRPr lang="fr-FR" sz="1200" dirty="0"/>
          </a:p>
        </p:txBody>
      </p:sp>
      <p:sp>
        <p:nvSpPr>
          <p:cNvPr id="8" name="ZoneTexte 7">
            <a:extLst>
              <a:ext uri="{FF2B5EF4-FFF2-40B4-BE49-F238E27FC236}">
                <a16:creationId xmlns:a16="http://schemas.microsoft.com/office/drawing/2014/main" id="{A660B0A1-DC26-3948-9D6D-EEBE80711539}"/>
              </a:ext>
            </a:extLst>
          </p:cNvPr>
          <p:cNvSpPr txBox="1"/>
          <p:nvPr/>
        </p:nvSpPr>
        <p:spPr>
          <a:xfrm>
            <a:off x="2349500" y="3018641"/>
            <a:ext cx="4572000" cy="1754326"/>
          </a:xfrm>
          <a:prstGeom prst="rect">
            <a:avLst/>
          </a:prstGeom>
          <a:noFill/>
        </p:spPr>
        <p:txBody>
          <a:bodyPr wrap="square">
            <a:spAutoFit/>
          </a:bodyPr>
          <a:lstStyle/>
          <a:p>
            <a:pPr algn="just"/>
            <a:r>
              <a:rPr lang="en-GB" sz="1200" dirty="0">
                <a:effectLst/>
                <a:latin typeface="Calibri" panose="020F0502020204030204" pitchFamily="34" charset="0"/>
                <a:ea typeface="Calibri" panose="020F0502020204030204" pitchFamily="34" charset="0"/>
                <a:cs typeface="Arial" panose="020B0604020202020204" pitchFamily="34" charset="0"/>
              </a:rPr>
              <a:t>Upon dissection of the abaxial sepals from the flowers, we observed that sepals from closed flower buds are under tension due to gynoecium elongation, raising the question of the role of mechanical interactions with the gynoecium in sepal growth. The </a:t>
            </a:r>
            <a:r>
              <a:rPr lang="en-GB" sz="1200" i="1" dirty="0">
                <a:effectLst/>
                <a:latin typeface="Calibri" panose="020F0502020204030204" pitchFamily="34" charset="0"/>
                <a:ea typeface="Calibri" panose="020F0502020204030204" pitchFamily="34" charset="0"/>
                <a:cs typeface="Arial" panose="020B0604020202020204" pitchFamily="34" charset="0"/>
              </a:rPr>
              <a:t>CRABS CLAW</a:t>
            </a:r>
            <a:r>
              <a:rPr lang="en-GB" sz="1200" dirty="0">
                <a:effectLst/>
                <a:latin typeface="Calibri" panose="020F0502020204030204" pitchFamily="34" charset="0"/>
                <a:ea typeface="Calibri" panose="020F0502020204030204" pitchFamily="34" charset="0"/>
                <a:cs typeface="Arial" panose="020B0604020202020204" pitchFamily="34" charset="0"/>
              </a:rPr>
              <a:t> (</a:t>
            </a:r>
            <a:r>
              <a:rPr lang="en-GB" sz="1200" i="1" dirty="0">
                <a:effectLst/>
                <a:latin typeface="Calibri" panose="020F0502020204030204" pitchFamily="34" charset="0"/>
                <a:ea typeface="Calibri" panose="020F0502020204030204" pitchFamily="34" charset="0"/>
                <a:cs typeface="Arial" panose="020B0604020202020204" pitchFamily="34" charset="0"/>
              </a:rPr>
              <a:t>CRC</a:t>
            </a:r>
            <a:r>
              <a:rPr lang="en-GB" sz="1200" dirty="0">
                <a:effectLst/>
                <a:latin typeface="Calibri" panose="020F0502020204030204" pitchFamily="34" charset="0"/>
                <a:ea typeface="Calibri" panose="020F0502020204030204" pitchFamily="34" charset="0"/>
                <a:cs typeface="Arial" panose="020B0604020202020204" pitchFamily="34" charset="0"/>
              </a:rPr>
              <a:t>) gene encodes a transcription factor which is exclusively expressed in the gynoecium and in the </a:t>
            </a:r>
            <a:r>
              <a:rPr lang="en-GB" sz="1200" dirty="0" err="1">
                <a:effectLst/>
                <a:latin typeface="Calibri" panose="020F0502020204030204" pitchFamily="34" charset="0"/>
                <a:ea typeface="Calibri" panose="020F0502020204030204" pitchFamily="34" charset="0"/>
                <a:cs typeface="Arial" panose="020B0604020202020204" pitchFamily="34" charset="0"/>
              </a:rPr>
              <a:t>nectaries</a:t>
            </a:r>
            <a:r>
              <a:rPr lang="en-GB" sz="1200" dirty="0">
                <a:effectLst/>
                <a:latin typeface="Calibri" panose="020F0502020204030204" pitchFamily="34" charset="0"/>
                <a:ea typeface="Calibri" panose="020F0502020204030204" pitchFamily="34" charset="0"/>
                <a:cs typeface="Arial" panose="020B0604020202020204" pitchFamily="34" charset="0"/>
              </a:rPr>
              <a:t> (Bowman &amp; Smyth, 1999). Interestingly, this mutant exhibits a shorter and wider gynoecium, giving us the opportunity to check the effect of gynoecium shape and size on sepal morphology.</a:t>
            </a:r>
            <a:endParaRPr lang="fr-FR" sz="12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5FAFC6EA-B00A-176F-DF39-F83AD6FDAE09}"/>
              </a:ext>
            </a:extLst>
          </p:cNvPr>
          <p:cNvSpPr/>
          <p:nvPr/>
        </p:nvSpPr>
        <p:spPr>
          <a:xfrm>
            <a:off x="2247900" y="2882900"/>
            <a:ext cx="4965700" cy="2032000"/>
          </a:xfrm>
          <a:prstGeom prst="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6AE1282C-C2FC-6521-EFE0-9E402E3A7883}"/>
              </a:ext>
            </a:extLst>
          </p:cNvPr>
          <p:cNvSpPr txBox="1"/>
          <p:nvPr/>
        </p:nvSpPr>
        <p:spPr>
          <a:xfrm>
            <a:off x="2159000" y="2489200"/>
            <a:ext cx="1026243" cy="307777"/>
          </a:xfrm>
          <a:prstGeom prst="rect">
            <a:avLst/>
          </a:prstGeom>
          <a:noFill/>
        </p:spPr>
        <p:txBody>
          <a:bodyPr wrap="none" rtlCol="0">
            <a:spAutoFit/>
          </a:bodyPr>
          <a:lstStyle/>
          <a:p>
            <a:r>
              <a:rPr lang="fr-FR" sz="1400" b="1" dirty="0" err="1"/>
              <a:t>Gynoecium</a:t>
            </a:r>
            <a:endParaRPr lang="fr-FR" sz="1400" b="1" dirty="0"/>
          </a:p>
        </p:txBody>
      </p:sp>
    </p:spTree>
    <p:extLst>
      <p:ext uri="{BB962C8B-B14F-4D97-AF65-F5344CB8AC3E}">
        <p14:creationId xmlns:p14="http://schemas.microsoft.com/office/powerpoint/2010/main" val="40408885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F2F411F9-013E-1153-50D2-1FDF9C0E1B62}"/>
              </a:ext>
            </a:extLst>
          </p:cNvPr>
          <p:cNvSpPr txBox="1"/>
          <p:nvPr/>
        </p:nvSpPr>
        <p:spPr>
          <a:xfrm>
            <a:off x="2336800" y="928956"/>
            <a:ext cx="4572000" cy="4893647"/>
          </a:xfrm>
          <a:prstGeom prst="rect">
            <a:avLst/>
          </a:prstGeom>
          <a:noFill/>
        </p:spPr>
        <p:txBody>
          <a:bodyPr wrap="square">
            <a:spAutoFit/>
          </a:bodyPr>
          <a:lstStyle/>
          <a:p>
            <a:pPr algn="just"/>
            <a:r>
              <a:rPr lang="en-GB" sz="1200" dirty="0">
                <a:effectLst/>
                <a:latin typeface="Calibri" panose="020F0502020204030204" pitchFamily="34" charset="0"/>
                <a:ea typeface="Calibri" panose="020F0502020204030204" pitchFamily="34" charset="0"/>
                <a:cs typeface="Arial" panose="020B0604020202020204" pitchFamily="34" charset="0"/>
              </a:rPr>
              <a:t>Plant cells are surrounded by a cell wall which is at the same time strong enough to resist turgor pressure and soft enough to allow cell expansion and growth. Pectins have been shown to play a central role in cell wall properties and therefore have a potential to influence plant development (</a:t>
            </a:r>
            <a:r>
              <a:rPr lang="en-GB" sz="1200" dirty="0" err="1">
                <a:effectLst/>
                <a:latin typeface="Calibri" panose="020F0502020204030204" pitchFamily="34" charset="0"/>
                <a:ea typeface="Calibri" panose="020F0502020204030204" pitchFamily="34" charset="0"/>
                <a:cs typeface="Arial" panose="020B0604020202020204" pitchFamily="34" charset="0"/>
              </a:rPr>
              <a:t>Jobert</a:t>
            </a:r>
            <a:r>
              <a:rPr lang="en-GB" sz="1200" dirty="0">
                <a:effectLst/>
                <a:latin typeface="Calibri" panose="020F0502020204030204" pitchFamily="34" charset="0"/>
                <a:ea typeface="Calibri" panose="020F0502020204030204" pitchFamily="34" charset="0"/>
                <a:cs typeface="Arial" panose="020B0604020202020204" pitchFamily="34" charset="0"/>
              </a:rPr>
              <a:t> et al., 2023; </a:t>
            </a:r>
            <a:r>
              <a:rPr lang="en-GB" sz="1200" dirty="0" err="1">
                <a:effectLst/>
                <a:latin typeface="Calibri" panose="020F0502020204030204" pitchFamily="34" charset="0"/>
                <a:ea typeface="Calibri" panose="020F0502020204030204" pitchFamily="34" charset="0"/>
                <a:cs typeface="Arial" panose="020B0604020202020204" pitchFamily="34" charset="0"/>
              </a:rPr>
              <a:t>Saffer</a:t>
            </a:r>
            <a:r>
              <a:rPr lang="en-GB" sz="1200" dirty="0">
                <a:effectLst/>
                <a:latin typeface="Calibri" panose="020F0502020204030204" pitchFamily="34" charset="0"/>
                <a:ea typeface="Calibri" panose="020F0502020204030204" pitchFamily="34" charset="0"/>
                <a:cs typeface="Arial" panose="020B0604020202020204" pitchFamily="34" charset="0"/>
              </a:rPr>
              <a:t>, 2018). PECTIN METHYLESTERASEs (PMEs) remove methyl groups from pectins after they have been deposited in the cell wall and play a role in controlling mechanical properties and capacity of the cell wall to expand. Their action can be inhibited by PME inhibitors (PMEIs). </a:t>
            </a:r>
            <a:r>
              <a:rPr lang="en-GB" sz="1200" i="1" dirty="0">
                <a:effectLst/>
                <a:latin typeface="Calibri" panose="020F0502020204030204" pitchFamily="34" charset="0"/>
                <a:ea typeface="Calibri" panose="020F0502020204030204" pitchFamily="34" charset="0"/>
                <a:cs typeface="Arial" panose="020B0604020202020204" pitchFamily="34" charset="0"/>
              </a:rPr>
              <a:t>PME32</a:t>
            </a:r>
            <a:r>
              <a:rPr lang="en-GB" sz="1200" dirty="0">
                <a:effectLst/>
                <a:latin typeface="Calibri" panose="020F0502020204030204" pitchFamily="34" charset="0"/>
                <a:ea typeface="Calibri" panose="020F0502020204030204" pitchFamily="34" charset="0"/>
                <a:cs typeface="Arial" panose="020B0604020202020204" pitchFamily="34" charset="0"/>
              </a:rPr>
              <a:t> was chosen because, among the PME genes, </a:t>
            </a:r>
            <a:r>
              <a:rPr lang="en-GB" sz="1200" i="1" dirty="0">
                <a:effectLst/>
                <a:latin typeface="Calibri" panose="020F0502020204030204" pitchFamily="34" charset="0"/>
                <a:ea typeface="Calibri" panose="020F0502020204030204" pitchFamily="34" charset="0"/>
                <a:cs typeface="Arial" panose="020B0604020202020204" pitchFamily="34" charset="0"/>
              </a:rPr>
              <a:t>PME32 </a:t>
            </a:r>
            <a:r>
              <a:rPr lang="en-GB" sz="1200" dirty="0">
                <a:effectLst/>
                <a:latin typeface="Calibri" panose="020F0502020204030204" pitchFamily="34" charset="0"/>
                <a:ea typeface="Calibri" panose="020F0502020204030204" pitchFamily="34" charset="0"/>
                <a:cs typeface="Arial" panose="020B0604020202020204" pitchFamily="34" charset="0"/>
              </a:rPr>
              <a:t>shows the highest expression level in sepals (data from TAIR). Similarly, </a:t>
            </a:r>
            <a:r>
              <a:rPr lang="en-GB" sz="1200" i="1" dirty="0">
                <a:effectLst/>
                <a:latin typeface="Calibri" panose="020F0502020204030204" pitchFamily="34" charset="0"/>
                <a:ea typeface="Calibri" panose="020F0502020204030204" pitchFamily="34" charset="0"/>
                <a:cs typeface="Arial" panose="020B0604020202020204" pitchFamily="34" charset="0"/>
              </a:rPr>
              <a:t>PMEI3</a:t>
            </a:r>
            <a:r>
              <a:rPr lang="en-GB" sz="1200" dirty="0">
                <a:effectLst/>
                <a:latin typeface="Calibri" panose="020F0502020204030204" pitchFamily="34" charset="0"/>
                <a:ea typeface="Calibri" panose="020F0502020204030204" pitchFamily="34" charset="0"/>
                <a:cs typeface="Arial" panose="020B0604020202020204" pitchFamily="34" charset="0"/>
              </a:rPr>
              <a:t> is  highly expressed in sepals; PMEI3 has been shown to be active against most of the PMEs present in flower primordia and has been extensively used to decrease PME activity in different organs (</a:t>
            </a:r>
            <a:r>
              <a:rPr lang="en-GB" sz="1200" dirty="0" err="1">
                <a:effectLst/>
                <a:latin typeface="Calibri" panose="020F0502020204030204" pitchFamily="34" charset="0"/>
                <a:ea typeface="Calibri" panose="020F0502020204030204" pitchFamily="34" charset="0"/>
                <a:cs typeface="Arial" panose="020B0604020202020204" pitchFamily="34" charset="0"/>
              </a:rPr>
              <a:t>Peaucelle</a:t>
            </a:r>
            <a:r>
              <a:rPr lang="en-GB" sz="1200" dirty="0">
                <a:effectLst/>
                <a:latin typeface="Calibri" panose="020F0502020204030204" pitchFamily="34" charset="0"/>
                <a:ea typeface="Calibri" panose="020F0502020204030204" pitchFamily="34" charset="0"/>
                <a:cs typeface="Arial" panose="020B0604020202020204" pitchFamily="34" charset="0"/>
              </a:rPr>
              <a:t> et al., 2008). In addition, the expression of the gene </a:t>
            </a:r>
            <a:r>
              <a:rPr lang="en-GB" sz="1200" i="1" dirty="0">
                <a:effectLst/>
                <a:latin typeface="Calibri" panose="020F0502020204030204" pitchFamily="34" charset="0"/>
                <a:ea typeface="Calibri" panose="020F0502020204030204" pitchFamily="34" charset="0"/>
                <a:cs typeface="Arial" panose="020B0604020202020204" pitchFamily="34" charset="0"/>
              </a:rPr>
              <a:t>UGD3</a:t>
            </a:r>
            <a:r>
              <a:rPr lang="en-GB" sz="1200" dirty="0">
                <a:effectLst/>
                <a:latin typeface="Calibri" panose="020F0502020204030204" pitchFamily="34" charset="0"/>
                <a:ea typeface="Calibri" panose="020F0502020204030204" pitchFamily="34" charset="0"/>
                <a:cs typeface="Arial" panose="020B0604020202020204" pitchFamily="34" charset="0"/>
              </a:rPr>
              <a:t>, encoding a UDP-glucose dehydrogenase involved in pectin metabolism, appeared to correlate with sepal morphology in our previous study (</a:t>
            </a:r>
            <a:r>
              <a:rPr lang="en-GB" sz="1200" dirty="0" err="1">
                <a:effectLst/>
                <a:latin typeface="Calibri" panose="020F0502020204030204" pitchFamily="34" charset="0"/>
                <a:ea typeface="Calibri" panose="020F0502020204030204" pitchFamily="34" charset="0"/>
                <a:cs typeface="Calibri" panose="020F0502020204030204" pitchFamily="34" charset="0"/>
              </a:rPr>
              <a:t>Hartasánchez</a:t>
            </a:r>
            <a:r>
              <a:rPr lang="en-GB" sz="1200" dirty="0">
                <a:effectLst/>
                <a:latin typeface="Calibri" panose="020F0502020204030204" pitchFamily="34" charset="0"/>
                <a:ea typeface="Calibri" panose="020F0502020204030204" pitchFamily="34" charset="0"/>
                <a:cs typeface="Arial" panose="020B0604020202020204" pitchFamily="34" charset="0"/>
              </a:rPr>
              <a:t> et al., 2023). Interestingly, mutation of this gene associated with mutation of the related gene </a:t>
            </a:r>
            <a:r>
              <a:rPr lang="en-GB" sz="1200" i="1" dirty="0">
                <a:effectLst/>
                <a:latin typeface="Calibri" panose="020F0502020204030204" pitchFamily="34" charset="0"/>
                <a:ea typeface="Calibri" panose="020F0502020204030204" pitchFamily="34" charset="0"/>
                <a:cs typeface="Arial" panose="020B0604020202020204" pitchFamily="34" charset="0"/>
              </a:rPr>
              <a:t>UGD2</a:t>
            </a:r>
            <a:r>
              <a:rPr lang="en-GB" sz="1200" dirty="0">
                <a:effectLst/>
                <a:latin typeface="Calibri" panose="020F0502020204030204" pitchFamily="34" charset="0"/>
                <a:ea typeface="Calibri" panose="020F0502020204030204" pitchFamily="34" charset="0"/>
                <a:cs typeface="Arial" panose="020B0604020202020204" pitchFamily="34" charset="0"/>
              </a:rPr>
              <a:t>, leads to swollen plant cell walls in cotyledons, as well as to changes in pectins which have reduced amount of arabinan side chains (Reboul et al., 2011). Lastly, evidence is emerging that wall-associated kinases (WAKs) are pectin integrity receptors for short and long pectins, although no obvious phenotype could be observed for any of the single mutants (</a:t>
            </a:r>
            <a:r>
              <a:rPr lang="en-GB" sz="1200" dirty="0" err="1">
                <a:effectLst/>
                <a:latin typeface="Calibri" panose="020F0502020204030204" pitchFamily="34" charset="0"/>
                <a:ea typeface="Calibri" panose="020F0502020204030204" pitchFamily="34" charset="0"/>
                <a:cs typeface="Arial" panose="020B0604020202020204" pitchFamily="34" charset="0"/>
              </a:rPr>
              <a:t>Kohorn</a:t>
            </a:r>
            <a:r>
              <a:rPr lang="en-GB" sz="1200" dirty="0">
                <a:effectLst/>
                <a:latin typeface="Calibri" panose="020F0502020204030204" pitchFamily="34" charset="0"/>
                <a:ea typeface="Calibri" panose="020F0502020204030204" pitchFamily="34" charset="0"/>
                <a:cs typeface="Arial" panose="020B0604020202020204" pitchFamily="34" charset="0"/>
              </a:rPr>
              <a:t> &amp; </a:t>
            </a:r>
            <a:r>
              <a:rPr lang="en-GB" sz="1200" dirty="0" err="1">
                <a:effectLst/>
                <a:latin typeface="Calibri" panose="020F0502020204030204" pitchFamily="34" charset="0"/>
                <a:ea typeface="Calibri" panose="020F0502020204030204" pitchFamily="34" charset="0"/>
                <a:cs typeface="Arial" panose="020B0604020202020204" pitchFamily="34" charset="0"/>
              </a:rPr>
              <a:t>Kohorn</a:t>
            </a:r>
            <a:r>
              <a:rPr lang="en-GB" sz="1200" dirty="0">
                <a:effectLst/>
                <a:latin typeface="Calibri" panose="020F0502020204030204" pitchFamily="34" charset="0"/>
                <a:ea typeface="Calibri" panose="020F0502020204030204" pitchFamily="34" charset="0"/>
                <a:cs typeface="Arial" panose="020B0604020202020204" pitchFamily="34" charset="0"/>
              </a:rPr>
              <a:t>, 2012). </a:t>
            </a:r>
            <a:r>
              <a:rPr lang="en-GB" sz="1200" i="1" dirty="0">
                <a:effectLst/>
                <a:latin typeface="Calibri" panose="020F0502020204030204" pitchFamily="34" charset="0"/>
                <a:ea typeface="Calibri" panose="020F0502020204030204" pitchFamily="34" charset="0"/>
                <a:cs typeface="Arial" panose="020B0604020202020204" pitchFamily="34" charset="0"/>
              </a:rPr>
              <a:t>WAK1</a:t>
            </a:r>
            <a:r>
              <a:rPr lang="en-GB" sz="1200" dirty="0">
                <a:effectLst/>
                <a:latin typeface="Calibri" panose="020F0502020204030204" pitchFamily="34" charset="0"/>
                <a:ea typeface="Calibri" panose="020F0502020204030204" pitchFamily="34" charset="0"/>
                <a:cs typeface="Arial" panose="020B0604020202020204" pitchFamily="34" charset="0"/>
              </a:rPr>
              <a:t> and </a:t>
            </a:r>
            <a:r>
              <a:rPr lang="en-GB" sz="1200" i="1" dirty="0">
                <a:effectLst/>
                <a:latin typeface="Calibri" panose="020F0502020204030204" pitchFamily="34" charset="0"/>
                <a:ea typeface="Calibri" panose="020F0502020204030204" pitchFamily="34" charset="0"/>
                <a:cs typeface="Arial" panose="020B0604020202020204" pitchFamily="34" charset="0"/>
              </a:rPr>
              <a:t>WAK2</a:t>
            </a:r>
            <a:r>
              <a:rPr lang="en-GB" sz="1200" dirty="0">
                <a:effectLst/>
                <a:latin typeface="Calibri" panose="020F0502020204030204" pitchFamily="34" charset="0"/>
                <a:ea typeface="Calibri" panose="020F0502020204030204" pitchFamily="34" charset="0"/>
                <a:cs typeface="Arial" panose="020B0604020202020204" pitchFamily="34" charset="0"/>
              </a:rPr>
              <a:t> are expressed in green organs and in flowers (</a:t>
            </a:r>
            <a:r>
              <a:rPr lang="en-GB" sz="1200" dirty="0" err="1">
                <a:effectLst/>
                <a:latin typeface="Calibri" panose="020F0502020204030204" pitchFamily="34" charset="0"/>
                <a:ea typeface="Calibri" panose="020F0502020204030204" pitchFamily="34" charset="0"/>
                <a:cs typeface="Arial" panose="020B0604020202020204" pitchFamily="34" charset="0"/>
              </a:rPr>
              <a:t>Decreux</a:t>
            </a:r>
            <a:r>
              <a:rPr lang="en-GB" sz="1200" dirty="0">
                <a:effectLst/>
                <a:latin typeface="Calibri" panose="020F0502020204030204" pitchFamily="34" charset="0"/>
                <a:ea typeface="Calibri" panose="020F0502020204030204" pitchFamily="34" charset="0"/>
                <a:cs typeface="Arial" panose="020B0604020202020204" pitchFamily="34" charset="0"/>
              </a:rPr>
              <a:t> &amp; Messiaen, 2005). </a:t>
            </a:r>
            <a:endParaRPr lang="fr-FR" sz="12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80D0C509-C22E-0054-8EF4-3B5EA557EE2B}"/>
              </a:ext>
            </a:extLst>
          </p:cNvPr>
          <p:cNvSpPr/>
          <p:nvPr/>
        </p:nvSpPr>
        <p:spPr>
          <a:xfrm>
            <a:off x="2235200" y="850900"/>
            <a:ext cx="4826000" cy="5219700"/>
          </a:xfrm>
          <a:prstGeom prst="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a:extLst>
              <a:ext uri="{FF2B5EF4-FFF2-40B4-BE49-F238E27FC236}">
                <a16:creationId xmlns:a16="http://schemas.microsoft.com/office/drawing/2014/main" id="{942BE6A4-61ED-2B72-8F6A-5F2C2A919664}"/>
              </a:ext>
            </a:extLst>
          </p:cNvPr>
          <p:cNvSpPr txBox="1"/>
          <p:nvPr/>
        </p:nvSpPr>
        <p:spPr>
          <a:xfrm>
            <a:off x="2159000" y="431800"/>
            <a:ext cx="1417824" cy="307777"/>
          </a:xfrm>
          <a:prstGeom prst="rect">
            <a:avLst/>
          </a:prstGeom>
          <a:noFill/>
        </p:spPr>
        <p:txBody>
          <a:bodyPr wrap="none" rtlCol="0">
            <a:spAutoFit/>
          </a:bodyPr>
          <a:lstStyle/>
          <a:p>
            <a:r>
              <a:rPr lang="fr-FR" sz="1400" b="1" dirty="0" err="1"/>
              <a:t>Primary</a:t>
            </a:r>
            <a:r>
              <a:rPr lang="fr-FR" sz="1400" b="1" dirty="0"/>
              <a:t> </a:t>
            </a:r>
            <a:r>
              <a:rPr lang="fr-FR" sz="1400" b="1" dirty="0" err="1"/>
              <a:t>cell</a:t>
            </a:r>
            <a:r>
              <a:rPr lang="fr-FR" sz="1400" b="1" dirty="0"/>
              <a:t> </a:t>
            </a:r>
            <a:r>
              <a:rPr lang="fr-FR" sz="1400" b="1" dirty="0" err="1"/>
              <a:t>wall</a:t>
            </a:r>
            <a:endParaRPr lang="fr-FR" sz="1400" b="1" dirty="0"/>
          </a:p>
        </p:txBody>
      </p:sp>
    </p:spTree>
    <p:extLst>
      <p:ext uri="{BB962C8B-B14F-4D97-AF65-F5344CB8AC3E}">
        <p14:creationId xmlns:p14="http://schemas.microsoft.com/office/powerpoint/2010/main" val="27277237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D5F08E36-6147-3F54-E470-70091CA9E4DF}"/>
              </a:ext>
            </a:extLst>
          </p:cNvPr>
          <p:cNvSpPr txBox="1"/>
          <p:nvPr/>
        </p:nvSpPr>
        <p:spPr>
          <a:xfrm>
            <a:off x="3359426" y="228802"/>
            <a:ext cx="2142877" cy="369332"/>
          </a:xfrm>
          <a:prstGeom prst="rect">
            <a:avLst/>
          </a:prstGeom>
          <a:noFill/>
        </p:spPr>
        <p:txBody>
          <a:bodyPr wrap="square">
            <a:spAutoFit/>
          </a:bodyPr>
          <a:lstStyle/>
          <a:p>
            <a:r>
              <a:rPr lang="en-US" sz="1800" b="1" i="1" dirty="0">
                <a:effectLst/>
                <a:latin typeface="Calibri" panose="020F0502020204030204" pitchFamily="34" charset="0"/>
                <a:ea typeface="Calibri" panose="020F0502020204030204" pitchFamily="34" charset="0"/>
                <a:cs typeface="Calibri" panose="020F0502020204030204" pitchFamily="34" charset="0"/>
              </a:rPr>
              <a:t>PME32</a:t>
            </a:r>
            <a:r>
              <a:rPr lang="en-US" sz="1800" i="1" dirty="0">
                <a:effectLst/>
                <a:latin typeface="Calibri" panose="020F0502020204030204" pitchFamily="34" charset="0"/>
                <a:ea typeface="Calibri" panose="020F0502020204030204" pitchFamily="34" charset="0"/>
                <a:cs typeface="Calibri" panose="020F0502020204030204" pitchFamily="34" charset="0"/>
              </a:rPr>
              <a:t> </a:t>
            </a:r>
            <a:r>
              <a:rPr lang="en-US" sz="1800" dirty="0">
                <a:effectLst/>
                <a:latin typeface="Calibri" panose="020F0502020204030204" pitchFamily="34" charset="0"/>
                <a:ea typeface="Calibri" panose="020F0502020204030204" pitchFamily="34" charset="0"/>
                <a:cs typeface="Calibri" panose="020F0502020204030204" pitchFamily="34" charset="0"/>
              </a:rPr>
              <a:t>(</a:t>
            </a:r>
            <a:r>
              <a:rPr lang="en-US" sz="1800" b="1" dirty="0">
                <a:effectLst/>
                <a:latin typeface="Calibri" panose="020F0502020204030204" pitchFamily="34" charset="0"/>
                <a:ea typeface="Calibri" panose="020F0502020204030204" pitchFamily="34" charset="0"/>
                <a:cs typeface="Calibri" panose="020F0502020204030204" pitchFamily="34" charset="0"/>
              </a:rPr>
              <a:t>At3g43270</a:t>
            </a:r>
            <a:r>
              <a:rPr lang="en-US" sz="1800" dirty="0">
                <a:effectLst/>
                <a:latin typeface="Calibri" panose="020F0502020204030204" pitchFamily="34" charset="0"/>
                <a:ea typeface="Calibri" panose="020F0502020204030204" pitchFamily="34" charset="0"/>
                <a:cs typeface="Calibri" panose="020F0502020204030204" pitchFamily="34" charset="0"/>
              </a:rPr>
              <a:t>) </a:t>
            </a:r>
            <a:endParaRPr lang="fr-FR" dirty="0"/>
          </a:p>
        </p:txBody>
      </p:sp>
      <p:grpSp>
        <p:nvGrpSpPr>
          <p:cNvPr id="38" name="Groupe 37">
            <a:extLst>
              <a:ext uri="{FF2B5EF4-FFF2-40B4-BE49-F238E27FC236}">
                <a16:creationId xmlns:a16="http://schemas.microsoft.com/office/drawing/2014/main" id="{355A2E54-D69E-C086-C5E6-FC50AA42F7EC}"/>
              </a:ext>
            </a:extLst>
          </p:cNvPr>
          <p:cNvGrpSpPr/>
          <p:nvPr/>
        </p:nvGrpSpPr>
        <p:grpSpPr>
          <a:xfrm>
            <a:off x="2090257" y="330307"/>
            <a:ext cx="5636952" cy="4631480"/>
            <a:chOff x="2090257" y="590563"/>
            <a:chExt cx="5636952" cy="4631480"/>
          </a:xfrm>
        </p:grpSpPr>
        <p:grpSp>
          <p:nvGrpSpPr>
            <p:cNvPr id="2" name="Groupe 1">
              <a:extLst>
                <a:ext uri="{FF2B5EF4-FFF2-40B4-BE49-F238E27FC236}">
                  <a16:creationId xmlns:a16="http://schemas.microsoft.com/office/drawing/2014/main" id="{42B44146-B72B-0212-A8D1-E67BB2B365B0}"/>
                </a:ext>
              </a:extLst>
            </p:cNvPr>
            <p:cNvGrpSpPr/>
            <p:nvPr/>
          </p:nvGrpSpPr>
          <p:grpSpPr>
            <a:xfrm>
              <a:off x="2414702" y="1574810"/>
              <a:ext cx="875611" cy="895406"/>
              <a:chOff x="4996068" y="615836"/>
              <a:chExt cx="657860" cy="672732"/>
            </a:xfrm>
          </p:grpSpPr>
          <p:sp>
            <p:nvSpPr>
              <p:cNvPr id="3" name="ZoneTexte 2">
                <a:extLst>
                  <a:ext uri="{FF2B5EF4-FFF2-40B4-BE49-F238E27FC236}">
                    <a16:creationId xmlns:a16="http://schemas.microsoft.com/office/drawing/2014/main" id="{55412328-6324-3798-A5CD-73A7F39B2D03}"/>
                  </a:ext>
                </a:extLst>
              </p:cNvPr>
              <p:cNvSpPr txBox="1"/>
              <p:nvPr/>
            </p:nvSpPr>
            <p:spPr>
              <a:xfrm>
                <a:off x="5066778" y="615836"/>
                <a:ext cx="587150" cy="672732"/>
              </a:xfrm>
              <a:prstGeom prst="rect">
                <a:avLst/>
              </a:prstGeom>
              <a:noFill/>
            </p:spPr>
            <p:txBody>
              <a:bodyPr wrap="none" rtlCol="0">
                <a:spAutoFit/>
              </a:bodyPr>
              <a:lstStyle/>
              <a:p>
                <a:pPr>
                  <a:lnSpc>
                    <a:spcPct val="120000"/>
                  </a:lnSpc>
                </a:pPr>
                <a:r>
                  <a:rPr lang="fr-FR" sz="1000" dirty="0" err="1">
                    <a:latin typeface="Arial" panose="020B0604020202020204" pitchFamily="34" charset="0"/>
                    <a:cs typeface="Arial" panose="020B0604020202020204" pitchFamily="34" charset="0"/>
                  </a:rPr>
                  <a:t>Promoter</a:t>
                </a:r>
                <a:endParaRPr lang="fr-FR" sz="1000" dirty="0">
                  <a:latin typeface="Arial" panose="020B0604020202020204" pitchFamily="34" charset="0"/>
                  <a:cs typeface="Arial" panose="020B0604020202020204" pitchFamily="34" charset="0"/>
                </a:endParaRPr>
              </a:p>
              <a:p>
                <a:pPr>
                  <a:lnSpc>
                    <a:spcPct val="120000"/>
                  </a:lnSpc>
                </a:pPr>
                <a:r>
                  <a:rPr lang="fr-FR" sz="1000" dirty="0">
                    <a:latin typeface="Arial" panose="020B0604020202020204" pitchFamily="34" charset="0"/>
                    <a:cs typeface="Arial" panose="020B0604020202020204" pitchFamily="34" charset="0"/>
                  </a:rPr>
                  <a:t>UTR</a:t>
                </a:r>
              </a:p>
              <a:p>
                <a:pPr>
                  <a:lnSpc>
                    <a:spcPct val="120000"/>
                  </a:lnSpc>
                </a:pPr>
                <a:r>
                  <a:rPr lang="fr-FR" sz="1000" dirty="0">
                    <a:latin typeface="Arial" panose="020B0604020202020204" pitchFamily="34" charset="0"/>
                    <a:cs typeface="Arial" panose="020B0604020202020204" pitchFamily="34" charset="0"/>
                  </a:rPr>
                  <a:t>Exon</a:t>
                </a:r>
              </a:p>
              <a:p>
                <a:pPr>
                  <a:lnSpc>
                    <a:spcPct val="120000"/>
                  </a:lnSpc>
                </a:pPr>
                <a:r>
                  <a:rPr lang="fr-FR" sz="1000" dirty="0">
                    <a:latin typeface="Arial" panose="020B0604020202020204" pitchFamily="34" charset="0"/>
                    <a:cs typeface="Arial" panose="020B0604020202020204" pitchFamily="34" charset="0"/>
                  </a:rPr>
                  <a:t>Intron</a:t>
                </a:r>
              </a:p>
            </p:txBody>
          </p:sp>
          <p:sp>
            <p:nvSpPr>
              <p:cNvPr id="6" name="Rectangle 5">
                <a:extLst>
                  <a:ext uri="{FF2B5EF4-FFF2-40B4-BE49-F238E27FC236}">
                    <a16:creationId xmlns:a16="http://schemas.microsoft.com/office/drawing/2014/main" id="{B1CCA662-555D-D487-9D1E-E90C87FDDB80}"/>
                  </a:ext>
                </a:extLst>
              </p:cNvPr>
              <p:cNvSpPr/>
              <p:nvPr/>
            </p:nvSpPr>
            <p:spPr bwMode="auto">
              <a:xfrm>
                <a:off x="5003208" y="688080"/>
                <a:ext cx="81293" cy="74940"/>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800" b="1" dirty="0">
                  <a:solidFill>
                    <a:schemeClr val="tx1"/>
                  </a:solidFill>
                  <a:latin typeface="Arial" pitchFamily="34" charset="0"/>
                  <a:cs typeface="Arial" pitchFamily="34" charset="0"/>
                </a:endParaRPr>
              </a:p>
            </p:txBody>
          </p:sp>
          <p:sp>
            <p:nvSpPr>
              <p:cNvPr id="7" name="Rectangle 6">
                <a:extLst>
                  <a:ext uri="{FF2B5EF4-FFF2-40B4-BE49-F238E27FC236}">
                    <a16:creationId xmlns:a16="http://schemas.microsoft.com/office/drawing/2014/main" id="{8DB8B603-35A7-A179-407E-52E96BAFD905}"/>
                  </a:ext>
                </a:extLst>
              </p:cNvPr>
              <p:cNvSpPr/>
              <p:nvPr/>
            </p:nvSpPr>
            <p:spPr bwMode="auto">
              <a:xfrm>
                <a:off x="5002962" y="816842"/>
                <a:ext cx="80486" cy="74940"/>
              </a:xfrm>
              <a:prstGeom prst="rect">
                <a:avLst/>
              </a:prstGeom>
              <a:pattFill prst="wdUpDiag">
                <a:fgClr>
                  <a:schemeClr val="tx1"/>
                </a:fgClr>
                <a:bgClr>
                  <a:schemeClr val="bg1"/>
                </a:bgClr>
              </a:patt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700"/>
              </a:p>
            </p:txBody>
          </p:sp>
          <p:sp>
            <p:nvSpPr>
              <p:cNvPr id="8" name="Rectangle 7">
                <a:extLst>
                  <a:ext uri="{FF2B5EF4-FFF2-40B4-BE49-F238E27FC236}">
                    <a16:creationId xmlns:a16="http://schemas.microsoft.com/office/drawing/2014/main" id="{0AD24B72-FA3E-51B0-19F9-424ED5913C35}"/>
                  </a:ext>
                </a:extLst>
              </p:cNvPr>
              <p:cNvSpPr/>
              <p:nvPr/>
            </p:nvSpPr>
            <p:spPr bwMode="auto">
              <a:xfrm>
                <a:off x="5003208" y="957361"/>
                <a:ext cx="81293" cy="74940"/>
              </a:xfrm>
              <a:prstGeom prst="rect">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700"/>
              </a:p>
            </p:txBody>
          </p:sp>
          <p:cxnSp>
            <p:nvCxnSpPr>
              <p:cNvPr id="9" name="Connecteur droit 8">
                <a:extLst>
                  <a:ext uri="{FF2B5EF4-FFF2-40B4-BE49-F238E27FC236}">
                    <a16:creationId xmlns:a16="http://schemas.microsoft.com/office/drawing/2014/main" id="{D7A3BA86-93E6-B2DB-7A05-10E911474746}"/>
                  </a:ext>
                </a:extLst>
              </p:cNvPr>
              <p:cNvCxnSpPr/>
              <p:nvPr/>
            </p:nvCxnSpPr>
            <p:spPr bwMode="auto">
              <a:xfrm>
                <a:off x="4996068" y="1138422"/>
                <a:ext cx="89121" cy="1190"/>
              </a:xfrm>
              <a:prstGeom prst="line">
                <a:avLst/>
              </a:prstGeom>
              <a:ln w="12700"/>
            </p:spPr>
            <p:style>
              <a:lnRef idx="1">
                <a:schemeClr val="dk1"/>
              </a:lnRef>
              <a:fillRef idx="0">
                <a:schemeClr val="dk1"/>
              </a:fillRef>
              <a:effectRef idx="0">
                <a:schemeClr val="dk1"/>
              </a:effectRef>
              <a:fontRef idx="minor">
                <a:schemeClr val="tx1"/>
              </a:fontRef>
            </p:style>
          </p:cxnSp>
        </p:grpSp>
        <p:grpSp>
          <p:nvGrpSpPr>
            <p:cNvPr id="10" name="Groupe 9">
              <a:extLst>
                <a:ext uri="{FF2B5EF4-FFF2-40B4-BE49-F238E27FC236}">
                  <a16:creationId xmlns:a16="http://schemas.microsoft.com/office/drawing/2014/main" id="{86BAFD50-E98A-7C43-2E85-DDC9F7F2DD99}"/>
                </a:ext>
              </a:extLst>
            </p:cNvPr>
            <p:cNvGrpSpPr/>
            <p:nvPr/>
          </p:nvGrpSpPr>
          <p:grpSpPr>
            <a:xfrm>
              <a:off x="2413898" y="614959"/>
              <a:ext cx="4789915" cy="1046240"/>
              <a:chOff x="306427" y="338335"/>
              <a:chExt cx="4354468" cy="1046240"/>
            </a:xfrm>
          </p:grpSpPr>
          <p:cxnSp>
            <p:nvCxnSpPr>
              <p:cNvPr id="11" name="Connecteur droit 10">
                <a:extLst>
                  <a:ext uri="{FF2B5EF4-FFF2-40B4-BE49-F238E27FC236}">
                    <a16:creationId xmlns:a16="http://schemas.microsoft.com/office/drawing/2014/main" id="{80605A52-1BB1-046F-8CAB-A09232F85BD4}"/>
                  </a:ext>
                </a:extLst>
              </p:cNvPr>
              <p:cNvCxnSpPr/>
              <p:nvPr/>
            </p:nvCxnSpPr>
            <p:spPr bwMode="auto">
              <a:xfrm>
                <a:off x="568319" y="1059595"/>
                <a:ext cx="4033550" cy="1190"/>
              </a:xfrm>
              <a:prstGeom prst="line">
                <a:avLst/>
              </a:prstGeom>
              <a:ln w="12700"/>
            </p:spPr>
            <p:style>
              <a:lnRef idx="1">
                <a:schemeClr val="dk1"/>
              </a:lnRef>
              <a:fillRef idx="0">
                <a:schemeClr val="dk1"/>
              </a:fillRef>
              <a:effectRef idx="0">
                <a:schemeClr val="dk1"/>
              </a:effectRef>
              <a:fontRef idx="minor">
                <a:schemeClr val="tx1"/>
              </a:fontRef>
            </p:style>
          </p:cxnSp>
          <p:sp>
            <p:nvSpPr>
              <p:cNvPr id="12" name="Rectangle 11">
                <a:extLst>
                  <a:ext uri="{FF2B5EF4-FFF2-40B4-BE49-F238E27FC236}">
                    <a16:creationId xmlns:a16="http://schemas.microsoft.com/office/drawing/2014/main" id="{9013EB3F-F151-C6DC-AE03-200F824B2C8E}"/>
                  </a:ext>
                </a:extLst>
              </p:cNvPr>
              <p:cNvSpPr/>
              <p:nvPr/>
            </p:nvSpPr>
            <p:spPr bwMode="auto">
              <a:xfrm>
                <a:off x="306427" y="982249"/>
                <a:ext cx="806710" cy="160642"/>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600" b="1" dirty="0">
                  <a:solidFill>
                    <a:schemeClr val="tx1"/>
                  </a:solidFill>
                  <a:latin typeface="Arial" pitchFamily="34" charset="0"/>
                  <a:cs typeface="Arial" pitchFamily="34" charset="0"/>
                </a:endParaRPr>
              </a:p>
            </p:txBody>
          </p:sp>
          <p:sp>
            <p:nvSpPr>
              <p:cNvPr id="13" name="Rectangle 12">
                <a:extLst>
                  <a:ext uri="{FF2B5EF4-FFF2-40B4-BE49-F238E27FC236}">
                    <a16:creationId xmlns:a16="http://schemas.microsoft.com/office/drawing/2014/main" id="{CF659272-72F8-E6E1-032E-59B322597578}"/>
                  </a:ext>
                </a:extLst>
              </p:cNvPr>
              <p:cNvSpPr/>
              <p:nvPr/>
            </p:nvSpPr>
            <p:spPr bwMode="auto">
              <a:xfrm>
                <a:off x="1111758" y="982249"/>
                <a:ext cx="129625" cy="160642"/>
              </a:xfrm>
              <a:prstGeom prst="rect">
                <a:avLst/>
              </a:prstGeom>
              <a:pattFill prst="wdUpDiag">
                <a:fgClr>
                  <a:schemeClr val="tx1"/>
                </a:fgClr>
                <a:bgClr>
                  <a:schemeClr val="bg1"/>
                </a:bgClr>
              </a:patt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500"/>
              </a:p>
            </p:txBody>
          </p:sp>
          <p:sp>
            <p:nvSpPr>
              <p:cNvPr id="14" name="Rectangle 13">
                <a:extLst>
                  <a:ext uri="{FF2B5EF4-FFF2-40B4-BE49-F238E27FC236}">
                    <a16:creationId xmlns:a16="http://schemas.microsoft.com/office/drawing/2014/main" id="{07A294A5-6D5B-BBEF-FC30-6ABA396FC1B9}"/>
                  </a:ext>
                </a:extLst>
              </p:cNvPr>
              <p:cNvSpPr/>
              <p:nvPr/>
            </p:nvSpPr>
            <p:spPr bwMode="auto">
              <a:xfrm>
                <a:off x="1238626" y="982249"/>
                <a:ext cx="423350" cy="160642"/>
              </a:xfrm>
              <a:prstGeom prst="rect">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500"/>
              </a:p>
            </p:txBody>
          </p:sp>
          <p:sp>
            <p:nvSpPr>
              <p:cNvPr id="15" name="Rectangle 14">
                <a:extLst>
                  <a:ext uri="{FF2B5EF4-FFF2-40B4-BE49-F238E27FC236}">
                    <a16:creationId xmlns:a16="http://schemas.microsoft.com/office/drawing/2014/main" id="{830F0EA5-830B-AE2E-16C8-1C1D1A9755E3}"/>
                  </a:ext>
                </a:extLst>
              </p:cNvPr>
              <p:cNvSpPr/>
              <p:nvPr/>
            </p:nvSpPr>
            <p:spPr bwMode="auto">
              <a:xfrm>
                <a:off x="4509500" y="981060"/>
                <a:ext cx="129625" cy="160641"/>
              </a:xfrm>
              <a:prstGeom prst="rect">
                <a:avLst/>
              </a:prstGeom>
              <a:pattFill prst="wdUpDiag">
                <a:fgClr>
                  <a:schemeClr val="tx1"/>
                </a:fgClr>
                <a:bgClr>
                  <a:schemeClr val="bg1"/>
                </a:bgClr>
              </a:patt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500"/>
              </a:p>
            </p:txBody>
          </p:sp>
          <p:sp>
            <p:nvSpPr>
              <p:cNvPr id="16" name="Rectangle 15">
                <a:extLst>
                  <a:ext uri="{FF2B5EF4-FFF2-40B4-BE49-F238E27FC236}">
                    <a16:creationId xmlns:a16="http://schemas.microsoft.com/office/drawing/2014/main" id="{353A9F8B-0FAF-F427-3E73-543D590061B5}"/>
                  </a:ext>
                </a:extLst>
              </p:cNvPr>
              <p:cNvSpPr/>
              <p:nvPr/>
            </p:nvSpPr>
            <p:spPr bwMode="auto">
              <a:xfrm>
                <a:off x="3647725" y="981060"/>
                <a:ext cx="856001" cy="160641"/>
              </a:xfrm>
              <a:prstGeom prst="rect">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500"/>
              </a:p>
            </p:txBody>
          </p:sp>
          <p:sp>
            <p:nvSpPr>
              <p:cNvPr id="17" name="Text Box 19">
                <a:extLst>
                  <a:ext uri="{FF2B5EF4-FFF2-40B4-BE49-F238E27FC236}">
                    <a16:creationId xmlns:a16="http://schemas.microsoft.com/office/drawing/2014/main" id="{3700029D-9F51-227C-0D60-7B3C9B78D044}"/>
                  </a:ext>
                </a:extLst>
              </p:cNvPr>
              <p:cNvSpPr txBox="1">
                <a:spLocks noChangeArrowheads="1"/>
              </p:cNvSpPr>
              <p:nvPr/>
            </p:nvSpPr>
            <p:spPr bwMode="auto">
              <a:xfrm>
                <a:off x="3746863" y="338335"/>
                <a:ext cx="9140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fr-FR" altLang="en-US" sz="1000" b="1" i="1" dirty="0">
                    <a:solidFill>
                      <a:schemeClr val="bg1">
                        <a:lumMod val="50000"/>
                      </a:schemeClr>
                    </a:solidFill>
                    <a:latin typeface="Arial" charset="0"/>
                    <a:ea typeface="ＭＳ Ｐゴシック" pitchFamily="34" charset="-128"/>
                  </a:rPr>
                  <a:t>pme32-2</a:t>
                </a:r>
              </a:p>
              <a:p>
                <a:pPr algn="ctr" eaLnBrk="1" hangingPunct="1">
                  <a:spcBef>
                    <a:spcPct val="0"/>
                  </a:spcBef>
                  <a:buFontTx/>
                  <a:buNone/>
                </a:pPr>
                <a:r>
                  <a:rPr lang="fr-FR" altLang="en-US" sz="800" i="1" dirty="0">
                    <a:solidFill>
                      <a:schemeClr val="bg1">
                        <a:lumMod val="50000"/>
                      </a:schemeClr>
                    </a:solidFill>
                    <a:latin typeface="Arial" charset="0"/>
                    <a:ea typeface="ＭＳ Ｐゴシック" pitchFamily="34" charset="-128"/>
                  </a:rPr>
                  <a:t>(GABI_075A08)</a:t>
                </a:r>
              </a:p>
            </p:txBody>
          </p:sp>
          <p:sp>
            <p:nvSpPr>
              <p:cNvPr id="18" name="Rectangle 17">
                <a:extLst>
                  <a:ext uri="{FF2B5EF4-FFF2-40B4-BE49-F238E27FC236}">
                    <a16:creationId xmlns:a16="http://schemas.microsoft.com/office/drawing/2014/main" id="{F2C72BB7-83B5-45D8-0B80-B837662BA021}"/>
                  </a:ext>
                </a:extLst>
              </p:cNvPr>
              <p:cNvSpPr/>
              <p:nvPr/>
            </p:nvSpPr>
            <p:spPr bwMode="auto">
              <a:xfrm>
                <a:off x="2711389" y="984630"/>
                <a:ext cx="744656" cy="160642"/>
              </a:xfrm>
              <a:prstGeom prst="rect">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500"/>
              </a:p>
            </p:txBody>
          </p:sp>
          <p:sp>
            <p:nvSpPr>
              <p:cNvPr id="19" name="Line 15">
                <a:extLst>
                  <a:ext uri="{FF2B5EF4-FFF2-40B4-BE49-F238E27FC236}">
                    <a16:creationId xmlns:a16="http://schemas.microsoft.com/office/drawing/2014/main" id="{1D839823-1EAC-B23D-EB39-B226572EC1D2}"/>
                  </a:ext>
                </a:extLst>
              </p:cNvPr>
              <p:cNvSpPr>
                <a:spLocks noChangeShapeType="1"/>
              </p:cNvSpPr>
              <p:nvPr/>
            </p:nvSpPr>
            <p:spPr bwMode="auto">
              <a:xfrm>
                <a:off x="3774000" y="945901"/>
                <a:ext cx="116764" cy="0"/>
              </a:xfrm>
              <a:prstGeom prst="line">
                <a:avLst/>
              </a:prstGeom>
              <a:noFill/>
              <a:ln w="9525" cmpd="sng">
                <a:solidFill>
                  <a:schemeClr val="tx1"/>
                </a:solidFill>
                <a:round/>
                <a:headEnd/>
                <a:tailEnd type="triangle" w="sm" len="sm"/>
              </a:ln>
              <a:extLst>
                <a:ext uri="{909E8E84-426E-40DD-AFC4-6F175D3DCCD1}">
                  <a14:hiddenFill xmlns:a14="http://schemas.microsoft.com/office/drawing/2010/main">
                    <a:noFill/>
                  </a14:hiddenFill>
                </a:ext>
              </a:extLst>
            </p:spPr>
            <p:txBody>
              <a:bodyPr wrap="none" anchor="ctr"/>
              <a:lstStyle/>
              <a:p>
                <a:endParaRPr lang="en-US" sz="500"/>
              </a:p>
            </p:txBody>
          </p:sp>
          <p:sp>
            <p:nvSpPr>
              <p:cNvPr id="20" name="Line 15">
                <a:extLst>
                  <a:ext uri="{FF2B5EF4-FFF2-40B4-BE49-F238E27FC236}">
                    <a16:creationId xmlns:a16="http://schemas.microsoft.com/office/drawing/2014/main" id="{70998DE4-281B-0D7D-3B0B-026AACE159CF}"/>
                  </a:ext>
                </a:extLst>
              </p:cNvPr>
              <p:cNvSpPr>
                <a:spLocks noChangeShapeType="1"/>
              </p:cNvSpPr>
              <p:nvPr/>
            </p:nvSpPr>
            <p:spPr bwMode="auto">
              <a:xfrm flipH="1">
                <a:off x="4295786" y="1178663"/>
                <a:ext cx="121940" cy="0"/>
              </a:xfrm>
              <a:prstGeom prst="line">
                <a:avLst/>
              </a:prstGeom>
              <a:noFill/>
              <a:ln w="9525" cmpd="sng">
                <a:solidFill>
                  <a:schemeClr val="tx1"/>
                </a:solidFill>
                <a:round/>
                <a:headEnd/>
                <a:tailEnd type="triangle" w="sm" len="sm"/>
              </a:ln>
              <a:extLst>
                <a:ext uri="{909E8E84-426E-40DD-AFC4-6F175D3DCCD1}">
                  <a14:hiddenFill xmlns:a14="http://schemas.microsoft.com/office/drawing/2010/main">
                    <a:noFill/>
                  </a14:hiddenFill>
                </a:ext>
              </a:extLst>
            </p:spPr>
            <p:txBody>
              <a:bodyPr wrap="none" anchor="ctr"/>
              <a:lstStyle/>
              <a:p>
                <a:endParaRPr lang="en-US" sz="500"/>
              </a:p>
            </p:txBody>
          </p:sp>
          <p:sp>
            <p:nvSpPr>
              <p:cNvPr id="21" name="ZoneTexte 20">
                <a:extLst>
                  <a:ext uri="{FF2B5EF4-FFF2-40B4-BE49-F238E27FC236}">
                    <a16:creationId xmlns:a16="http://schemas.microsoft.com/office/drawing/2014/main" id="{093EDD16-0769-9749-94E2-822AACC211B3}"/>
                  </a:ext>
                </a:extLst>
              </p:cNvPr>
              <p:cNvSpPr txBox="1"/>
              <p:nvPr/>
            </p:nvSpPr>
            <p:spPr>
              <a:xfrm>
                <a:off x="4117258" y="1184520"/>
                <a:ext cx="492851" cy="200055"/>
              </a:xfrm>
              <a:prstGeom prst="rect">
                <a:avLst/>
              </a:prstGeom>
              <a:noFill/>
            </p:spPr>
            <p:txBody>
              <a:bodyPr wrap="none" rtlCol="0">
                <a:spAutoFit/>
              </a:bodyPr>
              <a:lstStyle/>
              <a:p>
                <a:pPr algn="ctr"/>
                <a:r>
                  <a:rPr lang="fr-FR" sz="700" i="1" dirty="0">
                    <a:latin typeface="Arial"/>
                    <a:cs typeface="Arial"/>
                  </a:rPr>
                  <a:t>PME32R</a:t>
                </a:r>
              </a:p>
            </p:txBody>
          </p:sp>
          <p:sp>
            <p:nvSpPr>
              <p:cNvPr id="22" name="ZoneTexte 21">
                <a:extLst>
                  <a:ext uri="{FF2B5EF4-FFF2-40B4-BE49-F238E27FC236}">
                    <a16:creationId xmlns:a16="http://schemas.microsoft.com/office/drawing/2014/main" id="{AA430945-DA00-2243-5C45-96C7E5CDFA83}"/>
                  </a:ext>
                </a:extLst>
              </p:cNvPr>
              <p:cNvSpPr txBox="1"/>
              <p:nvPr/>
            </p:nvSpPr>
            <p:spPr>
              <a:xfrm>
                <a:off x="3578771" y="752620"/>
                <a:ext cx="484107" cy="200055"/>
              </a:xfrm>
              <a:prstGeom prst="rect">
                <a:avLst/>
              </a:prstGeom>
              <a:noFill/>
            </p:spPr>
            <p:txBody>
              <a:bodyPr wrap="none" rtlCol="0">
                <a:spAutoFit/>
              </a:bodyPr>
              <a:lstStyle/>
              <a:p>
                <a:pPr algn="ctr"/>
                <a:r>
                  <a:rPr lang="fr-FR" sz="700" i="1" dirty="0">
                    <a:latin typeface="Arial"/>
                    <a:cs typeface="Arial"/>
                  </a:rPr>
                  <a:t>PME32F</a:t>
                </a:r>
              </a:p>
            </p:txBody>
          </p:sp>
          <p:sp>
            <p:nvSpPr>
              <p:cNvPr id="23" name="Triangle isocèle 49">
                <a:extLst>
                  <a:ext uri="{FF2B5EF4-FFF2-40B4-BE49-F238E27FC236}">
                    <a16:creationId xmlns:a16="http://schemas.microsoft.com/office/drawing/2014/main" id="{A379F190-8EB8-3504-C437-153C237929DB}"/>
                  </a:ext>
                </a:extLst>
              </p:cNvPr>
              <p:cNvSpPr/>
              <p:nvPr/>
            </p:nvSpPr>
            <p:spPr>
              <a:xfrm rot="10800000">
                <a:off x="4014704" y="704408"/>
                <a:ext cx="372533" cy="268828"/>
              </a:xfrm>
              <a:prstGeom prst="triangle">
                <a:avLst/>
              </a:prstGeom>
              <a:solidFill>
                <a:schemeClr val="bg1">
                  <a:lumMod val="5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1400"/>
              </a:p>
            </p:txBody>
          </p:sp>
        </p:grpSp>
        <p:grpSp>
          <p:nvGrpSpPr>
            <p:cNvPr id="24" name="Groupe 23">
              <a:extLst>
                <a:ext uri="{FF2B5EF4-FFF2-40B4-BE49-F238E27FC236}">
                  <a16:creationId xmlns:a16="http://schemas.microsoft.com/office/drawing/2014/main" id="{8D0E37FA-4645-2BCB-28FB-44B327612571}"/>
                </a:ext>
              </a:extLst>
            </p:cNvPr>
            <p:cNvGrpSpPr/>
            <p:nvPr/>
          </p:nvGrpSpPr>
          <p:grpSpPr>
            <a:xfrm>
              <a:off x="2215495" y="3263778"/>
              <a:ext cx="2286496" cy="1603165"/>
              <a:chOff x="1977393" y="5697233"/>
              <a:chExt cx="1889666" cy="1457423"/>
            </a:xfrm>
          </p:grpSpPr>
          <p:sp>
            <p:nvSpPr>
              <p:cNvPr id="25" name="ZoneTexte 24">
                <a:extLst>
                  <a:ext uri="{FF2B5EF4-FFF2-40B4-BE49-F238E27FC236}">
                    <a16:creationId xmlns:a16="http://schemas.microsoft.com/office/drawing/2014/main" id="{09473974-5C1E-C0A2-97E8-6F393821A93D}"/>
                  </a:ext>
                </a:extLst>
              </p:cNvPr>
              <p:cNvSpPr txBox="1"/>
              <p:nvPr/>
            </p:nvSpPr>
            <p:spPr>
              <a:xfrm>
                <a:off x="2622961" y="5697233"/>
                <a:ext cx="517624" cy="251817"/>
              </a:xfrm>
              <a:prstGeom prst="rect">
                <a:avLst/>
              </a:prstGeom>
              <a:noFill/>
            </p:spPr>
            <p:txBody>
              <a:bodyPr wrap="none" rtlCol="0">
                <a:spAutoFit/>
              </a:bodyPr>
              <a:lstStyle/>
              <a:p>
                <a:pPr algn="ctr"/>
                <a:r>
                  <a:rPr lang="fr-FR" sz="1200" b="1" dirty="0">
                    <a:latin typeface="Arial" panose="020B0604020202020204" pitchFamily="34" charset="0"/>
                    <a:cs typeface="Arial" panose="020B0604020202020204" pitchFamily="34" charset="0"/>
                  </a:rPr>
                  <a:t>Col-0</a:t>
                </a:r>
                <a:endParaRPr lang="en-US" sz="1200" b="1" dirty="0">
                  <a:latin typeface="Arial" panose="020B0604020202020204" pitchFamily="34" charset="0"/>
                  <a:cs typeface="Arial" panose="020B0604020202020204" pitchFamily="34" charset="0"/>
                </a:endParaRPr>
              </a:p>
            </p:txBody>
          </p:sp>
          <p:sp>
            <p:nvSpPr>
              <p:cNvPr id="26" name="ZoneTexte 25">
                <a:extLst>
                  <a:ext uri="{FF2B5EF4-FFF2-40B4-BE49-F238E27FC236}">
                    <a16:creationId xmlns:a16="http://schemas.microsoft.com/office/drawing/2014/main" id="{25C97320-4F67-A8DD-B98D-1EC2454FAA77}"/>
                  </a:ext>
                </a:extLst>
              </p:cNvPr>
              <p:cNvSpPr txBox="1"/>
              <p:nvPr/>
            </p:nvSpPr>
            <p:spPr>
              <a:xfrm>
                <a:off x="3133757" y="5697233"/>
                <a:ext cx="733302" cy="251817"/>
              </a:xfrm>
              <a:prstGeom prst="rect">
                <a:avLst/>
              </a:prstGeom>
              <a:noFill/>
            </p:spPr>
            <p:txBody>
              <a:bodyPr wrap="none" rtlCol="0">
                <a:spAutoFit/>
              </a:bodyPr>
              <a:lstStyle/>
              <a:p>
                <a:pPr algn="ctr"/>
                <a:r>
                  <a:rPr lang="fr-FR" sz="1200" b="1" i="1" dirty="0">
                    <a:latin typeface="Arial" panose="020B0604020202020204" pitchFamily="34" charset="0"/>
                    <a:cs typeface="Arial" panose="020B0604020202020204" pitchFamily="34" charset="0"/>
                  </a:rPr>
                  <a:t>pme32-2</a:t>
                </a:r>
                <a:endParaRPr lang="en-US" sz="1200" b="1" i="1" dirty="0">
                  <a:latin typeface="Arial" panose="020B0604020202020204" pitchFamily="34" charset="0"/>
                  <a:cs typeface="Arial" panose="020B0604020202020204" pitchFamily="34" charset="0"/>
                </a:endParaRPr>
              </a:p>
            </p:txBody>
          </p:sp>
          <p:sp>
            <p:nvSpPr>
              <p:cNvPr id="27" name="ZoneTexte 26">
                <a:extLst>
                  <a:ext uri="{FF2B5EF4-FFF2-40B4-BE49-F238E27FC236}">
                    <a16:creationId xmlns:a16="http://schemas.microsoft.com/office/drawing/2014/main" id="{596F79CB-7D69-952D-8FE8-65F5A6DF2535}"/>
                  </a:ext>
                </a:extLst>
              </p:cNvPr>
              <p:cNvSpPr txBox="1"/>
              <p:nvPr/>
            </p:nvSpPr>
            <p:spPr>
              <a:xfrm>
                <a:off x="1977393" y="6048739"/>
                <a:ext cx="589031" cy="391716"/>
              </a:xfrm>
              <a:prstGeom prst="rect">
                <a:avLst/>
              </a:prstGeom>
              <a:noFill/>
            </p:spPr>
            <p:txBody>
              <a:bodyPr wrap="none" rtlCol="0">
                <a:spAutoFit/>
              </a:bodyPr>
              <a:lstStyle/>
              <a:p>
                <a:pPr algn="r"/>
                <a:r>
                  <a:rPr lang="fr-FR" sz="1100" i="1" dirty="0">
                    <a:latin typeface="Arial" panose="020B0604020202020204" pitchFamily="34" charset="0"/>
                    <a:cs typeface="Arial" panose="020B0604020202020204" pitchFamily="34" charset="0"/>
                  </a:rPr>
                  <a:t>PME32</a:t>
                </a:r>
              </a:p>
              <a:p>
                <a:pPr algn="r"/>
                <a:r>
                  <a:rPr lang="fr-FR" sz="1100" i="1" dirty="0">
                    <a:latin typeface="Arial" panose="020B0604020202020204" pitchFamily="34" charset="0"/>
                    <a:cs typeface="Arial" panose="020B0604020202020204" pitchFamily="34" charset="0"/>
                  </a:rPr>
                  <a:t>F/R</a:t>
                </a:r>
              </a:p>
            </p:txBody>
          </p:sp>
          <p:sp>
            <p:nvSpPr>
              <p:cNvPr id="28" name="ZoneTexte 27">
                <a:extLst>
                  <a:ext uri="{FF2B5EF4-FFF2-40B4-BE49-F238E27FC236}">
                    <a16:creationId xmlns:a16="http://schemas.microsoft.com/office/drawing/2014/main" id="{BD0746DB-F794-61BB-923D-FEA02B614A58}"/>
                  </a:ext>
                </a:extLst>
              </p:cNvPr>
              <p:cNvSpPr txBox="1"/>
              <p:nvPr/>
            </p:nvSpPr>
            <p:spPr>
              <a:xfrm>
                <a:off x="2080059" y="6666556"/>
                <a:ext cx="476822" cy="391716"/>
              </a:xfrm>
              <a:prstGeom prst="rect">
                <a:avLst/>
              </a:prstGeom>
              <a:noFill/>
            </p:spPr>
            <p:txBody>
              <a:bodyPr wrap="none" rtlCol="0">
                <a:spAutoFit/>
              </a:bodyPr>
              <a:lstStyle/>
              <a:p>
                <a:pPr algn="r"/>
                <a:r>
                  <a:rPr lang="fr-FR" sz="1100" i="1" dirty="0">
                    <a:latin typeface="Arial" panose="020B0604020202020204" pitchFamily="34" charset="0"/>
                    <a:cs typeface="Arial" panose="020B0604020202020204" pitchFamily="34" charset="0"/>
                  </a:rPr>
                  <a:t>EF1</a:t>
                </a:r>
                <a:r>
                  <a:rPr lang="el-GR" sz="1100" i="1" dirty="0">
                    <a:latin typeface="Arial" panose="020B0604020202020204" pitchFamily="34" charset="0"/>
                    <a:cs typeface="Arial" panose="020B0604020202020204" pitchFamily="34" charset="0"/>
                  </a:rPr>
                  <a:t>α</a:t>
                </a:r>
                <a:endParaRPr lang="fr-FR" sz="1100" i="1" dirty="0">
                  <a:latin typeface="Arial" panose="020B0604020202020204" pitchFamily="34" charset="0"/>
                  <a:cs typeface="Arial" panose="020B0604020202020204" pitchFamily="34" charset="0"/>
                </a:endParaRPr>
              </a:p>
              <a:p>
                <a:pPr algn="r"/>
                <a:r>
                  <a:rPr lang="fr-FR" sz="1100" i="1" dirty="0">
                    <a:latin typeface="Arial" panose="020B0604020202020204" pitchFamily="34" charset="0"/>
                    <a:cs typeface="Arial" panose="020B0604020202020204" pitchFamily="34" charset="0"/>
                  </a:rPr>
                  <a:t>F/R</a:t>
                </a:r>
              </a:p>
            </p:txBody>
          </p:sp>
          <p:grpSp>
            <p:nvGrpSpPr>
              <p:cNvPr id="29" name="Groupe 28">
                <a:extLst>
                  <a:ext uri="{FF2B5EF4-FFF2-40B4-BE49-F238E27FC236}">
                    <a16:creationId xmlns:a16="http://schemas.microsoft.com/office/drawing/2014/main" id="{74F03422-FF36-CD52-FFAC-27F6BC2C0D99}"/>
                  </a:ext>
                </a:extLst>
              </p:cNvPr>
              <p:cNvGrpSpPr/>
              <p:nvPr/>
            </p:nvGrpSpPr>
            <p:grpSpPr>
              <a:xfrm>
                <a:off x="2564178" y="5947751"/>
                <a:ext cx="1247853" cy="1206905"/>
                <a:chOff x="1561132" y="4254489"/>
                <a:chExt cx="1134412" cy="1097193"/>
              </a:xfrm>
            </p:grpSpPr>
            <p:pic>
              <p:nvPicPr>
                <p:cNvPr id="30" name="Picture 2" descr="H:\Photos Gel Docs au 260912\Fabien Thèse\RT-PCR\RT PCR EF1a et 43270 KOF3-KOR3 mut pme32 pme44 et pl21 240912.tif">
                  <a:extLst>
                    <a:ext uri="{FF2B5EF4-FFF2-40B4-BE49-F238E27FC236}">
                      <a16:creationId xmlns:a16="http://schemas.microsoft.com/office/drawing/2014/main" id="{570747DE-2C42-EE9F-C7E7-836D166A279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3472" t="76856" r="58643" b="12152"/>
                <a:stretch/>
              </p:blipFill>
              <p:spPr bwMode="auto">
                <a:xfrm>
                  <a:off x="1561132" y="4254499"/>
                  <a:ext cx="567690" cy="527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2" descr="H:\Photos Gel Docs au 260912\Fabien Thèse\RT-PCR\RT PCR EF1a et 43270 KOF3-KOR3 mut pme32 pme44 et pl21 240912.tif">
                  <a:extLst>
                    <a:ext uri="{FF2B5EF4-FFF2-40B4-BE49-F238E27FC236}">
                      <a16:creationId xmlns:a16="http://schemas.microsoft.com/office/drawing/2014/main" id="{B3479E22-CAB9-E1C0-80DD-AF2E280D6C7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8555" t="76856" r="43560" b="12152"/>
                <a:stretch/>
              </p:blipFill>
              <p:spPr bwMode="auto">
                <a:xfrm>
                  <a:off x="2127854" y="4254489"/>
                  <a:ext cx="567690" cy="527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2" descr="H:\Photos Gel Docs au 260912\Fabien Thèse\RT-PCR\RT PCR EF1a et 43270 KOF3-KOR3 mut pme32 pme44 et pl21 240912.tif">
                  <a:extLst>
                    <a:ext uri="{FF2B5EF4-FFF2-40B4-BE49-F238E27FC236}">
                      <a16:creationId xmlns:a16="http://schemas.microsoft.com/office/drawing/2014/main" id="{45B05C4D-D2A7-09E1-8F79-458BE27267A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3472" t="22691" r="58643" b="66318"/>
                <a:stretch/>
              </p:blipFill>
              <p:spPr bwMode="auto">
                <a:xfrm>
                  <a:off x="1561132" y="4823997"/>
                  <a:ext cx="567690" cy="527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2" descr="H:\Photos Gel Docs au 260912\Fabien Thèse\RT-PCR\RT PCR EF1a et 43270 KOF3-KOR3 mut pme32 pme44 et pl21 240912.tif">
                  <a:extLst>
                    <a:ext uri="{FF2B5EF4-FFF2-40B4-BE49-F238E27FC236}">
                      <a16:creationId xmlns:a16="http://schemas.microsoft.com/office/drawing/2014/main" id="{0566DBD3-137D-3B9C-BDE2-4BBBCFE12E1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8555" t="22691" r="43560" b="66317"/>
                <a:stretch/>
              </p:blipFill>
              <p:spPr bwMode="auto">
                <a:xfrm>
                  <a:off x="2127854" y="4823991"/>
                  <a:ext cx="567690" cy="527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34" name="ZoneTexte 33">
              <a:extLst>
                <a:ext uri="{FF2B5EF4-FFF2-40B4-BE49-F238E27FC236}">
                  <a16:creationId xmlns:a16="http://schemas.microsoft.com/office/drawing/2014/main" id="{F79A0C4F-E5A0-F798-5444-56E4D190CA80}"/>
                </a:ext>
              </a:extLst>
            </p:cNvPr>
            <p:cNvSpPr txBox="1"/>
            <p:nvPr/>
          </p:nvSpPr>
          <p:spPr>
            <a:xfrm>
              <a:off x="2100695" y="590563"/>
              <a:ext cx="351378" cy="369332"/>
            </a:xfrm>
            <a:prstGeom prst="rect">
              <a:avLst/>
            </a:prstGeom>
            <a:noFill/>
          </p:spPr>
          <p:txBody>
            <a:bodyPr wrap="none" rtlCol="0">
              <a:spAutoFit/>
            </a:bodyPr>
            <a:lstStyle/>
            <a:p>
              <a:pPr algn="ctr"/>
              <a:r>
                <a:rPr lang="fr-FR" b="1" dirty="0">
                  <a:latin typeface="Arial" panose="020B0604020202020204" pitchFamily="34" charset="0"/>
                  <a:cs typeface="Arial" panose="020B0604020202020204" pitchFamily="34" charset="0"/>
                </a:rPr>
                <a:t>A</a:t>
              </a:r>
            </a:p>
          </p:txBody>
        </p:sp>
        <p:sp>
          <p:nvSpPr>
            <p:cNvPr id="35" name="ZoneTexte 34">
              <a:extLst>
                <a:ext uri="{FF2B5EF4-FFF2-40B4-BE49-F238E27FC236}">
                  <a16:creationId xmlns:a16="http://schemas.microsoft.com/office/drawing/2014/main" id="{9ACC4FA9-F27E-D107-4303-F144A70E5896}"/>
                </a:ext>
              </a:extLst>
            </p:cNvPr>
            <p:cNvSpPr txBox="1"/>
            <p:nvPr/>
          </p:nvSpPr>
          <p:spPr>
            <a:xfrm>
              <a:off x="2090257" y="2811319"/>
              <a:ext cx="351378" cy="369332"/>
            </a:xfrm>
            <a:prstGeom prst="rect">
              <a:avLst/>
            </a:prstGeom>
            <a:noFill/>
          </p:spPr>
          <p:txBody>
            <a:bodyPr wrap="none" rtlCol="0">
              <a:spAutoFit/>
            </a:bodyPr>
            <a:lstStyle/>
            <a:p>
              <a:pPr algn="ctr"/>
              <a:r>
                <a:rPr lang="fr-FR" b="1" dirty="0">
                  <a:latin typeface="Arial" panose="020B0604020202020204" pitchFamily="34" charset="0"/>
                  <a:cs typeface="Arial" panose="020B0604020202020204" pitchFamily="34" charset="0"/>
                </a:rPr>
                <a:t>B</a:t>
              </a:r>
            </a:p>
          </p:txBody>
        </p:sp>
        <p:sp>
          <p:nvSpPr>
            <p:cNvPr id="36" name="ZoneTexte 35">
              <a:extLst>
                <a:ext uri="{FF2B5EF4-FFF2-40B4-BE49-F238E27FC236}">
                  <a16:creationId xmlns:a16="http://schemas.microsoft.com/office/drawing/2014/main" id="{8EF2E0C2-6160-E487-92D9-FF81A5FC7F2C}"/>
                </a:ext>
              </a:extLst>
            </p:cNvPr>
            <p:cNvSpPr txBox="1"/>
            <p:nvPr/>
          </p:nvSpPr>
          <p:spPr>
            <a:xfrm>
              <a:off x="4493376" y="1813096"/>
              <a:ext cx="351378" cy="369332"/>
            </a:xfrm>
            <a:prstGeom prst="rect">
              <a:avLst/>
            </a:prstGeom>
            <a:noFill/>
          </p:spPr>
          <p:txBody>
            <a:bodyPr wrap="none" rtlCol="0">
              <a:spAutoFit/>
            </a:bodyPr>
            <a:lstStyle/>
            <a:p>
              <a:pPr algn="ctr"/>
              <a:r>
                <a:rPr lang="fr-FR" b="1" dirty="0">
                  <a:latin typeface="Arial" panose="020B0604020202020204" pitchFamily="34" charset="0"/>
                  <a:cs typeface="Arial" panose="020B0604020202020204" pitchFamily="34" charset="0"/>
                </a:rPr>
                <a:t>C</a:t>
              </a:r>
            </a:p>
          </p:txBody>
        </p:sp>
        <p:graphicFrame>
          <p:nvGraphicFramePr>
            <p:cNvPr id="37" name="Objet 36">
              <a:extLst>
                <a:ext uri="{FF2B5EF4-FFF2-40B4-BE49-F238E27FC236}">
                  <a16:creationId xmlns:a16="http://schemas.microsoft.com/office/drawing/2014/main" id="{84AD0055-F50C-A151-ABC7-CBD5AFC0D839}"/>
                </a:ext>
              </a:extLst>
            </p:cNvPr>
            <p:cNvGraphicFramePr>
              <a:graphicFrameLocks noChangeAspect="1"/>
            </p:cNvGraphicFramePr>
            <p:nvPr>
              <p:extLst>
                <p:ext uri="{D42A27DB-BD31-4B8C-83A1-F6EECF244321}">
                  <p14:modId xmlns:p14="http://schemas.microsoft.com/office/powerpoint/2010/main" val="90789320"/>
                </p:ext>
              </p:extLst>
            </p:nvPr>
          </p:nvGraphicFramePr>
          <p:xfrm>
            <a:off x="4708512" y="1969637"/>
            <a:ext cx="3018697" cy="3252406"/>
          </p:xfrm>
          <a:graphic>
            <a:graphicData uri="http://schemas.openxmlformats.org/presentationml/2006/ole">
              <mc:AlternateContent xmlns:mc="http://schemas.openxmlformats.org/markup-compatibility/2006">
                <mc:Choice xmlns:v="urn:schemas-microsoft-com:vml" Requires="v">
                  <p:oleObj name="Prism 8" r:id="rId3" imgW="4082859" imgH="3935043" progId="Prism8.Document">
                    <p:embed/>
                  </p:oleObj>
                </mc:Choice>
                <mc:Fallback>
                  <p:oleObj name="Prism 8" r:id="rId3" imgW="4082859" imgH="3935043" progId="Prism8.Document">
                    <p:embed/>
                    <p:pic>
                      <p:nvPicPr>
                        <p:cNvPr id="76" name="Objet 75">
                          <a:extLst>
                            <a:ext uri="{FF2B5EF4-FFF2-40B4-BE49-F238E27FC236}">
                              <a16:creationId xmlns:a16="http://schemas.microsoft.com/office/drawing/2014/main" id="{F303DE50-0E72-40B8-8DD7-5A1E963BC830}"/>
                            </a:ext>
                          </a:extLst>
                        </p:cNvPr>
                        <p:cNvPicPr/>
                        <p:nvPr/>
                      </p:nvPicPr>
                      <p:blipFill>
                        <a:blip r:embed="rId4"/>
                        <a:stretch>
                          <a:fillRect/>
                        </a:stretch>
                      </p:blipFill>
                      <p:spPr>
                        <a:xfrm>
                          <a:off x="4708512" y="1969637"/>
                          <a:ext cx="3018697" cy="3252406"/>
                        </a:xfrm>
                        <a:prstGeom prst="rect">
                          <a:avLst/>
                        </a:prstGeom>
                      </p:spPr>
                    </p:pic>
                  </p:oleObj>
                </mc:Fallback>
              </mc:AlternateContent>
            </a:graphicData>
          </a:graphic>
        </p:graphicFrame>
      </p:grpSp>
      <p:sp>
        <p:nvSpPr>
          <p:cNvPr id="40" name="ZoneTexte 39">
            <a:extLst>
              <a:ext uri="{FF2B5EF4-FFF2-40B4-BE49-F238E27FC236}">
                <a16:creationId xmlns:a16="http://schemas.microsoft.com/office/drawing/2014/main" id="{8BD308AB-60C0-FF5B-CA94-814067632100}"/>
              </a:ext>
            </a:extLst>
          </p:cNvPr>
          <p:cNvSpPr txBox="1"/>
          <p:nvPr/>
        </p:nvSpPr>
        <p:spPr>
          <a:xfrm>
            <a:off x="300278" y="5270225"/>
            <a:ext cx="8403426" cy="1200329"/>
          </a:xfrm>
          <a:prstGeom prst="rect">
            <a:avLst/>
          </a:prstGeom>
          <a:noFill/>
        </p:spPr>
        <p:txBody>
          <a:bodyPr wrap="square">
            <a:spAutoFit/>
          </a:bodyPr>
          <a:lstStyle/>
          <a:p>
            <a:pPr algn="just"/>
            <a:r>
              <a:rPr lang="fr-FR" sz="1200" b="1" dirty="0" err="1">
                <a:cs typeface="Arial" panose="020B0604020202020204" pitchFamily="34" charset="0"/>
              </a:rPr>
              <a:t>Characterization</a:t>
            </a:r>
            <a:r>
              <a:rPr lang="fr-FR" sz="1200" b="1" dirty="0">
                <a:cs typeface="Arial" panose="020B0604020202020204" pitchFamily="34" charset="0"/>
              </a:rPr>
              <a:t> of </a:t>
            </a:r>
            <a:r>
              <a:rPr lang="fr-FR" sz="1200" b="1" i="1" dirty="0">
                <a:cs typeface="Arial" panose="020B0604020202020204" pitchFamily="34" charset="0"/>
              </a:rPr>
              <a:t>pme32-2</a:t>
            </a:r>
            <a:r>
              <a:rPr lang="fr-FR" sz="1200" b="1" dirty="0">
                <a:cs typeface="Arial" panose="020B0604020202020204" pitchFamily="34" charset="0"/>
              </a:rPr>
              <a:t> </a:t>
            </a:r>
            <a:r>
              <a:rPr lang="fr-FR" sz="1200" b="1" dirty="0" err="1">
                <a:cs typeface="Arial" panose="020B0604020202020204" pitchFamily="34" charset="0"/>
              </a:rPr>
              <a:t>loss</a:t>
            </a:r>
            <a:r>
              <a:rPr lang="fr-FR" sz="1200" b="1" dirty="0">
                <a:cs typeface="Arial" panose="020B0604020202020204" pitchFamily="34" charset="0"/>
              </a:rPr>
              <a:t>-of-</a:t>
            </a:r>
            <a:r>
              <a:rPr lang="fr-FR" sz="1200" b="1" dirty="0" err="1">
                <a:cs typeface="Arial" panose="020B0604020202020204" pitchFamily="34" charset="0"/>
              </a:rPr>
              <a:t>function</a:t>
            </a:r>
            <a:r>
              <a:rPr lang="fr-FR" sz="1200" b="1" dirty="0">
                <a:cs typeface="Arial" panose="020B0604020202020204" pitchFamily="34" charset="0"/>
              </a:rPr>
              <a:t> mutant.</a:t>
            </a:r>
          </a:p>
          <a:p>
            <a:pPr algn="just"/>
            <a:r>
              <a:rPr lang="en-US" sz="1200" b="1" dirty="0"/>
              <a:t>(A) </a:t>
            </a:r>
            <a:r>
              <a:rPr lang="en-US" sz="1200" dirty="0"/>
              <a:t>Localization of the T-DNA insertion (</a:t>
            </a:r>
            <a:r>
              <a:rPr lang="en-US" sz="1200" i="1" dirty="0"/>
              <a:t>GABI_075A08</a:t>
            </a:r>
            <a:r>
              <a:rPr lang="en-US" sz="1200" dirty="0"/>
              <a:t>) in </a:t>
            </a:r>
            <a:r>
              <a:rPr lang="en-US" sz="1200" i="1" dirty="0"/>
              <a:t>PME32 </a:t>
            </a:r>
            <a:r>
              <a:rPr lang="en-US" sz="1200" dirty="0"/>
              <a:t>genomic DNA sequence. </a:t>
            </a:r>
            <a:r>
              <a:rPr lang="en-US" sz="1200" i="1" dirty="0"/>
              <a:t>PME32</a:t>
            </a:r>
            <a:r>
              <a:rPr lang="en-US" sz="1200" dirty="0"/>
              <a:t> primers used for RT-PCR are positioned on the scheme (black arrows). </a:t>
            </a:r>
            <a:r>
              <a:rPr lang="en-US" sz="1200" b="1" dirty="0"/>
              <a:t>(B) </a:t>
            </a:r>
            <a:r>
              <a:rPr lang="en-US" sz="1200" dirty="0"/>
              <a:t>RT-PCR performed on 4 day-old dark-grown hypocotyls cDNAs. </a:t>
            </a:r>
            <a:r>
              <a:rPr lang="en-US" sz="1200" i="1" dirty="0"/>
              <a:t>PME32F/R</a:t>
            </a:r>
            <a:r>
              <a:rPr lang="en-US" sz="1200" dirty="0"/>
              <a:t> primers, flanking the insertion site for </a:t>
            </a:r>
            <a:r>
              <a:rPr lang="en-US" sz="1200" i="1" dirty="0"/>
              <a:t>pme32-2 </a:t>
            </a:r>
            <a:r>
              <a:rPr lang="en-US" sz="1200" dirty="0"/>
              <a:t>were used. The internal positive control using stably expressed reference gene </a:t>
            </a:r>
            <a:r>
              <a:rPr lang="en-US" sz="1200" i="1" dirty="0"/>
              <a:t>EF1</a:t>
            </a:r>
            <a:r>
              <a:rPr lang="fr-FR" sz="1200" i="1" dirty="0"/>
              <a:t>α</a:t>
            </a:r>
            <a:r>
              <a:rPr lang="en-US" sz="1200" dirty="0"/>
              <a:t> is shown. </a:t>
            </a:r>
            <a:r>
              <a:rPr lang="en-US" sz="1200" b="1" dirty="0"/>
              <a:t>(C) </a:t>
            </a:r>
            <a:r>
              <a:rPr lang="en-US" sz="1200" dirty="0"/>
              <a:t>Total PME activity in cell wall-enriched protein extracts from 4 day-old dark-grown hypocotyls. Data represent means of the PME activity in </a:t>
            </a:r>
            <a:r>
              <a:rPr lang="en-US" sz="1200" dirty="0" err="1"/>
              <a:t>mU</a:t>
            </a:r>
            <a:r>
              <a:rPr lang="en-US" sz="1200" dirty="0"/>
              <a:t> per µg of protein ± SE. Significant differences were determined using Student t-test and indicated with * for p&lt;0.05.</a:t>
            </a:r>
            <a:endParaRPr lang="fr-FR" sz="1200" dirty="0">
              <a:cs typeface="Arial" panose="020B0604020202020204" pitchFamily="34" charset="0"/>
            </a:endParaRPr>
          </a:p>
        </p:txBody>
      </p:sp>
    </p:spTree>
    <p:extLst>
      <p:ext uri="{BB962C8B-B14F-4D97-AF65-F5344CB8AC3E}">
        <p14:creationId xmlns:p14="http://schemas.microsoft.com/office/powerpoint/2010/main" val="10390700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e 4">
            <a:extLst>
              <a:ext uri="{FF2B5EF4-FFF2-40B4-BE49-F238E27FC236}">
                <a16:creationId xmlns:a16="http://schemas.microsoft.com/office/drawing/2014/main" id="{EDCAC682-B2CD-A35A-ED71-E36E477BBB3C}"/>
              </a:ext>
            </a:extLst>
          </p:cNvPr>
          <p:cNvGrpSpPr/>
          <p:nvPr/>
        </p:nvGrpSpPr>
        <p:grpSpPr>
          <a:xfrm>
            <a:off x="272332" y="340120"/>
            <a:ext cx="8599336" cy="3442018"/>
            <a:chOff x="272332" y="340120"/>
            <a:chExt cx="8599336" cy="3442018"/>
          </a:xfrm>
        </p:grpSpPr>
        <p:sp>
          <p:nvSpPr>
            <p:cNvPr id="3" name="ZoneTexte 2">
              <a:extLst>
                <a:ext uri="{FF2B5EF4-FFF2-40B4-BE49-F238E27FC236}">
                  <a16:creationId xmlns:a16="http://schemas.microsoft.com/office/drawing/2014/main" id="{E33455CA-FE18-02EC-F435-424707D747F2}"/>
                </a:ext>
              </a:extLst>
            </p:cNvPr>
            <p:cNvSpPr txBox="1"/>
            <p:nvPr/>
          </p:nvSpPr>
          <p:spPr>
            <a:xfrm>
              <a:off x="3415085" y="340120"/>
              <a:ext cx="2079266" cy="369332"/>
            </a:xfrm>
            <a:prstGeom prst="rect">
              <a:avLst/>
            </a:prstGeom>
            <a:noFill/>
          </p:spPr>
          <p:txBody>
            <a:bodyPr wrap="square">
              <a:spAutoFit/>
            </a:bodyPr>
            <a:lstStyle/>
            <a:p>
              <a:r>
                <a:rPr lang="en-US" sz="1800" b="1" i="1" dirty="0">
                  <a:effectLst/>
                  <a:latin typeface="Calibri" panose="020F0502020204030204" pitchFamily="34" charset="0"/>
                  <a:ea typeface="Calibri" panose="020F0502020204030204" pitchFamily="34" charset="0"/>
                  <a:cs typeface="Calibri" panose="020F0502020204030204" pitchFamily="34" charset="0"/>
                </a:rPr>
                <a:t>PMEI3</a:t>
              </a:r>
              <a:r>
                <a:rPr lang="en-US" sz="1800" b="1" i="1" dirty="0">
                  <a:latin typeface="Calibri" panose="020F0502020204030204" pitchFamily="34" charset="0"/>
                  <a:ea typeface="Calibri" panose="020F0502020204030204" pitchFamily="34" charset="0"/>
                  <a:cs typeface="Calibri" panose="020F0502020204030204" pitchFamily="34" charset="0"/>
                </a:rPr>
                <a:t> </a:t>
              </a:r>
              <a:r>
                <a:rPr lang="en-US" sz="1800" dirty="0">
                  <a:effectLst/>
                  <a:latin typeface="Calibri" panose="020F0502020204030204" pitchFamily="34" charset="0"/>
                  <a:ea typeface="Calibri" panose="020F0502020204030204" pitchFamily="34" charset="0"/>
                  <a:cs typeface="Calibri" panose="020F0502020204030204" pitchFamily="34" charset="0"/>
                </a:rPr>
                <a:t>(</a:t>
              </a:r>
              <a:r>
                <a:rPr lang="en-US" sz="1800" b="1" dirty="0">
                  <a:effectLst/>
                  <a:latin typeface="Calibri" panose="020F0502020204030204" pitchFamily="34" charset="0"/>
                  <a:ea typeface="Calibri" panose="020F0502020204030204" pitchFamily="34" charset="0"/>
                  <a:cs typeface="Calibri" panose="020F0502020204030204" pitchFamily="34" charset="0"/>
                </a:rPr>
                <a:t>At5g20740</a:t>
              </a:r>
              <a:r>
                <a:rPr lang="en-US" sz="1800" dirty="0">
                  <a:effectLst/>
                  <a:latin typeface="Calibri" panose="020F0502020204030204" pitchFamily="34" charset="0"/>
                  <a:ea typeface="Calibri" panose="020F0502020204030204" pitchFamily="34" charset="0"/>
                  <a:cs typeface="Calibri" panose="020F0502020204030204" pitchFamily="34" charset="0"/>
                </a:rPr>
                <a:t>) </a:t>
              </a:r>
              <a:endParaRPr lang="fr-FR" dirty="0"/>
            </a:p>
          </p:txBody>
        </p:sp>
        <p:sp>
          <p:nvSpPr>
            <p:cNvPr id="2" name="ZoneTexte 1">
              <a:extLst>
                <a:ext uri="{FF2B5EF4-FFF2-40B4-BE49-F238E27FC236}">
                  <a16:creationId xmlns:a16="http://schemas.microsoft.com/office/drawing/2014/main" id="{A70B369F-4978-8999-5115-4FEF59DFDDAF}"/>
                </a:ext>
              </a:extLst>
            </p:cNvPr>
            <p:cNvSpPr txBox="1"/>
            <p:nvPr/>
          </p:nvSpPr>
          <p:spPr>
            <a:xfrm>
              <a:off x="272332" y="2951141"/>
              <a:ext cx="8599336" cy="830997"/>
            </a:xfrm>
            <a:prstGeom prst="rect">
              <a:avLst/>
            </a:prstGeom>
            <a:noFill/>
          </p:spPr>
          <p:txBody>
            <a:bodyPr wrap="square">
              <a:spAutoFit/>
            </a:bodyPr>
            <a:lstStyle/>
            <a:p>
              <a:pPr algn="just"/>
              <a:r>
                <a:rPr lang="fr-FR" sz="1200" b="1" dirty="0" err="1">
                  <a:cs typeface="Arial" panose="020B0604020202020204" pitchFamily="34" charset="0"/>
                </a:rPr>
                <a:t>Characterization</a:t>
              </a:r>
              <a:r>
                <a:rPr lang="fr-FR" sz="1200" b="1" dirty="0">
                  <a:cs typeface="Arial" panose="020B0604020202020204" pitchFamily="34" charset="0"/>
                </a:rPr>
                <a:t> of </a:t>
              </a:r>
              <a:r>
                <a:rPr lang="fr-FR" sz="1200" b="1" i="1" dirty="0">
                  <a:cs typeface="Arial" panose="020B0604020202020204" pitchFamily="34" charset="0"/>
                </a:rPr>
                <a:t>pmei3</a:t>
              </a:r>
              <a:r>
                <a:rPr lang="fr-FR" sz="1200" b="1" dirty="0">
                  <a:cs typeface="Arial" panose="020B0604020202020204" pitchFamily="34" charset="0"/>
                </a:rPr>
                <a:t> </a:t>
              </a:r>
              <a:r>
                <a:rPr lang="fr-FR" sz="1200" b="1" dirty="0" err="1">
                  <a:cs typeface="Arial" panose="020B0604020202020204" pitchFamily="34" charset="0"/>
                </a:rPr>
                <a:t>loss</a:t>
              </a:r>
              <a:r>
                <a:rPr lang="fr-FR" sz="1200" b="1" dirty="0">
                  <a:cs typeface="Arial" panose="020B0604020202020204" pitchFamily="34" charset="0"/>
                </a:rPr>
                <a:t>-of-</a:t>
              </a:r>
              <a:r>
                <a:rPr lang="fr-FR" sz="1200" b="1" dirty="0" err="1">
                  <a:cs typeface="Arial" panose="020B0604020202020204" pitchFamily="34" charset="0"/>
                </a:rPr>
                <a:t>function</a:t>
              </a:r>
              <a:r>
                <a:rPr lang="fr-FR" sz="1200" b="1" dirty="0">
                  <a:cs typeface="Arial" panose="020B0604020202020204" pitchFamily="34" charset="0"/>
                </a:rPr>
                <a:t> mutant.</a:t>
              </a:r>
            </a:p>
            <a:p>
              <a:pPr algn="just"/>
              <a:r>
                <a:rPr lang="en-US" sz="1200" dirty="0"/>
                <a:t>Localization of the T-DNA insertion (</a:t>
              </a:r>
              <a:r>
                <a:rPr lang="en-US" sz="1200" i="1" dirty="0"/>
                <a:t>SALK_021135</a:t>
              </a:r>
              <a:r>
                <a:rPr lang="en-US" sz="1200" dirty="0"/>
                <a:t>) in </a:t>
              </a:r>
              <a:r>
                <a:rPr lang="en-US" sz="1200" i="1" dirty="0"/>
                <a:t>PMEI3 </a:t>
              </a:r>
              <a:r>
                <a:rPr lang="en-US" sz="1200" dirty="0"/>
                <a:t>genomic DNA sequence. </a:t>
              </a:r>
              <a:r>
                <a:rPr lang="en-US" sz="1200" i="1" dirty="0"/>
                <a:t>PMEI3</a:t>
              </a:r>
              <a:r>
                <a:rPr lang="en-US" sz="1200" dirty="0"/>
                <a:t> primers used for genotyping are indicated by black arrows (LP SALK_021135: ATCAAAGATGTACGTCGTGGG; RP SALK_021135: TCAATTCATAACCCAACGTGG). The insertion is predicted to cause the production of a truncated protein.  </a:t>
              </a:r>
            </a:p>
          </p:txBody>
        </p:sp>
        <p:grpSp>
          <p:nvGrpSpPr>
            <p:cNvPr id="7" name="Groupe 6">
              <a:extLst>
                <a:ext uri="{FF2B5EF4-FFF2-40B4-BE49-F238E27FC236}">
                  <a16:creationId xmlns:a16="http://schemas.microsoft.com/office/drawing/2014/main" id="{388642D7-B9CE-CECD-8895-BAF79F94D297}"/>
                </a:ext>
              </a:extLst>
            </p:cNvPr>
            <p:cNvGrpSpPr/>
            <p:nvPr/>
          </p:nvGrpSpPr>
          <p:grpSpPr>
            <a:xfrm>
              <a:off x="813966" y="1213199"/>
              <a:ext cx="4782710" cy="1229061"/>
              <a:chOff x="274320" y="1676871"/>
              <a:chExt cx="4782710" cy="1229061"/>
            </a:xfrm>
          </p:grpSpPr>
          <p:cxnSp>
            <p:nvCxnSpPr>
              <p:cNvPr id="4" name="Connecteur droit 3">
                <a:extLst>
                  <a:ext uri="{FF2B5EF4-FFF2-40B4-BE49-F238E27FC236}">
                    <a16:creationId xmlns:a16="http://schemas.microsoft.com/office/drawing/2014/main" id="{40CA2AA4-0617-C658-4A95-73E04EF0554D}"/>
                  </a:ext>
                </a:extLst>
              </p:cNvPr>
              <p:cNvCxnSpPr>
                <a:cxnSpLocks/>
              </p:cNvCxnSpPr>
              <p:nvPr/>
            </p:nvCxnSpPr>
            <p:spPr>
              <a:xfrm>
                <a:off x="1447137" y="2456951"/>
                <a:ext cx="230588"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35139505-455F-9BDA-F554-3D5E8CD88EB4}"/>
                  </a:ext>
                </a:extLst>
              </p:cNvPr>
              <p:cNvSpPr/>
              <p:nvPr/>
            </p:nvSpPr>
            <p:spPr>
              <a:xfrm>
                <a:off x="1677725" y="2349285"/>
                <a:ext cx="2235549" cy="238539"/>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0" name="Connecteur droit 9">
                <a:extLst>
                  <a:ext uri="{FF2B5EF4-FFF2-40B4-BE49-F238E27FC236}">
                    <a16:creationId xmlns:a16="http://schemas.microsoft.com/office/drawing/2014/main" id="{0D8DDDFB-9B92-9AC7-B3E9-E209E2CC84C2}"/>
                  </a:ext>
                </a:extLst>
              </p:cNvPr>
              <p:cNvCxnSpPr>
                <a:cxnSpLocks/>
              </p:cNvCxnSpPr>
              <p:nvPr/>
            </p:nvCxnSpPr>
            <p:spPr>
              <a:xfrm>
                <a:off x="3909582" y="2456950"/>
                <a:ext cx="114744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ZoneTexte 11">
                <a:extLst>
                  <a:ext uri="{FF2B5EF4-FFF2-40B4-BE49-F238E27FC236}">
                    <a16:creationId xmlns:a16="http://schemas.microsoft.com/office/drawing/2014/main" id="{84D047BF-3E15-D0C7-1867-4D9FFECE2FFB}"/>
                  </a:ext>
                </a:extLst>
              </p:cNvPr>
              <p:cNvSpPr txBox="1"/>
              <p:nvPr/>
            </p:nvSpPr>
            <p:spPr>
              <a:xfrm>
                <a:off x="2589617" y="2318451"/>
                <a:ext cx="492892" cy="276999"/>
              </a:xfrm>
              <a:prstGeom prst="rect">
                <a:avLst/>
              </a:prstGeom>
              <a:noFill/>
            </p:spPr>
            <p:txBody>
              <a:bodyPr wrap="none" rtlCol="0">
                <a:spAutoFit/>
              </a:bodyPr>
              <a:lstStyle/>
              <a:p>
                <a:r>
                  <a:rPr lang="fr-FR" sz="1200" b="1" dirty="0"/>
                  <a:t>exon</a:t>
                </a:r>
              </a:p>
            </p:txBody>
          </p:sp>
          <p:sp>
            <p:nvSpPr>
              <p:cNvPr id="14" name="ZoneTexte 13">
                <a:extLst>
                  <a:ext uri="{FF2B5EF4-FFF2-40B4-BE49-F238E27FC236}">
                    <a16:creationId xmlns:a16="http://schemas.microsoft.com/office/drawing/2014/main" id="{CE6D235B-CBD3-F844-00CD-B8FDC2F4208D}"/>
                  </a:ext>
                </a:extLst>
              </p:cNvPr>
              <p:cNvSpPr txBox="1"/>
              <p:nvPr/>
            </p:nvSpPr>
            <p:spPr>
              <a:xfrm>
                <a:off x="1236310" y="2127337"/>
                <a:ext cx="598241" cy="276999"/>
              </a:xfrm>
              <a:prstGeom prst="rect">
                <a:avLst/>
              </a:prstGeom>
              <a:noFill/>
            </p:spPr>
            <p:txBody>
              <a:bodyPr wrap="none" rtlCol="0">
                <a:spAutoFit/>
              </a:bodyPr>
              <a:lstStyle/>
              <a:p>
                <a:r>
                  <a:rPr lang="fr-FR" sz="1200" b="1" dirty="0"/>
                  <a:t>5' UTR</a:t>
                </a:r>
              </a:p>
            </p:txBody>
          </p:sp>
          <p:sp>
            <p:nvSpPr>
              <p:cNvPr id="15" name="ZoneTexte 14">
                <a:extLst>
                  <a:ext uri="{FF2B5EF4-FFF2-40B4-BE49-F238E27FC236}">
                    <a16:creationId xmlns:a16="http://schemas.microsoft.com/office/drawing/2014/main" id="{9C7BD369-1E8A-D88C-B422-1EDE5B682D96}"/>
                  </a:ext>
                </a:extLst>
              </p:cNvPr>
              <p:cNvSpPr txBox="1"/>
              <p:nvPr/>
            </p:nvSpPr>
            <p:spPr>
              <a:xfrm>
                <a:off x="4201934" y="2183601"/>
                <a:ext cx="598241" cy="276999"/>
              </a:xfrm>
              <a:prstGeom prst="rect">
                <a:avLst/>
              </a:prstGeom>
              <a:noFill/>
            </p:spPr>
            <p:txBody>
              <a:bodyPr wrap="none" rtlCol="0">
                <a:spAutoFit/>
              </a:bodyPr>
              <a:lstStyle/>
              <a:p>
                <a:r>
                  <a:rPr lang="fr-FR" sz="1200" b="1" dirty="0"/>
                  <a:t>3' UTR</a:t>
                </a:r>
              </a:p>
            </p:txBody>
          </p:sp>
          <p:grpSp>
            <p:nvGrpSpPr>
              <p:cNvPr id="19" name="Groupe 18">
                <a:extLst>
                  <a:ext uri="{FF2B5EF4-FFF2-40B4-BE49-F238E27FC236}">
                    <a16:creationId xmlns:a16="http://schemas.microsoft.com/office/drawing/2014/main" id="{72F9B542-3F55-6605-C2E7-B76E3D54C28D}"/>
                  </a:ext>
                </a:extLst>
              </p:cNvPr>
              <p:cNvGrpSpPr/>
              <p:nvPr/>
            </p:nvGrpSpPr>
            <p:grpSpPr>
              <a:xfrm>
                <a:off x="1492031" y="1676871"/>
                <a:ext cx="1046825" cy="686493"/>
                <a:chOff x="2982978" y="1039304"/>
                <a:chExt cx="1046825" cy="686493"/>
              </a:xfrm>
            </p:grpSpPr>
            <p:sp>
              <p:nvSpPr>
                <p:cNvPr id="6" name="Triangle 5">
                  <a:extLst>
                    <a:ext uri="{FF2B5EF4-FFF2-40B4-BE49-F238E27FC236}">
                      <a16:creationId xmlns:a16="http://schemas.microsoft.com/office/drawing/2014/main" id="{02418ABD-36CB-21EA-A293-A35C07FC2601}"/>
                    </a:ext>
                  </a:extLst>
                </p:cNvPr>
                <p:cNvSpPr/>
                <p:nvPr/>
              </p:nvSpPr>
              <p:spPr>
                <a:xfrm rot="10800000">
                  <a:off x="3347500" y="1288475"/>
                  <a:ext cx="310100" cy="437322"/>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ZoneTexte 15">
                  <a:extLst>
                    <a:ext uri="{FF2B5EF4-FFF2-40B4-BE49-F238E27FC236}">
                      <a16:creationId xmlns:a16="http://schemas.microsoft.com/office/drawing/2014/main" id="{3A1120AC-7FB4-5923-D4E0-E208A951B0A5}"/>
                    </a:ext>
                  </a:extLst>
                </p:cNvPr>
                <p:cNvSpPr txBox="1"/>
                <p:nvPr/>
              </p:nvSpPr>
              <p:spPr>
                <a:xfrm>
                  <a:off x="2982978" y="1039304"/>
                  <a:ext cx="1046825" cy="276999"/>
                </a:xfrm>
                <a:prstGeom prst="rect">
                  <a:avLst/>
                </a:prstGeom>
                <a:noFill/>
              </p:spPr>
              <p:txBody>
                <a:bodyPr wrap="none" rtlCol="0">
                  <a:spAutoFit/>
                </a:bodyPr>
                <a:lstStyle/>
                <a:p>
                  <a:r>
                    <a:rPr lang="en-US" sz="12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SALK_021135</a:t>
                  </a:r>
                  <a:endParaRPr lang="fr-FR" sz="1200" b="1" dirty="0">
                    <a:solidFill>
                      <a:srgbClr val="FF0000"/>
                    </a:solidFill>
                  </a:endParaRPr>
                </a:p>
              </p:txBody>
            </p:sp>
          </p:grpSp>
          <p:cxnSp>
            <p:nvCxnSpPr>
              <p:cNvPr id="9" name="Connecteur droit avec flèche 8">
                <a:extLst>
                  <a:ext uri="{FF2B5EF4-FFF2-40B4-BE49-F238E27FC236}">
                    <a16:creationId xmlns:a16="http://schemas.microsoft.com/office/drawing/2014/main" id="{A0B9F111-BD4A-00FB-41CF-CF5B039B8375}"/>
                  </a:ext>
                </a:extLst>
              </p:cNvPr>
              <p:cNvCxnSpPr/>
              <p:nvPr/>
            </p:nvCxnSpPr>
            <p:spPr>
              <a:xfrm>
                <a:off x="706511" y="2404336"/>
                <a:ext cx="17554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necteur droit avec flèche 10">
                <a:extLst>
                  <a:ext uri="{FF2B5EF4-FFF2-40B4-BE49-F238E27FC236}">
                    <a16:creationId xmlns:a16="http://schemas.microsoft.com/office/drawing/2014/main" id="{08619BE4-8EED-5D45-58AF-5C7E66CE4108}"/>
                  </a:ext>
                </a:extLst>
              </p:cNvPr>
              <p:cNvCxnSpPr>
                <a:cxnSpLocks/>
              </p:cNvCxnSpPr>
              <p:nvPr/>
            </p:nvCxnSpPr>
            <p:spPr>
              <a:xfrm flipH="1">
                <a:off x="3817449" y="2667337"/>
                <a:ext cx="17554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ZoneTexte 12">
                <a:extLst>
                  <a:ext uri="{FF2B5EF4-FFF2-40B4-BE49-F238E27FC236}">
                    <a16:creationId xmlns:a16="http://schemas.microsoft.com/office/drawing/2014/main" id="{D8EDA8CF-C41C-8746-70A5-E1604F41EED8}"/>
                  </a:ext>
                </a:extLst>
              </p:cNvPr>
              <p:cNvSpPr txBox="1"/>
              <p:nvPr/>
            </p:nvSpPr>
            <p:spPr>
              <a:xfrm>
                <a:off x="3468240" y="2690488"/>
                <a:ext cx="873957" cy="215444"/>
              </a:xfrm>
              <a:prstGeom prst="rect">
                <a:avLst/>
              </a:prstGeom>
              <a:noFill/>
            </p:spPr>
            <p:txBody>
              <a:bodyPr wrap="none" rtlCol="0">
                <a:spAutoFit/>
              </a:bodyPr>
              <a:lstStyle/>
              <a:p>
                <a:r>
                  <a:rPr lang="fr-FR" sz="800" b="1" i="1" dirty="0"/>
                  <a:t>LP SALK_021135</a:t>
                </a:r>
              </a:p>
            </p:txBody>
          </p:sp>
          <p:sp>
            <p:nvSpPr>
              <p:cNvPr id="17" name="ZoneTexte 16">
                <a:extLst>
                  <a:ext uri="{FF2B5EF4-FFF2-40B4-BE49-F238E27FC236}">
                    <a16:creationId xmlns:a16="http://schemas.microsoft.com/office/drawing/2014/main" id="{94D2FE93-E5D4-CEA1-FE56-2833CB5C5DC7}"/>
                  </a:ext>
                </a:extLst>
              </p:cNvPr>
              <p:cNvSpPr txBox="1"/>
              <p:nvPr/>
            </p:nvSpPr>
            <p:spPr>
              <a:xfrm>
                <a:off x="331465" y="2183601"/>
                <a:ext cx="888385" cy="215444"/>
              </a:xfrm>
              <a:prstGeom prst="rect">
                <a:avLst/>
              </a:prstGeom>
              <a:noFill/>
            </p:spPr>
            <p:txBody>
              <a:bodyPr wrap="none" rtlCol="0">
                <a:spAutoFit/>
              </a:bodyPr>
              <a:lstStyle/>
              <a:p>
                <a:r>
                  <a:rPr lang="fr-FR" sz="800" b="1" i="1" dirty="0"/>
                  <a:t>RP SALK_021135</a:t>
                </a:r>
              </a:p>
            </p:txBody>
          </p:sp>
          <p:cxnSp>
            <p:nvCxnSpPr>
              <p:cNvPr id="20" name="Connecteur droit 19">
                <a:extLst>
                  <a:ext uri="{FF2B5EF4-FFF2-40B4-BE49-F238E27FC236}">
                    <a16:creationId xmlns:a16="http://schemas.microsoft.com/office/drawing/2014/main" id="{BB082F78-2447-9E92-D7E8-E2D048B751FA}"/>
                  </a:ext>
                </a:extLst>
              </p:cNvPr>
              <p:cNvCxnSpPr/>
              <p:nvPr/>
            </p:nvCxnSpPr>
            <p:spPr>
              <a:xfrm flipH="1">
                <a:off x="274320" y="2456950"/>
                <a:ext cx="117281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3200358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e 27">
            <a:extLst>
              <a:ext uri="{FF2B5EF4-FFF2-40B4-BE49-F238E27FC236}">
                <a16:creationId xmlns:a16="http://schemas.microsoft.com/office/drawing/2014/main" id="{CD723BE8-E798-F7CD-C26E-BE7839E8EBD3}"/>
              </a:ext>
            </a:extLst>
          </p:cNvPr>
          <p:cNvGrpSpPr/>
          <p:nvPr/>
        </p:nvGrpSpPr>
        <p:grpSpPr>
          <a:xfrm>
            <a:off x="280284" y="260607"/>
            <a:ext cx="8599336" cy="6386604"/>
            <a:chOff x="280284" y="260607"/>
            <a:chExt cx="8599336" cy="6386604"/>
          </a:xfrm>
        </p:grpSpPr>
        <p:grpSp>
          <p:nvGrpSpPr>
            <p:cNvPr id="27" name="Groupe 26">
              <a:extLst>
                <a:ext uri="{FF2B5EF4-FFF2-40B4-BE49-F238E27FC236}">
                  <a16:creationId xmlns:a16="http://schemas.microsoft.com/office/drawing/2014/main" id="{1564B9E7-F4DE-5F50-86C6-9623C28ECE6C}"/>
                </a:ext>
              </a:extLst>
            </p:cNvPr>
            <p:cNvGrpSpPr/>
            <p:nvPr/>
          </p:nvGrpSpPr>
          <p:grpSpPr>
            <a:xfrm>
              <a:off x="280284" y="260607"/>
              <a:ext cx="8599336" cy="6386604"/>
              <a:chOff x="280284" y="260607"/>
              <a:chExt cx="8599336" cy="6386604"/>
            </a:xfrm>
          </p:grpSpPr>
          <p:sp>
            <p:nvSpPr>
              <p:cNvPr id="4" name="ZoneTexte 3">
                <a:extLst>
                  <a:ext uri="{FF2B5EF4-FFF2-40B4-BE49-F238E27FC236}">
                    <a16:creationId xmlns:a16="http://schemas.microsoft.com/office/drawing/2014/main" id="{48ADADAD-961B-98D8-0DF9-4AFA148C0B4D}"/>
                  </a:ext>
                </a:extLst>
              </p:cNvPr>
              <p:cNvSpPr txBox="1"/>
              <p:nvPr/>
            </p:nvSpPr>
            <p:spPr>
              <a:xfrm>
                <a:off x="3502550" y="260607"/>
                <a:ext cx="2119022" cy="369332"/>
              </a:xfrm>
              <a:prstGeom prst="rect">
                <a:avLst/>
              </a:prstGeom>
              <a:noFill/>
            </p:spPr>
            <p:txBody>
              <a:bodyPr wrap="square">
                <a:spAutoFit/>
              </a:bodyPr>
              <a:lstStyle/>
              <a:p>
                <a:r>
                  <a:rPr lang="en-US" sz="1800" b="1" i="1" dirty="0">
                    <a:effectLst/>
                    <a:latin typeface="Calibri" panose="020F0502020204030204" pitchFamily="34" charset="0"/>
                    <a:ea typeface="Calibri" panose="020F0502020204030204" pitchFamily="34" charset="0"/>
                    <a:cs typeface="Calibri" panose="020F0502020204030204" pitchFamily="34" charset="0"/>
                  </a:rPr>
                  <a:t>UGD3</a:t>
                </a:r>
                <a:r>
                  <a:rPr lang="en-US" sz="1800" b="1" i="1" dirty="0">
                    <a:latin typeface="Calibri" panose="020F0502020204030204" pitchFamily="34" charset="0"/>
                    <a:ea typeface="Calibri" panose="020F0502020204030204" pitchFamily="34" charset="0"/>
                    <a:cs typeface="Calibri" panose="020F0502020204030204" pitchFamily="34" charset="0"/>
                  </a:rPr>
                  <a:t> </a:t>
                </a:r>
                <a:r>
                  <a:rPr lang="en-US" sz="1800" dirty="0">
                    <a:effectLst/>
                    <a:latin typeface="Calibri" panose="020F0502020204030204" pitchFamily="34" charset="0"/>
                    <a:ea typeface="Calibri" panose="020F0502020204030204" pitchFamily="34" charset="0"/>
                    <a:cs typeface="Calibri" panose="020F0502020204030204" pitchFamily="34" charset="0"/>
                  </a:rPr>
                  <a:t>(</a:t>
                </a:r>
                <a:r>
                  <a:rPr lang="en-US" sz="1800" b="1" dirty="0">
                    <a:effectLst/>
                    <a:latin typeface="Calibri" panose="020F0502020204030204" pitchFamily="34" charset="0"/>
                    <a:ea typeface="Calibri" panose="020F0502020204030204" pitchFamily="34" charset="0"/>
                    <a:cs typeface="Calibri" panose="020F0502020204030204" pitchFamily="34" charset="0"/>
                  </a:rPr>
                  <a:t>At5g15490</a:t>
                </a:r>
                <a:r>
                  <a:rPr lang="en-US" sz="1800" dirty="0">
                    <a:effectLst/>
                    <a:latin typeface="Calibri" panose="020F0502020204030204" pitchFamily="34" charset="0"/>
                    <a:ea typeface="Calibri" panose="020F0502020204030204" pitchFamily="34" charset="0"/>
                    <a:cs typeface="Calibri" panose="020F0502020204030204" pitchFamily="34" charset="0"/>
                  </a:rPr>
                  <a:t>) </a:t>
                </a:r>
                <a:endParaRPr lang="fr-FR" dirty="0"/>
              </a:p>
            </p:txBody>
          </p:sp>
          <p:sp>
            <p:nvSpPr>
              <p:cNvPr id="2" name="ZoneTexte 1">
                <a:extLst>
                  <a:ext uri="{FF2B5EF4-FFF2-40B4-BE49-F238E27FC236}">
                    <a16:creationId xmlns:a16="http://schemas.microsoft.com/office/drawing/2014/main" id="{54E2FF1B-108A-3370-1525-EA01F758B535}"/>
                  </a:ext>
                </a:extLst>
              </p:cNvPr>
              <p:cNvSpPr txBox="1"/>
              <p:nvPr/>
            </p:nvSpPr>
            <p:spPr>
              <a:xfrm>
                <a:off x="280284" y="5446882"/>
                <a:ext cx="8599336" cy="1200329"/>
              </a:xfrm>
              <a:prstGeom prst="rect">
                <a:avLst/>
              </a:prstGeom>
              <a:noFill/>
            </p:spPr>
            <p:txBody>
              <a:bodyPr wrap="square">
                <a:spAutoFit/>
              </a:bodyPr>
              <a:lstStyle/>
              <a:p>
                <a:pPr algn="just"/>
                <a:r>
                  <a:rPr lang="fr-FR" sz="1200" b="1" dirty="0" err="1">
                    <a:cs typeface="Arial" panose="020B0604020202020204" pitchFamily="34" charset="0"/>
                  </a:rPr>
                  <a:t>Characterization</a:t>
                </a:r>
                <a:r>
                  <a:rPr lang="fr-FR" sz="1200" b="1" dirty="0">
                    <a:cs typeface="Arial" panose="020B0604020202020204" pitchFamily="34" charset="0"/>
                  </a:rPr>
                  <a:t> of </a:t>
                </a:r>
                <a:r>
                  <a:rPr lang="fr-FR" sz="1200" b="1" i="1" dirty="0">
                    <a:cs typeface="Arial" panose="020B0604020202020204" pitchFamily="34" charset="0"/>
                  </a:rPr>
                  <a:t>ugd3</a:t>
                </a:r>
                <a:r>
                  <a:rPr lang="fr-FR" sz="1200" b="1" dirty="0">
                    <a:cs typeface="Arial" panose="020B0604020202020204" pitchFamily="34" charset="0"/>
                  </a:rPr>
                  <a:t> </a:t>
                </a:r>
                <a:r>
                  <a:rPr lang="fr-FR" sz="1200" b="1" dirty="0" err="1">
                    <a:cs typeface="Arial" panose="020B0604020202020204" pitchFamily="34" charset="0"/>
                  </a:rPr>
                  <a:t>loss</a:t>
                </a:r>
                <a:r>
                  <a:rPr lang="fr-FR" sz="1200" b="1" dirty="0">
                    <a:cs typeface="Arial" panose="020B0604020202020204" pitchFamily="34" charset="0"/>
                  </a:rPr>
                  <a:t>-of-</a:t>
                </a:r>
                <a:r>
                  <a:rPr lang="fr-FR" sz="1200" b="1" dirty="0" err="1">
                    <a:cs typeface="Arial" panose="020B0604020202020204" pitchFamily="34" charset="0"/>
                  </a:rPr>
                  <a:t>function</a:t>
                </a:r>
                <a:r>
                  <a:rPr lang="fr-FR" sz="1200" b="1" dirty="0">
                    <a:cs typeface="Arial" panose="020B0604020202020204" pitchFamily="34" charset="0"/>
                  </a:rPr>
                  <a:t> mutant.</a:t>
                </a:r>
              </a:p>
              <a:p>
                <a:pPr algn="just"/>
                <a:r>
                  <a:rPr lang="en-US" sz="1200" dirty="0">
                    <a:effectLst/>
                    <a:latin typeface="Calibri" panose="020F0502020204030204" pitchFamily="34" charset="0"/>
                    <a:ea typeface="Calibri" panose="020F0502020204030204" pitchFamily="34" charset="0"/>
                    <a:cs typeface="Calibri" panose="020F0502020204030204" pitchFamily="34" charset="0"/>
                  </a:rPr>
                  <a:t>A) </a:t>
                </a:r>
                <a:r>
                  <a:rPr lang="en-US" sz="1200" dirty="0"/>
                  <a:t>Localization of the T-DNA insertion (</a:t>
                </a:r>
                <a:r>
                  <a:rPr lang="en-US" sz="1200" i="1" dirty="0"/>
                  <a:t>SALK_006234</a:t>
                </a:r>
                <a:r>
                  <a:rPr lang="en-US" sz="1200" dirty="0"/>
                  <a:t>) in </a:t>
                </a:r>
                <a:r>
                  <a:rPr lang="en-US" sz="1200" i="1" dirty="0"/>
                  <a:t>UGD3 </a:t>
                </a:r>
                <a:r>
                  <a:rPr lang="en-US" sz="1200" dirty="0"/>
                  <a:t>genomic DNA sequence. </a:t>
                </a:r>
                <a:r>
                  <a:rPr lang="en-US" sz="1200" i="1" dirty="0"/>
                  <a:t>UGD3</a:t>
                </a:r>
                <a:r>
                  <a:rPr lang="en-US" sz="1200" dirty="0"/>
                  <a:t> primers used for genotyping are indicated by black arrows (</a:t>
                </a:r>
                <a:r>
                  <a:rPr lang="en-US" sz="1200" i="1" dirty="0"/>
                  <a:t>LP SALK-006234</a:t>
                </a:r>
                <a:r>
                  <a:rPr lang="en-US" sz="1200" dirty="0"/>
                  <a:t>: CTGAGTTTATCAGCGTCGACC; </a:t>
                </a:r>
                <a:r>
                  <a:rPr lang="en-US" sz="1200" i="1" dirty="0"/>
                  <a:t>RP SALK_006234</a:t>
                </a:r>
                <a:r>
                  <a:rPr lang="en-US" sz="1200" dirty="0"/>
                  <a:t>:ACACCCCTACTAAGACCCGTG). Primers used for </a:t>
                </a:r>
                <a:r>
                  <a:rPr lang="en-US" sz="1200" dirty="0" err="1"/>
                  <a:t>qRT</a:t>
                </a:r>
                <a:r>
                  <a:rPr lang="en-US" sz="1200" dirty="0"/>
                  <a:t>-PCR analysis are indicated by red arrows (UGD3-qF3: ATGCCTGACCGTGTCCTCAT; UGD3-qR3: TTGGAAAGCTCGGCAGACC). B) </a:t>
                </a:r>
                <a:r>
                  <a:rPr lang="en-US" sz="1200" dirty="0" err="1"/>
                  <a:t>qRT</a:t>
                </a:r>
                <a:r>
                  <a:rPr lang="en-US" sz="1200" dirty="0"/>
                  <a:t>-PCR performed on cDNAs from inflorescences using  primers </a:t>
                </a:r>
                <a:r>
                  <a:rPr lang="en-US" sz="1200" i="1" dirty="0"/>
                  <a:t>UGD3-qF3</a:t>
                </a:r>
                <a:r>
                  <a:rPr lang="en-US" sz="1200" dirty="0"/>
                  <a:t> + </a:t>
                </a:r>
                <a:r>
                  <a:rPr lang="en-US" sz="1200" i="1" dirty="0"/>
                  <a:t>UGD3-qR3</a:t>
                </a:r>
                <a:r>
                  <a:rPr lang="en-US" sz="1200" dirty="0"/>
                  <a:t>. The stably expressed reference gene </a:t>
                </a:r>
                <a:r>
                  <a:rPr lang="fr-FR" sz="1200" i="1" dirty="0"/>
                  <a:t>TCTP</a:t>
                </a:r>
                <a:r>
                  <a:rPr lang="en-US" sz="1200" dirty="0"/>
                  <a:t> has been used for the analysis. Bars indicate minimal and maximal values.</a:t>
                </a:r>
              </a:p>
            </p:txBody>
          </p:sp>
          <p:sp>
            <p:nvSpPr>
              <p:cNvPr id="5" name="ZoneTexte 4">
                <a:extLst>
                  <a:ext uri="{FF2B5EF4-FFF2-40B4-BE49-F238E27FC236}">
                    <a16:creationId xmlns:a16="http://schemas.microsoft.com/office/drawing/2014/main" id="{9D2059CD-0783-763F-BF59-E534B9C18301}"/>
                  </a:ext>
                </a:extLst>
              </p:cNvPr>
              <p:cNvSpPr txBox="1"/>
              <p:nvPr/>
            </p:nvSpPr>
            <p:spPr>
              <a:xfrm>
                <a:off x="1322844" y="2434903"/>
                <a:ext cx="351378" cy="369332"/>
              </a:xfrm>
              <a:prstGeom prst="rect">
                <a:avLst/>
              </a:prstGeom>
              <a:noFill/>
            </p:spPr>
            <p:txBody>
              <a:bodyPr wrap="none" rtlCol="0">
                <a:spAutoFit/>
              </a:bodyPr>
              <a:lstStyle/>
              <a:p>
                <a:pPr algn="ctr"/>
                <a:r>
                  <a:rPr lang="fr-FR" b="1" dirty="0">
                    <a:latin typeface="Arial" panose="020B0604020202020204" pitchFamily="34" charset="0"/>
                    <a:cs typeface="Arial" panose="020B0604020202020204" pitchFamily="34" charset="0"/>
                  </a:rPr>
                  <a:t>B</a:t>
                </a:r>
              </a:p>
            </p:txBody>
          </p:sp>
          <p:sp>
            <p:nvSpPr>
              <p:cNvPr id="3" name="ZoneTexte 2">
                <a:extLst>
                  <a:ext uri="{FF2B5EF4-FFF2-40B4-BE49-F238E27FC236}">
                    <a16:creationId xmlns:a16="http://schemas.microsoft.com/office/drawing/2014/main" id="{FD83FDFB-279C-4EC1-87B7-D6E117AD2B1F}"/>
                  </a:ext>
                </a:extLst>
              </p:cNvPr>
              <p:cNvSpPr txBox="1"/>
              <p:nvPr/>
            </p:nvSpPr>
            <p:spPr>
              <a:xfrm>
                <a:off x="1322844" y="777972"/>
                <a:ext cx="351378" cy="369332"/>
              </a:xfrm>
              <a:prstGeom prst="rect">
                <a:avLst/>
              </a:prstGeom>
              <a:noFill/>
            </p:spPr>
            <p:txBody>
              <a:bodyPr wrap="none" rtlCol="0">
                <a:spAutoFit/>
              </a:bodyPr>
              <a:lstStyle/>
              <a:p>
                <a:pPr algn="ctr"/>
                <a:r>
                  <a:rPr lang="fr-FR" b="1" dirty="0">
                    <a:latin typeface="Arial" panose="020B0604020202020204" pitchFamily="34" charset="0"/>
                    <a:cs typeface="Arial" panose="020B0604020202020204" pitchFamily="34" charset="0"/>
                  </a:rPr>
                  <a:t>A</a:t>
                </a:r>
              </a:p>
            </p:txBody>
          </p:sp>
          <p:cxnSp>
            <p:nvCxnSpPr>
              <p:cNvPr id="6" name="Connecteur droit 5">
                <a:extLst>
                  <a:ext uri="{FF2B5EF4-FFF2-40B4-BE49-F238E27FC236}">
                    <a16:creationId xmlns:a16="http://schemas.microsoft.com/office/drawing/2014/main" id="{0A11FC87-897B-955D-5E8B-0F1E8617631F}"/>
                  </a:ext>
                </a:extLst>
              </p:cNvPr>
              <p:cNvCxnSpPr>
                <a:cxnSpLocks/>
              </p:cNvCxnSpPr>
              <p:nvPr/>
            </p:nvCxnSpPr>
            <p:spPr>
              <a:xfrm flipV="1">
                <a:off x="1578807" y="1836751"/>
                <a:ext cx="98918" cy="397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7F70CAD9-9CA7-2139-D2C1-0382BC8669C3}"/>
                  </a:ext>
                </a:extLst>
              </p:cNvPr>
              <p:cNvSpPr/>
              <p:nvPr/>
            </p:nvSpPr>
            <p:spPr>
              <a:xfrm>
                <a:off x="1677725" y="1729084"/>
                <a:ext cx="5195705" cy="238539"/>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5" name="Connecteur droit 14">
                <a:extLst>
                  <a:ext uri="{FF2B5EF4-FFF2-40B4-BE49-F238E27FC236}">
                    <a16:creationId xmlns:a16="http://schemas.microsoft.com/office/drawing/2014/main" id="{752BB66C-C043-BD05-2BED-B57EB8B238E3}"/>
                  </a:ext>
                </a:extLst>
              </p:cNvPr>
              <p:cNvCxnSpPr>
                <a:cxnSpLocks/>
              </p:cNvCxnSpPr>
              <p:nvPr/>
            </p:nvCxnSpPr>
            <p:spPr>
              <a:xfrm>
                <a:off x="6865479" y="1836750"/>
                <a:ext cx="83138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ZoneTexte 15">
                <a:extLst>
                  <a:ext uri="{FF2B5EF4-FFF2-40B4-BE49-F238E27FC236}">
                    <a16:creationId xmlns:a16="http://schemas.microsoft.com/office/drawing/2014/main" id="{1C155F66-9EC0-3AB9-169D-CE622BDC5708}"/>
                  </a:ext>
                </a:extLst>
              </p:cNvPr>
              <p:cNvSpPr txBox="1"/>
              <p:nvPr/>
            </p:nvSpPr>
            <p:spPr>
              <a:xfrm>
                <a:off x="4088402" y="1698251"/>
                <a:ext cx="492892" cy="276999"/>
              </a:xfrm>
              <a:prstGeom prst="rect">
                <a:avLst/>
              </a:prstGeom>
              <a:noFill/>
            </p:spPr>
            <p:txBody>
              <a:bodyPr wrap="none" rtlCol="0">
                <a:spAutoFit/>
              </a:bodyPr>
              <a:lstStyle/>
              <a:p>
                <a:r>
                  <a:rPr lang="fr-FR" sz="1200" b="1" dirty="0"/>
                  <a:t>exon</a:t>
                </a:r>
              </a:p>
            </p:txBody>
          </p:sp>
          <p:sp>
            <p:nvSpPr>
              <p:cNvPr id="18" name="ZoneTexte 17">
                <a:extLst>
                  <a:ext uri="{FF2B5EF4-FFF2-40B4-BE49-F238E27FC236}">
                    <a16:creationId xmlns:a16="http://schemas.microsoft.com/office/drawing/2014/main" id="{099B1E7A-E9F7-C993-2898-8A2A42FEC333}"/>
                  </a:ext>
                </a:extLst>
              </p:cNvPr>
              <p:cNvSpPr txBox="1"/>
              <p:nvPr/>
            </p:nvSpPr>
            <p:spPr>
              <a:xfrm>
                <a:off x="1279686" y="1486688"/>
                <a:ext cx="598241" cy="276999"/>
              </a:xfrm>
              <a:prstGeom prst="rect">
                <a:avLst/>
              </a:prstGeom>
              <a:noFill/>
            </p:spPr>
            <p:txBody>
              <a:bodyPr wrap="none" rtlCol="0">
                <a:spAutoFit/>
              </a:bodyPr>
              <a:lstStyle/>
              <a:p>
                <a:r>
                  <a:rPr lang="fr-FR" sz="1200" b="1" dirty="0"/>
                  <a:t>5' UTR</a:t>
                </a:r>
              </a:p>
            </p:txBody>
          </p:sp>
          <p:sp>
            <p:nvSpPr>
              <p:cNvPr id="19" name="ZoneTexte 18">
                <a:extLst>
                  <a:ext uri="{FF2B5EF4-FFF2-40B4-BE49-F238E27FC236}">
                    <a16:creationId xmlns:a16="http://schemas.microsoft.com/office/drawing/2014/main" id="{B94E1628-97FA-D814-47E8-E22A8AB8EB2D}"/>
                  </a:ext>
                </a:extLst>
              </p:cNvPr>
              <p:cNvSpPr txBox="1"/>
              <p:nvPr/>
            </p:nvSpPr>
            <p:spPr>
              <a:xfrm>
                <a:off x="6972348" y="1571354"/>
                <a:ext cx="598241" cy="276999"/>
              </a:xfrm>
              <a:prstGeom prst="rect">
                <a:avLst/>
              </a:prstGeom>
              <a:noFill/>
            </p:spPr>
            <p:txBody>
              <a:bodyPr wrap="none" rtlCol="0">
                <a:spAutoFit/>
              </a:bodyPr>
              <a:lstStyle/>
              <a:p>
                <a:r>
                  <a:rPr lang="fr-FR" sz="1200" b="1" dirty="0"/>
                  <a:t>3' UTR</a:t>
                </a:r>
              </a:p>
            </p:txBody>
          </p:sp>
          <p:grpSp>
            <p:nvGrpSpPr>
              <p:cNvPr id="7" name="Groupe 6">
                <a:extLst>
                  <a:ext uri="{FF2B5EF4-FFF2-40B4-BE49-F238E27FC236}">
                    <a16:creationId xmlns:a16="http://schemas.microsoft.com/office/drawing/2014/main" id="{0F3744E0-76E0-05EF-491F-8C8AEF4BDF1D}"/>
                  </a:ext>
                </a:extLst>
              </p:cNvPr>
              <p:cNvGrpSpPr/>
              <p:nvPr/>
            </p:nvGrpSpPr>
            <p:grpSpPr>
              <a:xfrm>
                <a:off x="3901349" y="1023402"/>
                <a:ext cx="1046825" cy="702395"/>
                <a:chOff x="2978997" y="1023402"/>
                <a:chExt cx="1046825" cy="702395"/>
              </a:xfrm>
            </p:grpSpPr>
            <p:sp>
              <p:nvSpPr>
                <p:cNvPr id="8" name="Triangle 7">
                  <a:extLst>
                    <a:ext uri="{FF2B5EF4-FFF2-40B4-BE49-F238E27FC236}">
                      <a16:creationId xmlns:a16="http://schemas.microsoft.com/office/drawing/2014/main" id="{50CD8012-43D2-64D1-20B4-A151C31FC3CC}"/>
                    </a:ext>
                  </a:extLst>
                </p:cNvPr>
                <p:cNvSpPr/>
                <p:nvPr/>
              </p:nvSpPr>
              <p:spPr>
                <a:xfrm rot="10800000">
                  <a:off x="3347500" y="1288475"/>
                  <a:ext cx="310100" cy="437322"/>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ZoneTexte 19">
                  <a:extLst>
                    <a:ext uri="{FF2B5EF4-FFF2-40B4-BE49-F238E27FC236}">
                      <a16:creationId xmlns:a16="http://schemas.microsoft.com/office/drawing/2014/main" id="{853313EA-17A7-8F29-DF31-BDE461D75A57}"/>
                    </a:ext>
                  </a:extLst>
                </p:cNvPr>
                <p:cNvSpPr txBox="1"/>
                <p:nvPr/>
              </p:nvSpPr>
              <p:spPr>
                <a:xfrm>
                  <a:off x="2978997" y="1023402"/>
                  <a:ext cx="1046825" cy="276999"/>
                </a:xfrm>
                <a:prstGeom prst="rect">
                  <a:avLst/>
                </a:prstGeom>
                <a:noFill/>
              </p:spPr>
              <p:txBody>
                <a:bodyPr wrap="none" rtlCol="0">
                  <a:spAutoFit/>
                </a:bodyPr>
                <a:lstStyle/>
                <a:p>
                  <a:r>
                    <a:rPr lang="fr-FR" sz="1200" b="1" dirty="0">
                      <a:solidFill>
                        <a:srgbClr val="FF0000"/>
                      </a:solidFill>
                    </a:rPr>
                    <a:t>SALK_006234</a:t>
                  </a:r>
                </a:p>
              </p:txBody>
            </p:sp>
          </p:grpSp>
          <p:grpSp>
            <p:nvGrpSpPr>
              <p:cNvPr id="17" name="Groupe 16">
                <a:extLst>
                  <a:ext uri="{FF2B5EF4-FFF2-40B4-BE49-F238E27FC236}">
                    <a16:creationId xmlns:a16="http://schemas.microsoft.com/office/drawing/2014/main" id="{AED732BE-DFFD-76D0-9D83-DF295DBFD53F}"/>
                  </a:ext>
                </a:extLst>
              </p:cNvPr>
              <p:cNvGrpSpPr/>
              <p:nvPr/>
            </p:nvGrpSpPr>
            <p:grpSpPr>
              <a:xfrm>
                <a:off x="6098391" y="2025795"/>
                <a:ext cx="873957" cy="262351"/>
                <a:chOff x="5330023" y="2026198"/>
                <a:chExt cx="873957" cy="262351"/>
              </a:xfrm>
            </p:grpSpPr>
            <p:cxnSp>
              <p:nvCxnSpPr>
                <p:cNvPr id="12" name="Connecteur droit avec flèche 11">
                  <a:extLst>
                    <a:ext uri="{FF2B5EF4-FFF2-40B4-BE49-F238E27FC236}">
                      <a16:creationId xmlns:a16="http://schemas.microsoft.com/office/drawing/2014/main" id="{DD6125AE-82BB-F6C1-7DC6-7C4D4F66BA9D}"/>
                    </a:ext>
                  </a:extLst>
                </p:cNvPr>
                <p:cNvCxnSpPr>
                  <a:cxnSpLocks/>
                </p:cNvCxnSpPr>
                <p:nvPr/>
              </p:nvCxnSpPr>
              <p:spPr>
                <a:xfrm flipH="1">
                  <a:off x="5679232" y="2026198"/>
                  <a:ext cx="17554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ZoneTexte 12">
                  <a:extLst>
                    <a:ext uri="{FF2B5EF4-FFF2-40B4-BE49-F238E27FC236}">
                      <a16:creationId xmlns:a16="http://schemas.microsoft.com/office/drawing/2014/main" id="{9FFEE1D6-C781-F235-FC33-7FACA592CA85}"/>
                    </a:ext>
                  </a:extLst>
                </p:cNvPr>
                <p:cNvSpPr txBox="1"/>
                <p:nvPr/>
              </p:nvSpPr>
              <p:spPr>
                <a:xfrm>
                  <a:off x="5330023" y="2073105"/>
                  <a:ext cx="873957" cy="215444"/>
                </a:xfrm>
                <a:prstGeom prst="rect">
                  <a:avLst/>
                </a:prstGeom>
                <a:noFill/>
              </p:spPr>
              <p:txBody>
                <a:bodyPr wrap="none" rtlCol="0">
                  <a:spAutoFit/>
                </a:bodyPr>
                <a:lstStyle/>
                <a:p>
                  <a:r>
                    <a:rPr lang="fr-FR" sz="800" b="1" i="1" dirty="0"/>
                    <a:t>LP SALK_006234</a:t>
                  </a:r>
                </a:p>
              </p:txBody>
            </p:sp>
          </p:grpSp>
          <p:grpSp>
            <p:nvGrpSpPr>
              <p:cNvPr id="21" name="Groupe 20">
                <a:extLst>
                  <a:ext uri="{FF2B5EF4-FFF2-40B4-BE49-F238E27FC236}">
                    <a16:creationId xmlns:a16="http://schemas.microsoft.com/office/drawing/2014/main" id="{1300B94D-17C5-17FD-1950-2B0240D2466E}"/>
                  </a:ext>
                </a:extLst>
              </p:cNvPr>
              <p:cNvGrpSpPr/>
              <p:nvPr/>
            </p:nvGrpSpPr>
            <p:grpSpPr>
              <a:xfrm>
                <a:off x="1741077" y="1433313"/>
                <a:ext cx="888385" cy="223071"/>
                <a:chOff x="2917446" y="1443339"/>
                <a:chExt cx="888385" cy="223071"/>
              </a:xfrm>
            </p:grpSpPr>
            <p:cxnSp>
              <p:nvCxnSpPr>
                <p:cNvPr id="11" name="Connecteur droit avec flèche 10">
                  <a:extLst>
                    <a:ext uri="{FF2B5EF4-FFF2-40B4-BE49-F238E27FC236}">
                      <a16:creationId xmlns:a16="http://schemas.microsoft.com/office/drawing/2014/main" id="{54A9B503-C8AF-75F2-33CB-2D8EEC2EA5F2}"/>
                    </a:ext>
                  </a:extLst>
                </p:cNvPr>
                <p:cNvCxnSpPr/>
                <p:nvPr/>
              </p:nvCxnSpPr>
              <p:spPr>
                <a:xfrm>
                  <a:off x="3320859" y="1666410"/>
                  <a:ext cx="17554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ZoneTexte 13">
                  <a:extLst>
                    <a:ext uri="{FF2B5EF4-FFF2-40B4-BE49-F238E27FC236}">
                      <a16:creationId xmlns:a16="http://schemas.microsoft.com/office/drawing/2014/main" id="{704A4349-0ECA-1C84-7169-0658F74E6039}"/>
                    </a:ext>
                  </a:extLst>
                </p:cNvPr>
                <p:cNvSpPr txBox="1"/>
                <p:nvPr/>
              </p:nvSpPr>
              <p:spPr>
                <a:xfrm>
                  <a:off x="2917446" y="1443339"/>
                  <a:ext cx="888385" cy="215444"/>
                </a:xfrm>
                <a:prstGeom prst="rect">
                  <a:avLst/>
                </a:prstGeom>
                <a:noFill/>
              </p:spPr>
              <p:txBody>
                <a:bodyPr wrap="none" rtlCol="0">
                  <a:spAutoFit/>
                </a:bodyPr>
                <a:lstStyle/>
                <a:p>
                  <a:r>
                    <a:rPr lang="fr-FR" sz="800" b="1" i="1" dirty="0"/>
                    <a:t>RP SALK_006234</a:t>
                  </a:r>
                </a:p>
              </p:txBody>
            </p:sp>
          </p:grpSp>
          <p:cxnSp>
            <p:nvCxnSpPr>
              <p:cNvPr id="22" name="Connecteur droit avec flèche 21">
                <a:extLst>
                  <a:ext uri="{FF2B5EF4-FFF2-40B4-BE49-F238E27FC236}">
                    <a16:creationId xmlns:a16="http://schemas.microsoft.com/office/drawing/2014/main" id="{07091C8E-D131-3D06-F13D-2DCFC0720C7B}"/>
                  </a:ext>
                </a:extLst>
              </p:cNvPr>
              <p:cNvCxnSpPr/>
              <p:nvPr/>
            </p:nvCxnSpPr>
            <p:spPr>
              <a:xfrm>
                <a:off x="3367497" y="1662352"/>
                <a:ext cx="175540"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3" name="ZoneTexte 22">
                <a:extLst>
                  <a:ext uri="{FF2B5EF4-FFF2-40B4-BE49-F238E27FC236}">
                    <a16:creationId xmlns:a16="http://schemas.microsoft.com/office/drawing/2014/main" id="{37BD4B6B-05BE-547B-CE8A-68F122D969BD}"/>
                  </a:ext>
                </a:extLst>
              </p:cNvPr>
              <p:cNvSpPr txBox="1"/>
              <p:nvPr/>
            </p:nvSpPr>
            <p:spPr>
              <a:xfrm>
                <a:off x="3172978" y="1450482"/>
                <a:ext cx="617477" cy="215444"/>
              </a:xfrm>
              <a:prstGeom prst="rect">
                <a:avLst/>
              </a:prstGeom>
              <a:noFill/>
            </p:spPr>
            <p:txBody>
              <a:bodyPr wrap="none" rtlCol="0">
                <a:spAutoFit/>
              </a:bodyPr>
              <a:lstStyle/>
              <a:p>
                <a:r>
                  <a:rPr lang="fr-FR" sz="800" b="1" i="1" dirty="0">
                    <a:solidFill>
                      <a:srgbClr val="FF0000"/>
                    </a:solidFill>
                  </a:rPr>
                  <a:t>UGD3-qF3</a:t>
                </a:r>
              </a:p>
            </p:txBody>
          </p:sp>
          <p:cxnSp>
            <p:nvCxnSpPr>
              <p:cNvPr id="9" name="Connecteur droit avec flèche 8">
                <a:extLst>
                  <a:ext uri="{FF2B5EF4-FFF2-40B4-BE49-F238E27FC236}">
                    <a16:creationId xmlns:a16="http://schemas.microsoft.com/office/drawing/2014/main" id="{EB0986D2-8193-996A-1D8A-FA283EF797C0}"/>
                  </a:ext>
                </a:extLst>
              </p:cNvPr>
              <p:cNvCxnSpPr>
                <a:cxnSpLocks/>
              </p:cNvCxnSpPr>
              <p:nvPr/>
            </p:nvCxnSpPr>
            <p:spPr>
              <a:xfrm flipH="1">
                <a:off x="3813259" y="2048577"/>
                <a:ext cx="175540"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ZoneTexte 23">
                <a:extLst>
                  <a:ext uri="{FF2B5EF4-FFF2-40B4-BE49-F238E27FC236}">
                    <a16:creationId xmlns:a16="http://schemas.microsoft.com/office/drawing/2014/main" id="{C3CE7F2D-0470-29ED-925B-DD657D368169}"/>
                  </a:ext>
                </a:extLst>
              </p:cNvPr>
              <p:cNvSpPr txBox="1"/>
              <p:nvPr/>
            </p:nvSpPr>
            <p:spPr>
              <a:xfrm>
                <a:off x="3618740" y="2054062"/>
                <a:ext cx="628698" cy="215444"/>
              </a:xfrm>
              <a:prstGeom prst="rect">
                <a:avLst/>
              </a:prstGeom>
              <a:noFill/>
            </p:spPr>
            <p:txBody>
              <a:bodyPr wrap="none" rtlCol="0">
                <a:spAutoFit/>
              </a:bodyPr>
              <a:lstStyle/>
              <a:p>
                <a:r>
                  <a:rPr lang="fr-FR" sz="800" b="1" i="1" dirty="0">
                    <a:solidFill>
                      <a:srgbClr val="FF0000"/>
                    </a:solidFill>
                  </a:rPr>
                  <a:t>UGD3-qR3</a:t>
                </a:r>
              </a:p>
            </p:txBody>
          </p:sp>
          <p:pic>
            <p:nvPicPr>
              <p:cNvPr id="25" name="Image 24">
                <a:extLst>
                  <a:ext uri="{FF2B5EF4-FFF2-40B4-BE49-F238E27FC236}">
                    <a16:creationId xmlns:a16="http://schemas.microsoft.com/office/drawing/2014/main" id="{407C90D9-551A-4036-5D9D-D911B2E61643}"/>
                  </a:ext>
                </a:extLst>
              </p:cNvPr>
              <p:cNvPicPr>
                <a:picLocks noChangeAspect="1"/>
              </p:cNvPicPr>
              <p:nvPr/>
            </p:nvPicPr>
            <p:blipFill>
              <a:blip r:embed="rId2"/>
              <a:stretch>
                <a:fillRect/>
              </a:stretch>
            </p:blipFill>
            <p:spPr>
              <a:xfrm>
                <a:off x="1691388" y="2546340"/>
                <a:ext cx="3722116" cy="2545696"/>
              </a:xfrm>
              <a:prstGeom prst="rect">
                <a:avLst/>
              </a:prstGeom>
            </p:spPr>
          </p:pic>
        </p:grpSp>
        <p:sp>
          <p:nvSpPr>
            <p:cNvPr id="26" name="Rectangle 25">
              <a:extLst>
                <a:ext uri="{FF2B5EF4-FFF2-40B4-BE49-F238E27FC236}">
                  <a16:creationId xmlns:a16="http://schemas.microsoft.com/office/drawing/2014/main" id="{BF732CF7-469B-F9C5-60EE-18DB5EA3ABBC}"/>
                </a:ext>
              </a:extLst>
            </p:cNvPr>
            <p:cNvSpPr/>
            <p:nvPr/>
          </p:nvSpPr>
          <p:spPr>
            <a:xfrm>
              <a:off x="2862760" y="2804002"/>
              <a:ext cx="1717192" cy="20444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29" name="ZoneTexte 28">
            <a:extLst>
              <a:ext uri="{FF2B5EF4-FFF2-40B4-BE49-F238E27FC236}">
                <a16:creationId xmlns:a16="http://schemas.microsoft.com/office/drawing/2014/main" id="{EA9ED1FF-7A34-FE17-A85A-E1205AB32445}"/>
              </a:ext>
            </a:extLst>
          </p:cNvPr>
          <p:cNvSpPr txBox="1"/>
          <p:nvPr/>
        </p:nvSpPr>
        <p:spPr>
          <a:xfrm>
            <a:off x="2732421" y="2760004"/>
            <a:ext cx="423514" cy="276999"/>
          </a:xfrm>
          <a:prstGeom prst="rect">
            <a:avLst/>
          </a:prstGeom>
          <a:noFill/>
        </p:spPr>
        <p:txBody>
          <a:bodyPr wrap="none" rtlCol="0">
            <a:spAutoFit/>
          </a:bodyPr>
          <a:lstStyle/>
          <a:p>
            <a:r>
              <a:rPr lang="fr-FR" sz="1200" dirty="0"/>
              <a:t>n=5</a:t>
            </a:r>
          </a:p>
        </p:txBody>
      </p:sp>
      <p:sp>
        <p:nvSpPr>
          <p:cNvPr id="30" name="ZoneTexte 29">
            <a:extLst>
              <a:ext uri="{FF2B5EF4-FFF2-40B4-BE49-F238E27FC236}">
                <a16:creationId xmlns:a16="http://schemas.microsoft.com/office/drawing/2014/main" id="{6E6997EA-7F54-26AD-46EC-9102D7D25268}"/>
              </a:ext>
            </a:extLst>
          </p:cNvPr>
          <p:cNvSpPr txBox="1"/>
          <p:nvPr/>
        </p:nvSpPr>
        <p:spPr>
          <a:xfrm>
            <a:off x="4349792" y="4231977"/>
            <a:ext cx="423514" cy="276999"/>
          </a:xfrm>
          <a:prstGeom prst="rect">
            <a:avLst/>
          </a:prstGeom>
          <a:noFill/>
        </p:spPr>
        <p:txBody>
          <a:bodyPr wrap="none" rtlCol="0">
            <a:spAutoFit/>
          </a:bodyPr>
          <a:lstStyle/>
          <a:p>
            <a:r>
              <a:rPr lang="fr-FR" sz="1200" dirty="0"/>
              <a:t>n=5</a:t>
            </a:r>
          </a:p>
        </p:txBody>
      </p:sp>
    </p:spTree>
    <p:extLst>
      <p:ext uri="{BB962C8B-B14F-4D97-AF65-F5344CB8AC3E}">
        <p14:creationId xmlns:p14="http://schemas.microsoft.com/office/powerpoint/2010/main" val="30211012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a:extLst>
              <a:ext uri="{FF2B5EF4-FFF2-40B4-BE49-F238E27FC236}">
                <a16:creationId xmlns:a16="http://schemas.microsoft.com/office/drawing/2014/main" id="{64666270-53F9-0CD1-211E-7BB252E2F879}"/>
              </a:ext>
            </a:extLst>
          </p:cNvPr>
          <p:cNvGrpSpPr/>
          <p:nvPr/>
        </p:nvGrpSpPr>
        <p:grpSpPr>
          <a:xfrm>
            <a:off x="247905" y="157240"/>
            <a:ext cx="8599336" cy="4956990"/>
            <a:chOff x="247905" y="157240"/>
            <a:chExt cx="8599336" cy="4956990"/>
          </a:xfrm>
        </p:grpSpPr>
        <p:sp>
          <p:nvSpPr>
            <p:cNvPr id="3" name="ZoneTexte 2">
              <a:extLst>
                <a:ext uri="{FF2B5EF4-FFF2-40B4-BE49-F238E27FC236}">
                  <a16:creationId xmlns:a16="http://schemas.microsoft.com/office/drawing/2014/main" id="{8F3DE623-234E-2F5C-E6F5-6AD0F787BB57}"/>
                </a:ext>
              </a:extLst>
            </p:cNvPr>
            <p:cNvSpPr txBox="1"/>
            <p:nvPr/>
          </p:nvSpPr>
          <p:spPr>
            <a:xfrm>
              <a:off x="3502549" y="157240"/>
              <a:ext cx="2190585" cy="369332"/>
            </a:xfrm>
            <a:prstGeom prst="rect">
              <a:avLst/>
            </a:prstGeom>
            <a:noFill/>
          </p:spPr>
          <p:txBody>
            <a:bodyPr wrap="square">
              <a:spAutoFit/>
            </a:bodyPr>
            <a:lstStyle/>
            <a:p>
              <a:r>
                <a:rPr lang="en-US" sz="1800" b="1" i="1" dirty="0">
                  <a:effectLst/>
                  <a:latin typeface="Calibri" panose="020F0502020204030204" pitchFamily="34" charset="0"/>
                  <a:ea typeface="Calibri" panose="020F0502020204030204" pitchFamily="34" charset="0"/>
                  <a:cs typeface="Calibri" panose="020F0502020204030204" pitchFamily="34" charset="0"/>
                </a:rPr>
                <a:t>WAK1 </a:t>
              </a:r>
              <a:r>
                <a:rPr lang="en-US" sz="1800" dirty="0">
                  <a:effectLst/>
                  <a:latin typeface="Calibri" panose="020F0502020204030204" pitchFamily="34" charset="0"/>
                  <a:ea typeface="Calibri" panose="020F0502020204030204" pitchFamily="34" charset="0"/>
                  <a:cs typeface="Calibri" panose="020F0502020204030204" pitchFamily="34" charset="0"/>
                </a:rPr>
                <a:t>(</a:t>
              </a:r>
              <a:r>
                <a:rPr lang="en-US" sz="1800" b="1" dirty="0">
                  <a:effectLst/>
                  <a:latin typeface="Calibri" panose="020F0502020204030204" pitchFamily="34" charset="0"/>
                  <a:ea typeface="Calibri" panose="020F0502020204030204" pitchFamily="34" charset="0"/>
                  <a:cs typeface="Calibri" panose="020F0502020204030204" pitchFamily="34" charset="0"/>
                </a:rPr>
                <a:t>At1g21250</a:t>
              </a:r>
              <a:r>
                <a:rPr lang="en-US" sz="1800" dirty="0">
                  <a:effectLst/>
                  <a:latin typeface="Calibri" panose="020F0502020204030204" pitchFamily="34" charset="0"/>
                  <a:ea typeface="Calibri" panose="020F0502020204030204" pitchFamily="34" charset="0"/>
                  <a:cs typeface="Calibri" panose="020F0502020204030204" pitchFamily="34" charset="0"/>
                </a:rPr>
                <a:t>) </a:t>
              </a:r>
              <a:endParaRPr lang="fr-FR" dirty="0"/>
            </a:p>
          </p:txBody>
        </p:sp>
        <p:sp>
          <p:nvSpPr>
            <p:cNvPr id="6" name="ZoneTexte 5">
              <a:extLst>
                <a:ext uri="{FF2B5EF4-FFF2-40B4-BE49-F238E27FC236}">
                  <a16:creationId xmlns:a16="http://schemas.microsoft.com/office/drawing/2014/main" id="{AE73C744-A4F5-AC88-3E0B-701AC9A800FF}"/>
                </a:ext>
              </a:extLst>
            </p:cNvPr>
            <p:cNvSpPr txBox="1"/>
            <p:nvPr/>
          </p:nvSpPr>
          <p:spPr>
            <a:xfrm>
              <a:off x="3540318" y="4092809"/>
              <a:ext cx="2286000" cy="369332"/>
            </a:xfrm>
            <a:prstGeom prst="rect">
              <a:avLst/>
            </a:prstGeom>
            <a:noFill/>
          </p:spPr>
          <p:txBody>
            <a:bodyPr wrap="square">
              <a:spAutoFit/>
            </a:bodyPr>
            <a:lstStyle/>
            <a:p>
              <a:r>
                <a:rPr lang="en-US" sz="1800" b="1" i="1" dirty="0">
                  <a:effectLst/>
                  <a:latin typeface="Calibri" panose="020F0502020204030204" pitchFamily="34" charset="0"/>
                  <a:ea typeface="Calibri" panose="020F0502020204030204" pitchFamily="34" charset="0"/>
                  <a:cs typeface="Calibri" panose="020F0502020204030204" pitchFamily="34" charset="0"/>
                </a:rPr>
                <a:t>WAK2 </a:t>
              </a:r>
              <a:r>
                <a:rPr lang="en-US" sz="1800" dirty="0">
                  <a:effectLst/>
                  <a:latin typeface="Calibri" panose="020F0502020204030204" pitchFamily="34" charset="0"/>
                  <a:ea typeface="Calibri" panose="020F0502020204030204" pitchFamily="34" charset="0"/>
                  <a:cs typeface="Calibri" panose="020F0502020204030204" pitchFamily="34" charset="0"/>
                </a:rPr>
                <a:t>(</a:t>
              </a:r>
              <a:r>
                <a:rPr lang="en-US" sz="1800" b="1" dirty="0">
                  <a:effectLst/>
                  <a:latin typeface="Calibri" panose="020F0502020204030204" pitchFamily="34" charset="0"/>
                  <a:ea typeface="Calibri" panose="020F0502020204030204" pitchFamily="34" charset="0"/>
                  <a:cs typeface="Calibri" panose="020F0502020204030204" pitchFamily="34" charset="0"/>
                </a:rPr>
                <a:t>At1g21270</a:t>
              </a:r>
              <a:r>
                <a:rPr lang="en-US" sz="1800" dirty="0">
                  <a:effectLst/>
                  <a:latin typeface="Calibri" panose="020F0502020204030204" pitchFamily="34" charset="0"/>
                  <a:ea typeface="Calibri" panose="020F0502020204030204" pitchFamily="34" charset="0"/>
                  <a:cs typeface="Calibri" panose="020F0502020204030204" pitchFamily="34" charset="0"/>
                </a:rPr>
                <a:t>) </a:t>
              </a:r>
              <a:endParaRPr lang="fr-FR" dirty="0"/>
            </a:p>
          </p:txBody>
        </p:sp>
        <p:sp>
          <p:nvSpPr>
            <p:cNvPr id="8" name="ZoneTexte 7">
              <a:extLst>
                <a:ext uri="{FF2B5EF4-FFF2-40B4-BE49-F238E27FC236}">
                  <a16:creationId xmlns:a16="http://schemas.microsoft.com/office/drawing/2014/main" id="{2E24401D-7FC2-010F-F67C-F7CE0F0257CA}"/>
                </a:ext>
              </a:extLst>
            </p:cNvPr>
            <p:cNvSpPr txBox="1"/>
            <p:nvPr/>
          </p:nvSpPr>
          <p:spPr>
            <a:xfrm>
              <a:off x="1379551" y="4837231"/>
              <a:ext cx="5848184" cy="276999"/>
            </a:xfrm>
            <a:prstGeom prst="rect">
              <a:avLst/>
            </a:prstGeom>
            <a:noFill/>
          </p:spPr>
          <p:txBody>
            <a:bodyPr wrap="square">
              <a:spAutoFit/>
            </a:bodyPr>
            <a:lstStyle/>
            <a:p>
              <a:r>
                <a:rPr lang="en-US" sz="1200" dirty="0">
                  <a:effectLst/>
                  <a:latin typeface="Calibri" panose="020F0502020204030204" pitchFamily="34" charset="0"/>
                  <a:ea typeface="Calibri" panose="020F0502020204030204" pitchFamily="34" charset="0"/>
                  <a:cs typeface="Calibri" panose="020F0502020204030204" pitchFamily="34" charset="0"/>
                </a:rPr>
                <a:t>We used the null allele </a:t>
              </a:r>
              <a:r>
                <a:rPr lang="en-US" sz="1200" i="1" dirty="0">
                  <a:effectLst/>
                  <a:latin typeface="Calibri" panose="020F0502020204030204" pitchFamily="34" charset="0"/>
                  <a:ea typeface="Calibri" panose="020F0502020204030204" pitchFamily="34" charset="0"/>
                  <a:cs typeface="Calibri" panose="020F0502020204030204" pitchFamily="34" charset="0"/>
                </a:rPr>
                <a:t>wak2-1</a:t>
              </a:r>
              <a:r>
                <a:rPr lang="en-US" sz="1200" dirty="0">
                  <a:effectLst/>
                  <a:latin typeface="Calibri" panose="020F0502020204030204" pitchFamily="34" charset="0"/>
                  <a:ea typeface="Calibri" panose="020F0502020204030204" pitchFamily="34" charset="0"/>
                  <a:cs typeface="Calibri" panose="020F0502020204030204" pitchFamily="34" charset="0"/>
                </a:rPr>
                <a:t> already characterized (</a:t>
              </a:r>
              <a:r>
                <a:rPr lang="en-US" sz="1200" dirty="0" err="1">
                  <a:effectLst/>
                  <a:latin typeface="Calibri" panose="020F0502020204030204" pitchFamily="34" charset="0"/>
                  <a:ea typeface="Calibri" panose="020F0502020204030204" pitchFamily="34" charset="0"/>
                  <a:cs typeface="Calibri" panose="020F0502020204030204" pitchFamily="34" charset="0"/>
                </a:rPr>
                <a:t>Kohorn</a:t>
              </a:r>
              <a:r>
                <a:rPr lang="en-US" sz="1200" dirty="0">
                  <a:effectLst/>
                  <a:latin typeface="Calibri" panose="020F0502020204030204" pitchFamily="34" charset="0"/>
                  <a:ea typeface="Calibri" panose="020F0502020204030204" pitchFamily="34" charset="0"/>
                  <a:cs typeface="Calibri" panose="020F0502020204030204" pitchFamily="34" charset="0"/>
                </a:rPr>
                <a:t> et al., 2006).</a:t>
              </a:r>
            </a:p>
          </p:txBody>
        </p:sp>
        <p:sp>
          <p:nvSpPr>
            <p:cNvPr id="4" name="ZoneTexte 3">
              <a:extLst>
                <a:ext uri="{FF2B5EF4-FFF2-40B4-BE49-F238E27FC236}">
                  <a16:creationId xmlns:a16="http://schemas.microsoft.com/office/drawing/2014/main" id="{F7CA68B8-EFEA-2507-59D6-D1915F3C4E24}"/>
                </a:ext>
              </a:extLst>
            </p:cNvPr>
            <p:cNvSpPr txBox="1"/>
            <p:nvPr/>
          </p:nvSpPr>
          <p:spPr>
            <a:xfrm>
              <a:off x="247905" y="2663141"/>
              <a:ext cx="8599336" cy="830997"/>
            </a:xfrm>
            <a:prstGeom prst="rect">
              <a:avLst/>
            </a:prstGeom>
            <a:noFill/>
          </p:spPr>
          <p:txBody>
            <a:bodyPr wrap="square">
              <a:spAutoFit/>
            </a:bodyPr>
            <a:lstStyle/>
            <a:p>
              <a:pPr algn="just"/>
              <a:r>
                <a:rPr lang="fr-FR" sz="1200" b="1" dirty="0" err="1">
                  <a:cs typeface="Arial" panose="020B0604020202020204" pitchFamily="34" charset="0"/>
                </a:rPr>
                <a:t>Characterization</a:t>
              </a:r>
              <a:r>
                <a:rPr lang="fr-FR" sz="1200" b="1" dirty="0">
                  <a:cs typeface="Arial" panose="020B0604020202020204" pitchFamily="34" charset="0"/>
                </a:rPr>
                <a:t> of </a:t>
              </a:r>
              <a:r>
                <a:rPr lang="fr-FR" sz="1200" b="1" i="1" dirty="0">
                  <a:cs typeface="Arial" panose="020B0604020202020204" pitchFamily="34" charset="0"/>
                </a:rPr>
                <a:t>wak1-1</a:t>
              </a:r>
              <a:r>
                <a:rPr lang="fr-FR" sz="1200" b="1" dirty="0">
                  <a:cs typeface="Arial" panose="020B0604020202020204" pitchFamily="34" charset="0"/>
                </a:rPr>
                <a:t> </a:t>
              </a:r>
              <a:r>
                <a:rPr lang="fr-FR" sz="1200" b="1" dirty="0" err="1">
                  <a:cs typeface="Arial" panose="020B0604020202020204" pitchFamily="34" charset="0"/>
                </a:rPr>
                <a:t>loss</a:t>
              </a:r>
              <a:r>
                <a:rPr lang="fr-FR" sz="1200" b="1" dirty="0">
                  <a:cs typeface="Arial" panose="020B0604020202020204" pitchFamily="34" charset="0"/>
                </a:rPr>
                <a:t>-of-</a:t>
              </a:r>
              <a:r>
                <a:rPr lang="fr-FR" sz="1200" b="1" dirty="0" err="1">
                  <a:cs typeface="Arial" panose="020B0604020202020204" pitchFamily="34" charset="0"/>
                </a:rPr>
                <a:t>function</a:t>
              </a:r>
              <a:r>
                <a:rPr lang="fr-FR" sz="1200" b="1" dirty="0">
                  <a:cs typeface="Arial" panose="020B0604020202020204" pitchFamily="34" charset="0"/>
                </a:rPr>
                <a:t> mutant.</a:t>
              </a:r>
            </a:p>
            <a:p>
              <a:pPr algn="just"/>
              <a:r>
                <a:rPr lang="en-US" sz="1200" dirty="0"/>
                <a:t>Localization of the T-DNA insertion (</a:t>
              </a:r>
              <a:r>
                <a:rPr lang="en-US" sz="1200" i="1" dirty="0"/>
                <a:t>SALK_107175</a:t>
              </a:r>
              <a:r>
                <a:rPr lang="en-US" sz="1200" dirty="0"/>
                <a:t>) in </a:t>
              </a:r>
              <a:r>
                <a:rPr lang="en-US" sz="1200" i="1" dirty="0"/>
                <a:t>WAK1 </a:t>
              </a:r>
              <a:r>
                <a:rPr lang="en-US" sz="1200" dirty="0"/>
                <a:t>genomic DNA sequence. </a:t>
              </a:r>
              <a:r>
                <a:rPr lang="en-US" sz="1200" i="1" dirty="0"/>
                <a:t>WAK1</a:t>
              </a:r>
              <a:r>
                <a:rPr lang="en-US" sz="1200" dirty="0"/>
                <a:t> primers used for genotyping are indicated by black arrows (</a:t>
              </a:r>
              <a:r>
                <a:rPr lang="en-US" sz="1200" i="1" dirty="0"/>
                <a:t>LP SALK-107175</a:t>
              </a:r>
              <a:r>
                <a:rPr lang="en-US" sz="1200" dirty="0"/>
                <a:t>: GCTTCTTGGTCATTCTGCTTG; </a:t>
              </a:r>
              <a:r>
                <a:rPr lang="en-US" sz="1200" i="1" dirty="0"/>
                <a:t>RP SALK_107175</a:t>
              </a:r>
              <a:r>
                <a:rPr lang="en-US" sz="1200" dirty="0"/>
                <a:t>: TTGTGCTGACAAGATGTGACC). </a:t>
              </a:r>
              <a:r>
                <a:rPr lang="en-US" sz="1200" dirty="0">
                  <a:latin typeface="Calibri" panose="020F0502020204030204" pitchFamily="34" charset="0"/>
                  <a:ea typeface="Calibri" panose="020F0502020204030204" pitchFamily="34" charset="0"/>
                  <a:cs typeface="Calibri" panose="020F0502020204030204" pitchFamily="34" charset="0"/>
                </a:rPr>
                <a:t>This null allele was </a:t>
              </a:r>
              <a:r>
                <a:rPr lang="en-US" sz="1200" dirty="0">
                  <a:effectLst/>
                  <a:latin typeface="Calibri" panose="020F0502020204030204" pitchFamily="34" charset="0"/>
                  <a:ea typeface="Calibri" panose="020F0502020204030204" pitchFamily="34" charset="0"/>
                  <a:cs typeface="Calibri" panose="020F0502020204030204" pitchFamily="34" charset="0"/>
                </a:rPr>
                <a:t>already characterized by </a:t>
              </a:r>
              <a:r>
                <a:rPr lang="en-US" sz="1200" dirty="0" err="1">
                  <a:effectLst/>
                  <a:latin typeface="Calibri" panose="020F0502020204030204" pitchFamily="34" charset="0"/>
                  <a:ea typeface="Calibri" panose="020F0502020204030204" pitchFamily="34" charset="0"/>
                  <a:cs typeface="Calibri" panose="020F0502020204030204" pitchFamily="34" charset="0"/>
                </a:rPr>
                <a:t>Kohorn</a:t>
              </a:r>
              <a:r>
                <a:rPr lang="en-US" sz="1200" dirty="0">
                  <a:effectLst/>
                  <a:latin typeface="Calibri" panose="020F0502020204030204" pitchFamily="34" charset="0"/>
                  <a:ea typeface="Calibri" panose="020F0502020204030204" pitchFamily="34" charset="0"/>
                  <a:cs typeface="Calibri" panose="020F0502020204030204" pitchFamily="34" charset="0"/>
                </a:rPr>
                <a:t> but never published in detail as no obvious phenotype was found.</a:t>
              </a:r>
              <a:r>
                <a:rPr lang="en-US" sz="1200" dirty="0"/>
                <a:t> </a:t>
              </a:r>
            </a:p>
          </p:txBody>
        </p:sp>
        <p:grpSp>
          <p:nvGrpSpPr>
            <p:cNvPr id="11" name="Groupe 10">
              <a:extLst>
                <a:ext uri="{FF2B5EF4-FFF2-40B4-BE49-F238E27FC236}">
                  <a16:creationId xmlns:a16="http://schemas.microsoft.com/office/drawing/2014/main" id="{55AB5965-2C18-0A8B-4072-28731D6D090A}"/>
                </a:ext>
              </a:extLst>
            </p:cNvPr>
            <p:cNvGrpSpPr/>
            <p:nvPr/>
          </p:nvGrpSpPr>
          <p:grpSpPr>
            <a:xfrm>
              <a:off x="829442" y="828790"/>
              <a:ext cx="7213841" cy="1276826"/>
              <a:chOff x="829442" y="828790"/>
              <a:chExt cx="7213841" cy="1276826"/>
            </a:xfrm>
          </p:grpSpPr>
          <p:grpSp>
            <p:nvGrpSpPr>
              <p:cNvPr id="24" name="Groupe 23">
                <a:extLst>
                  <a:ext uri="{FF2B5EF4-FFF2-40B4-BE49-F238E27FC236}">
                    <a16:creationId xmlns:a16="http://schemas.microsoft.com/office/drawing/2014/main" id="{56B72BF4-1FBD-9C9F-C04D-EF9F4B430518}"/>
                  </a:ext>
                </a:extLst>
              </p:cNvPr>
              <p:cNvGrpSpPr/>
              <p:nvPr/>
            </p:nvGrpSpPr>
            <p:grpSpPr>
              <a:xfrm>
                <a:off x="5489096" y="828790"/>
                <a:ext cx="1046825" cy="685519"/>
                <a:chOff x="1291612" y="1197963"/>
                <a:chExt cx="1046825" cy="685519"/>
              </a:xfrm>
            </p:grpSpPr>
            <p:sp>
              <p:nvSpPr>
                <p:cNvPr id="14" name="Triangle 13">
                  <a:extLst>
                    <a:ext uri="{FF2B5EF4-FFF2-40B4-BE49-F238E27FC236}">
                      <a16:creationId xmlns:a16="http://schemas.microsoft.com/office/drawing/2014/main" id="{A7004AD0-95FF-52B0-94EF-634257EAFA80}"/>
                    </a:ext>
                  </a:extLst>
                </p:cNvPr>
                <p:cNvSpPr/>
                <p:nvPr/>
              </p:nvSpPr>
              <p:spPr>
                <a:xfrm rot="10800000">
                  <a:off x="1658320" y="1446160"/>
                  <a:ext cx="310100" cy="437322"/>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ZoneTexte 22">
                  <a:extLst>
                    <a:ext uri="{FF2B5EF4-FFF2-40B4-BE49-F238E27FC236}">
                      <a16:creationId xmlns:a16="http://schemas.microsoft.com/office/drawing/2014/main" id="{865C0732-452E-BF8E-30E1-4B72FD4F9804}"/>
                    </a:ext>
                  </a:extLst>
                </p:cNvPr>
                <p:cNvSpPr txBox="1"/>
                <p:nvPr/>
              </p:nvSpPr>
              <p:spPr>
                <a:xfrm>
                  <a:off x="1291612" y="1197963"/>
                  <a:ext cx="1046825" cy="276999"/>
                </a:xfrm>
                <a:prstGeom prst="rect">
                  <a:avLst/>
                </a:prstGeom>
                <a:noFill/>
              </p:spPr>
              <p:txBody>
                <a:bodyPr wrap="none" rtlCol="0">
                  <a:spAutoFit/>
                </a:bodyPr>
                <a:lstStyle/>
                <a:p>
                  <a:r>
                    <a:rPr lang="fr-FR" sz="1200" b="1" dirty="0">
                      <a:solidFill>
                        <a:srgbClr val="FF0000"/>
                      </a:solidFill>
                    </a:rPr>
                    <a:t>SALK_107175</a:t>
                  </a:r>
                </a:p>
              </p:txBody>
            </p:sp>
          </p:grpSp>
          <p:grpSp>
            <p:nvGrpSpPr>
              <p:cNvPr id="33" name="Groupe 32">
                <a:extLst>
                  <a:ext uri="{FF2B5EF4-FFF2-40B4-BE49-F238E27FC236}">
                    <a16:creationId xmlns:a16="http://schemas.microsoft.com/office/drawing/2014/main" id="{0CDFC3DC-376C-1702-83B3-8D5162EF7CEB}"/>
                  </a:ext>
                </a:extLst>
              </p:cNvPr>
              <p:cNvGrpSpPr/>
              <p:nvPr/>
            </p:nvGrpSpPr>
            <p:grpSpPr>
              <a:xfrm>
                <a:off x="829442" y="1375780"/>
                <a:ext cx="7213841" cy="409505"/>
                <a:chOff x="932569" y="1594834"/>
                <a:chExt cx="7213841" cy="409505"/>
              </a:xfrm>
            </p:grpSpPr>
            <p:grpSp>
              <p:nvGrpSpPr>
                <p:cNvPr id="31" name="Groupe 30">
                  <a:extLst>
                    <a:ext uri="{FF2B5EF4-FFF2-40B4-BE49-F238E27FC236}">
                      <a16:creationId xmlns:a16="http://schemas.microsoft.com/office/drawing/2014/main" id="{B89A7800-E5B9-D853-2507-81B253655F3B}"/>
                    </a:ext>
                  </a:extLst>
                </p:cNvPr>
                <p:cNvGrpSpPr/>
                <p:nvPr/>
              </p:nvGrpSpPr>
              <p:grpSpPr>
                <a:xfrm>
                  <a:off x="932569" y="1727339"/>
                  <a:ext cx="7118278" cy="277000"/>
                  <a:chOff x="444430" y="1798979"/>
                  <a:chExt cx="10672646" cy="238539"/>
                </a:xfrm>
              </p:grpSpPr>
              <p:cxnSp>
                <p:nvCxnSpPr>
                  <p:cNvPr id="12" name="Connecteur droit 11">
                    <a:extLst>
                      <a:ext uri="{FF2B5EF4-FFF2-40B4-BE49-F238E27FC236}">
                        <a16:creationId xmlns:a16="http://schemas.microsoft.com/office/drawing/2014/main" id="{6E23F3C1-45C1-BC8C-EC26-5E82880C59EE}"/>
                      </a:ext>
                    </a:extLst>
                  </p:cNvPr>
                  <p:cNvCxnSpPr>
                    <a:cxnSpLocks/>
                  </p:cNvCxnSpPr>
                  <p:nvPr/>
                </p:nvCxnSpPr>
                <p:spPr>
                  <a:xfrm>
                    <a:off x="444430" y="1918248"/>
                    <a:ext cx="1259809"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E4ECE6A9-9689-0740-6EDF-4A53841C6FDA}"/>
                      </a:ext>
                    </a:extLst>
                  </p:cNvPr>
                  <p:cNvSpPr/>
                  <p:nvPr/>
                </p:nvSpPr>
                <p:spPr>
                  <a:xfrm>
                    <a:off x="1705079" y="1798979"/>
                    <a:ext cx="3040902" cy="238539"/>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6" name="Connecteur droit 15">
                    <a:extLst>
                      <a:ext uri="{FF2B5EF4-FFF2-40B4-BE49-F238E27FC236}">
                        <a16:creationId xmlns:a16="http://schemas.microsoft.com/office/drawing/2014/main" id="{B5F35168-4478-3C8F-691D-250D924E5458}"/>
                      </a:ext>
                    </a:extLst>
                  </p:cNvPr>
                  <p:cNvCxnSpPr>
                    <a:cxnSpLocks/>
                  </p:cNvCxnSpPr>
                  <p:nvPr/>
                </p:nvCxnSpPr>
                <p:spPr>
                  <a:xfrm>
                    <a:off x="4745981" y="1918248"/>
                    <a:ext cx="311049"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FB9E4D1F-B953-1BD3-34D3-6E136F51A9E8}"/>
                      </a:ext>
                    </a:extLst>
                  </p:cNvPr>
                  <p:cNvSpPr/>
                  <p:nvPr/>
                </p:nvSpPr>
                <p:spPr>
                  <a:xfrm>
                    <a:off x="5057031" y="1798979"/>
                    <a:ext cx="636104" cy="238539"/>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8" name="Connecteur droit 17">
                    <a:extLst>
                      <a:ext uri="{FF2B5EF4-FFF2-40B4-BE49-F238E27FC236}">
                        <a16:creationId xmlns:a16="http://schemas.microsoft.com/office/drawing/2014/main" id="{DA9E9BC9-411B-9F91-8819-E3739F693B0C}"/>
                      </a:ext>
                    </a:extLst>
                  </p:cNvPr>
                  <p:cNvCxnSpPr>
                    <a:cxnSpLocks/>
                  </p:cNvCxnSpPr>
                  <p:nvPr/>
                </p:nvCxnSpPr>
                <p:spPr>
                  <a:xfrm>
                    <a:off x="10320793" y="1918248"/>
                    <a:ext cx="79628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Connecteur droit 26">
                    <a:extLst>
                      <a:ext uri="{FF2B5EF4-FFF2-40B4-BE49-F238E27FC236}">
                        <a16:creationId xmlns:a16="http://schemas.microsoft.com/office/drawing/2014/main" id="{646F9B04-A92E-B2DC-001F-17FED892587A}"/>
                      </a:ext>
                    </a:extLst>
                  </p:cNvPr>
                  <p:cNvCxnSpPr>
                    <a:cxnSpLocks/>
                  </p:cNvCxnSpPr>
                  <p:nvPr/>
                </p:nvCxnSpPr>
                <p:spPr>
                  <a:xfrm>
                    <a:off x="5693134" y="1918248"/>
                    <a:ext cx="32600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CA6EC1FF-7D80-36A0-2ABB-BE2D2C0CCCED}"/>
                      </a:ext>
                    </a:extLst>
                  </p:cNvPr>
                  <p:cNvSpPr/>
                  <p:nvPr/>
                </p:nvSpPr>
                <p:spPr>
                  <a:xfrm>
                    <a:off x="6019137" y="1798979"/>
                    <a:ext cx="4301656" cy="238539"/>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9" name="ZoneTexte 18">
                  <a:extLst>
                    <a:ext uri="{FF2B5EF4-FFF2-40B4-BE49-F238E27FC236}">
                      <a16:creationId xmlns:a16="http://schemas.microsoft.com/office/drawing/2014/main" id="{0AAF4719-D65A-0F30-B3C8-F154A3D350DD}"/>
                    </a:ext>
                  </a:extLst>
                </p:cNvPr>
                <p:cNvSpPr txBox="1"/>
                <p:nvPr/>
              </p:nvSpPr>
              <p:spPr>
                <a:xfrm>
                  <a:off x="2485254" y="1706527"/>
                  <a:ext cx="606705" cy="276999"/>
                </a:xfrm>
                <a:prstGeom prst="rect">
                  <a:avLst/>
                </a:prstGeom>
                <a:noFill/>
              </p:spPr>
              <p:txBody>
                <a:bodyPr wrap="none" rtlCol="0">
                  <a:spAutoFit/>
                </a:bodyPr>
                <a:lstStyle/>
                <a:p>
                  <a:r>
                    <a:rPr lang="fr-FR" sz="1200" b="1" dirty="0"/>
                    <a:t>exon 1</a:t>
                  </a:r>
                </a:p>
              </p:txBody>
            </p:sp>
            <p:sp>
              <p:nvSpPr>
                <p:cNvPr id="20" name="ZoneTexte 19">
                  <a:extLst>
                    <a:ext uri="{FF2B5EF4-FFF2-40B4-BE49-F238E27FC236}">
                      <a16:creationId xmlns:a16="http://schemas.microsoft.com/office/drawing/2014/main" id="{FA474ACC-0B0E-3AA2-7B06-351FB94218CB}"/>
                    </a:ext>
                  </a:extLst>
                </p:cNvPr>
                <p:cNvSpPr txBox="1"/>
                <p:nvPr/>
              </p:nvSpPr>
              <p:spPr>
                <a:xfrm>
                  <a:off x="3917787" y="1706526"/>
                  <a:ext cx="606705" cy="276999"/>
                </a:xfrm>
                <a:prstGeom prst="rect">
                  <a:avLst/>
                </a:prstGeom>
                <a:noFill/>
              </p:spPr>
              <p:txBody>
                <a:bodyPr wrap="none" rtlCol="0">
                  <a:spAutoFit/>
                </a:bodyPr>
                <a:lstStyle/>
                <a:p>
                  <a:r>
                    <a:rPr lang="fr-FR" sz="1200" b="1" dirty="0"/>
                    <a:t>exon 2</a:t>
                  </a:r>
                </a:p>
              </p:txBody>
            </p:sp>
            <p:sp>
              <p:nvSpPr>
                <p:cNvPr id="21" name="ZoneTexte 20">
                  <a:extLst>
                    <a:ext uri="{FF2B5EF4-FFF2-40B4-BE49-F238E27FC236}">
                      <a16:creationId xmlns:a16="http://schemas.microsoft.com/office/drawing/2014/main" id="{E0AB9E12-67F4-4A9C-2180-8371C96E9769}"/>
                    </a:ext>
                  </a:extLst>
                </p:cNvPr>
                <p:cNvSpPr txBox="1"/>
                <p:nvPr/>
              </p:nvSpPr>
              <p:spPr>
                <a:xfrm>
                  <a:off x="1104288" y="1594834"/>
                  <a:ext cx="598241" cy="276999"/>
                </a:xfrm>
                <a:prstGeom prst="rect">
                  <a:avLst/>
                </a:prstGeom>
                <a:noFill/>
              </p:spPr>
              <p:txBody>
                <a:bodyPr wrap="none" rtlCol="0">
                  <a:spAutoFit/>
                </a:bodyPr>
                <a:lstStyle/>
                <a:p>
                  <a:r>
                    <a:rPr lang="fr-FR" sz="1200" b="1" dirty="0"/>
                    <a:t>5' UTR</a:t>
                  </a:r>
                </a:p>
              </p:txBody>
            </p:sp>
            <p:sp>
              <p:nvSpPr>
                <p:cNvPr id="22" name="ZoneTexte 21">
                  <a:extLst>
                    <a:ext uri="{FF2B5EF4-FFF2-40B4-BE49-F238E27FC236}">
                      <a16:creationId xmlns:a16="http://schemas.microsoft.com/office/drawing/2014/main" id="{59A798FE-10B2-71D0-4362-9CFEDA214402}"/>
                    </a:ext>
                  </a:extLst>
                </p:cNvPr>
                <p:cNvSpPr txBox="1"/>
                <p:nvPr/>
              </p:nvSpPr>
              <p:spPr>
                <a:xfrm>
                  <a:off x="7548169" y="1594834"/>
                  <a:ext cx="598241" cy="276999"/>
                </a:xfrm>
                <a:prstGeom prst="rect">
                  <a:avLst/>
                </a:prstGeom>
                <a:noFill/>
              </p:spPr>
              <p:txBody>
                <a:bodyPr wrap="none" rtlCol="0">
                  <a:spAutoFit/>
                </a:bodyPr>
                <a:lstStyle/>
                <a:p>
                  <a:r>
                    <a:rPr lang="fr-FR" sz="1200" b="1" dirty="0"/>
                    <a:t>3' UTR</a:t>
                  </a:r>
                </a:p>
              </p:txBody>
            </p:sp>
            <p:sp>
              <p:nvSpPr>
                <p:cNvPr id="32" name="ZoneTexte 31">
                  <a:extLst>
                    <a:ext uri="{FF2B5EF4-FFF2-40B4-BE49-F238E27FC236}">
                      <a16:creationId xmlns:a16="http://schemas.microsoft.com/office/drawing/2014/main" id="{BF1B5220-5531-5F3B-6189-9D7ADD11A574}"/>
                    </a:ext>
                  </a:extLst>
                </p:cNvPr>
                <p:cNvSpPr txBox="1"/>
                <p:nvPr/>
              </p:nvSpPr>
              <p:spPr>
                <a:xfrm>
                  <a:off x="5796083" y="1714015"/>
                  <a:ext cx="606705" cy="276999"/>
                </a:xfrm>
                <a:prstGeom prst="rect">
                  <a:avLst/>
                </a:prstGeom>
                <a:noFill/>
              </p:spPr>
              <p:txBody>
                <a:bodyPr wrap="none" rtlCol="0">
                  <a:spAutoFit/>
                </a:bodyPr>
                <a:lstStyle/>
                <a:p>
                  <a:r>
                    <a:rPr lang="fr-FR" sz="1200" b="1" dirty="0"/>
                    <a:t>exon 3</a:t>
                  </a:r>
                </a:p>
              </p:txBody>
            </p:sp>
          </p:grpSp>
          <p:cxnSp>
            <p:nvCxnSpPr>
              <p:cNvPr id="5" name="Connecteur droit avec flèche 4">
                <a:extLst>
                  <a:ext uri="{FF2B5EF4-FFF2-40B4-BE49-F238E27FC236}">
                    <a16:creationId xmlns:a16="http://schemas.microsoft.com/office/drawing/2014/main" id="{53AE6A44-CEA6-D517-BA77-780098D5CE97}"/>
                  </a:ext>
                </a:extLst>
              </p:cNvPr>
              <p:cNvCxnSpPr/>
              <p:nvPr/>
            </p:nvCxnSpPr>
            <p:spPr>
              <a:xfrm>
                <a:off x="4712337" y="1449127"/>
                <a:ext cx="17554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Connecteur droit avec flèche 6">
                <a:extLst>
                  <a:ext uri="{FF2B5EF4-FFF2-40B4-BE49-F238E27FC236}">
                    <a16:creationId xmlns:a16="http://schemas.microsoft.com/office/drawing/2014/main" id="{E5FE6294-C624-90FA-ADEC-791C3D4B35E1}"/>
                  </a:ext>
                </a:extLst>
              </p:cNvPr>
              <p:cNvCxnSpPr>
                <a:cxnSpLocks/>
              </p:cNvCxnSpPr>
              <p:nvPr/>
            </p:nvCxnSpPr>
            <p:spPr>
              <a:xfrm flipH="1">
                <a:off x="7166126" y="1880482"/>
                <a:ext cx="17554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ZoneTexte 8">
                <a:extLst>
                  <a:ext uri="{FF2B5EF4-FFF2-40B4-BE49-F238E27FC236}">
                    <a16:creationId xmlns:a16="http://schemas.microsoft.com/office/drawing/2014/main" id="{59792C99-3875-B513-9F6D-83F7F6B9D72C}"/>
                  </a:ext>
                </a:extLst>
              </p:cNvPr>
              <p:cNvSpPr txBox="1"/>
              <p:nvPr/>
            </p:nvSpPr>
            <p:spPr>
              <a:xfrm>
                <a:off x="4352217" y="1228833"/>
                <a:ext cx="873957" cy="215444"/>
              </a:xfrm>
              <a:prstGeom prst="rect">
                <a:avLst/>
              </a:prstGeom>
              <a:noFill/>
            </p:spPr>
            <p:txBody>
              <a:bodyPr wrap="none" rtlCol="0">
                <a:spAutoFit/>
              </a:bodyPr>
              <a:lstStyle/>
              <a:p>
                <a:r>
                  <a:rPr lang="fr-FR" sz="800" b="1" i="1" dirty="0"/>
                  <a:t>LP SALK_107175</a:t>
                </a:r>
              </a:p>
            </p:txBody>
          </p:sp>
          <p:sp>
            <p:nvSpPr>
              <p:cNvPr id="10" name="ZoneTexte 9">
                <a:extLst>
                  <a:ext uri="{FF2B5EF4-FFF2-40B4-BE49-F238E27FC236}">
                    <a16:creationId xmlns:a16="http://schemas.microsoft.com/office/drawing/2014/main" id="{E92C655A-B696-B640-2C62-1CA47003873C}"/>
                  </a:ext>
                </a:extLst>
              </p:cNvPr>
              <p:cNvSpPr txBox="1"/>
              <p:nvPr/>
            </p:nvSpPr>
            <p:spPr>
              <a:xfrm>
                <a:off x="6809703" y="1890172"/>
                <a:ext cx="888385" cy="215444"/>
              </a:xfrm>
              <a:prstGeom prst="rect">
                <a:avLst/>
              </a:prstGeom>
              <a:noFill/>
            </p:spPr>
            <p:txBody>
              <a:bodyPr wrap="none" rtlCol="0">
                <a:spAutoFit/>
              </a:bodyPr>
              <a:lstStyle/>
              <a:p>
                <a:r>
                  <a:rPr lang="fr-FR" sz="800" b="1" i="1" dirty="0"/>
                  <a:t>RP SALK_107175</a:t>
                </a:r>
              </a:p>
            </p:txBody>
          </p:sp>
        </p:grpSp>
      </p:grpSp>
    </p:spTree>
    <p:extLst>
      <p:ext uri="{BB962C8B-B14F-4D97-AF65-F5344CB8AC3E}">
        <p14:creationId xmlns:p14="http://schemas.microsoft.com/office/powerpoint/2010/main" val="12647866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D96693BF-2F5A-8A19-520C-0D7362206835}"/>
              </a:ext>
            </a:extLst>
          </p:cNvPr>
          <p:cNvSpPr txBox="1"/>
          <p:nvPr/>
        </p:nvSpPr>
        <p:spPr>
          <a:xfrm>
            <a:off x="1282700" y="1950641"/>
            <a:ext cx="6400800" cy="1384995"/>
          </a:xfrm>
          <a:prstGeom prst="rect">
            <a:avLst/>
          </a:prstGeom>
          <a:noFill/>
        </p:spPr>
        <p:txBody>
          <a:bodyPr wrap="square">
            <a:spAutoFit/>
          </a:bodyPr>
          <a:lstStyle/>
          <a:p>
            <a:pPr algn="just"/>
            <a:r>
              <a:rPr lang="en-GB" sz="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Secondary cell wall deposition is important for vasculature formation and has been associated to growth arrest (Zhong et al., 2019). In our previous study, we identified two transcription factors, </a:t>
            </a:r>
            <a:r>
              <a:rPr lang="en-GB" sz="1200" i="1" dirty="0">
                <a:solidFill>
                  <a:srgbClr val="000000"/>
                </a:solidFill>
                <a:effectLst/>
                <a:latin typeface="Calibri" panose="020F0502020204030204" pitchFamily="34" charset="0"/>
                <a:ea typeface="Calibri" panose="020F0502020204030204" pitchFamily="34" charset="0"/>
                <a:cs typeface="Arial" panose="020B0604020202020204" pitchFamily="34" charset="0"/>
              </a:rPr>
              <a:t>KNOTTED-LIKE HOMEOBOX OF ARABIDOPSIS THALIANA 7 (KNAT7</a:t>
            </a:r>
            <a:r>
              <a:rPr lang="en-GB" sz="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and </a:t>
            </a:r>
            <a:r>
              <a:rPr lang="en-GB" sz="1200" i="1" dirty="0">
                <a:solidFill>
                  <a:srgbClr val="000000"/>
                </a:solidFill>
                <a:effectLst/>
                <a:latin typeface="Calibri" panose="020F0502020204030204" pitchFamily="34" charset="0"/>
                <a:ea typeface="Calibri" panose="020F0502020204030204" pitchFamily="34" charset="0"/>
                <a:cs typeface="Arial" panose="020B0604020202020204" pitchFamily="34" charset="0"/>
              </a:rPr>
              <a:t>VASCULAR RELATED NAC-DOMAIN PROTEIN 4 </a:t>
            </a:r>
            <a:r>
              <a:rPr lang="en-GB" sz="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a:t>
            </a:r>
            <a:r>
              <a:rPr lang="en-GB" sz="1200" i="1" dirty="0">
                <a:solidFill>
                  <a:srgbClr val="000000"/>
                </a:solidFill>
                <a:effectLst/>
                <a:latin typeface="Calibri" panose="020F0502020204030204" pitchFamily="34" charset="0"/>
                <a:ea typeface="Calibri" panose="020F0502020204030204" pitchFamily="34" charset="0"/>
                <a:cs typeface="Arial" panose="020B0604020202020204" pitchFamily="34" charset="0"/>
              </a:rPr>
              <a:t>VND4</a:t>
            </a:r>
            <a:r>
              <a:rPr lang="en-GB" sz="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whose expression strongly correlate with sepal morphology (</a:t>
            </a:r>
            <a:r>
              <a:rPr lang="en-GB" sz="12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Hartasánchez</a:t>
            </a:r>
            <a:r>
              <a:rPr lang="en-GB" sz="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et al., 2023). </a:t>
            </a:r>
            <a:r>
              <a:rPr lang="en-GB" sz="1200" i="1" dirty="0">
                <a:solidFill>
                  <a:srgbClr val="000000"/>
                </a:solidFill>
                <a:effectLst/>
                <a:latin typeface="Calibri" panose="020F0502020204030204" pitchFamily="34" charset="0"/>
                <a:ea typeface="Calibri" panose="020F0502020204030204" pitchFamily="34" charset="0"/>
                <a:cs typeface="Arial" panose="020B0604020202020204" pitchFamily="34" charset="0"/>
              </a:rPr>
              <a:t>VND4</a:t>
            </a:r>
            <a:r>
              <a:rPr lang="en-GB" sz="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is expressed in xylem and involved in secondary cell wall formation and both genes belong to secondary cell-wall associated gene network (Zhong &amp; Ye, 2015). </a:t>
            </a:r>
            <a:endParaRPr lang="fr-FR" sz="12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048E5B35-C333-5DEF-981E-C40DF0D0E14F}"/>
              </a:ext>
            </a:extLst>
          </p:cNvPr>
          <p:cNvSpPr/>
          <p:nvPr/>
        </p:nvSpPr>
        <p:spPr>
          <a:xfrm>
            <a:off x="1143000" y="1803400"/>
            <a:ext cx="6705600" cy="1663700"/>
          </a:xfrm>
          <a:prstGeom prst="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a:extLst>
              <a:ext uri="{FF2B5EF4-FFF2-40B4-BE49-F238E27FC236}">
                <a16:creationId xmlns:a16="http://schemas.microsoft.com/office/drawing/2014/main" id="{95A763F1-2C07-D7AE-79A0-31F2C41F2D4A}"/>
              </a:ext>
            </a:extLst>
          </p:cNvPr>
          <p:cNvSpPr txBox="1"/>
          <p:nvPr/>
        </p:nvSpPr>
        <p:spPr>
          <a:xfrm>
            <a:off x="1041400" y="1358900"/>
            <a:ext cx="1604478" cy="307777"/>
          </a:xfrm>
          <a:prstGeom prst="rect">
            <a:avLst/>
          </a:prstGeom>
          <a:noFill/>
        </p:spPr>
        <p:txBody>
          <a:bodyPr wrap="none" rtlCol="0">
            <a:spAutoFit/>
          </a:bodyPr>
          <a:lstStyle/>
          <a:p>
            <a:r>
              <a:rPr lang="fr-FR" sz="1400" b="1" dirty="0" err="1"/>
              <a:t>Secondary</a:t>
            </a:r>
            <a:r>
              <a:rPr lang="fr-FR" sz="1400" b="1" dirty="0"/>
              <a:t> </a:t>
            </a:r>
            <a:r>
              <a:rPr lang="fr-FR" sz="1400" b="1" dirty="0" err="1"/>
              <a:t>cell</a:t>
            </a:r>
            <a:r>
              <a:rPr lang="fr-FR" sz="1400" b="1" dirty="0"/>
              <a:t> </a:t>
            </a:r>
            <a:r>
              <a:rPr lang="fr-FR" sz="1400" b="1" dirty="0" err="1"/>
              <a:t>wall</a:t>
            </a:r>
            <a:endParaRPr lang="fr-FR" sz="1400" b="1" dirty="0"/>
          </a:p>
        </p:txBody>
      </p:sp>
    </p:spTree>
    <p:extLst>
      <p:ext uri="{BB962C8B-B14F-4D97-AF65-F5344CB8AC3E}">
        <p14:creationId xmlns:p14="http://schemas.microsoft.com/office/powerpoint/2010/main" val="20476032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e 32">
            <a:extLst>
              <a:ext uri="{FF2B5EF4-FFF2-40B4-BE49-F238E27FC236}">
                <a16:creationId xmlns:a16="http://schemas.microsoft.com/office/drawing/2014/main" id="{B2E3B049-CCFB-3EDC-AFE0-8E6D96ED5791}"/>
              </a:ext>
            </a:extLst>
          </p:cNvPr>
          <p:cNvGrpSpPr/>
          <p:nvPr/>
        </p:nvGrpSpPr>
        <p:grpSpPr>
          <a:xfrm>
            <a:off x="288107" y="220851"/>
            <a:ext cx="8636883" cy="6055115"/>
            <a:chOff x="288107" y="220851"/>
            <a:chExt cx="8636883" cy="6055115"/>
          </a:xfrm>
        </p:grpSpPr>
        <p:grpSp>
          <p:nvGrpSpPr>
            <p:cNvPr id="32" name="Groupe 31">
              <a:extLst>
                <a:ext uri="{FF2B5EF4-FFF2-40B4-BE49-F238E27FC236}">
                  <a16:creationId xmlns:a16="http://schemas.microsoft.com/office/drawing/2014/main" id="{D22ABD48-BEE0-5B18-4B40-8E84412C988F}"/>
                </a:ext>
              </a:extLst>
            </p:cNvPr>
            <p:cNvGrpSpPr/>
            <p:nvPr/>
          </p:nvGrpSpPr>
          <p:grpSpPr>
            <a:xfrm>
              <a:off x="288107" y="220851"/>
              <a:ext cx="8636883" cy="6055115"/>
              <a:chOff x="288107" y="220851"/>
              <a:chExt cx="8636883" cy="6055115"/>
            </a:xfrm>
          </p:grpSpPr>
          <p:sp>
            <p:nvSpPr>
              <p:cNvPr id="4" name="ZoneTexte 3">
                <a:extLst>
                  <a:ext uri="{FF2B5EF4-FFF2-40B4-BE49-F238E27FC236}">
                    <a16:creationId xmlns:a16="http://schemas.microsoft.com/office/drawing/2014/main" id="{2BA23989-FB66-09B8-BAA1-DDA8A7D1CB8D}"/>
                  </a:ext>
                </a:extLst>
              </p:cNvPr>
              <p:cNvSpPr txBox="1"/>
              <p:nvPr/>
            </p:nvSpPr>
            <p:spPr>
              <a:xfrm>
                <a:off x="3383280" y="220851"/>
                <a:ext cx="2134925" cy="369332"/>
              </a:xfrm>
              <a:prstGeom prst="rect">
                <a:avLst/>
              </a:prstGeom>
              <a:noFill/>
            </p:spPr>
            <p:txBody>
              <a:bodyPr wrap="square">
                <a:spAutoFit/>
              </a:bodyPr>
              <a:lstStyle/>
              <a:p>
                <a:r>
                  <a:rPr lang="en-US" sz="1800" b="1" i="1" dirty="0">
                    <a:effectLst/>
                    <a:latin typeface="Calibri" panose="020F0502020204030204" pitchFamily="34" charset="0"/>
                    <a:ea typeface="Calibri" panose="020F0502020204030204" pitchFamily="34" charset="0"/>
                    <a:cs typeface="Arial" panose="020B0604020202020204" pitchFamily="34" charset="0"/>
                  </a:rPr>
                  <a:t>KNAT7 </a:t>
                </a:r>
                <a:r>
                  <a:rPr lang="en-US" sz="1800" dirty="0">
                    <a:effectLst/>
                    <a:latin typeface="Calibri" panose="020F0502020204030204" pitchFamily="34" charset="0"/>
                    <a:ea typeface="Calibri" panose="020F0502020204030204" pitchFamily="34" charset="0"/>
                    <a:cs typeface="Arial" panose="020B0604020202020204" pitchFamily="34" charset="0"/>
                  </a:rPr>
                  <a:t>(</a:t>
                </a:r>
                <a:r>
                  <a:rPr lang="en-US" sz="1800" b="1" dirty="0">
                    <a:effectLst/>
                    <a:latin typeface="Calibri" panose="020F0502020204030204" pitchFamily="34" charset="0"/>
                    <a:ea typeface="Calibri" panose="020F0502020204030204" pitchFamily="34" charset="0"/>
                    <a:cs typeface="Arial" panose="020B0604020202020204" pitchFamily="34" charset="0"/>
                  </a:rPr>
                  <a:t>At1g62990</a:t>
                </a:r>
                <a:r>
                  <a:rPr lang="en-US" sz="1800" dirty="0">
                    <a:effectLst/>
                    <a:latin typeface="Calibri" panose="020F0502020204030204" pitchFamily="34" charset="0"/>
                    <a:ea typeface="Calibri" panose="020F0502020204030204" pitchFamily="34" charset="0"/>
                    <a:cs typeface="Arial" panose="020B0604020202020204" pitchFamily="34" charset="0"/>
                  </a:rPr>
                  <a:t>) </a:t>
                </a:r>
                <a:endParaRPr lang="fr-FR" dirty="0"/>
              </a:p>
            </p:txBody>
          </p:sp>
          <p:sp>
            <p:nvSpPr>
              <p:cNvPr id="3" name="ZoneTexte 2">
                <a:extLst>
                  <a:ext uri="{FF2B5EF4-FFF2-40B4-BE49-F238E27FC236}">
                    <a16:creationId xmlns:a16="http://schemas.microsoft.com/office/drawing/2014/main" id="{2CF008C1-ACB9-A1B2-49FE-A5CC85746660}"/>
                  </a:ext>
                </a:extLst>
              </p:cNvPr>
              <p:cNvSpPr txBox="1"/>
              <p:nvPr/>
            </p:nvSpPr>
            <p:spPr>
              <a:xfrm>
                <a:off x="325654" y="5075637"/>
                <a:ext cx="8599336" cy="1200329"/>
              </a:xfrm>
              <a:prstGeom prst="rect">
                <a:avLst/>
              </a:prstGeom>
              <a:noFill/>
            </p:spPr>
            <p:txBody>
              <a:bodyPr wrap="square">
                <a:spAutoFit/>
              </a:bodyPr>
              <a:lstStyle/>
              <a:p>
                <a:pPr algn="just"/>
                <a:r>
                  <a:rPr lang="fr-FR" sz="1200" b="1" dirty="0" err="1">
                    <a:cs typeface="Arial" panose="020B0604020202020204" pitchFamily="34" charset="0"/>
                  </a:rPr>
                  <a:t>Characterization</a:t>
                </a:r>
                <a:r>
                  <a:rPr lang="fr-FR" sz="1200" b="1" dirty="0">
                    <a:cs typeface="Arial" panose="020B0604020202020204" pitchFamily="34" charset="0"/>
                  </a:rPr>
                  <a:t> of </a:t>
                </a:r>
                <a:r>
                  <a:rPr lang="fr-FR" sz="1200" b="1" i="1" dirty="0">
                    <a:cs typeface="Arial" panose="020B0604020202020204" pitchFamily="34" charset="0"/>
                  </a:rPr>
                  <a:t>knat7</a:t>
                </a:r>
                <a:r>
                  <a:rPr lang="fr-FR" sz="1200" b="1" dirty="0">
                    <a:cs typeface="Arial" panose="020B0604020202020204" pitchFamily="34" charset="0"/>
                  </a:rPr>
                  <a:t> </a:t>
                </a:r>
                <a:r>
                  <a:rPr lang="fr-FR" sz="1200" b="1" dirty="0" err="1">
                    <a:cs typeface="Arial" panose="020B0604020202020204" pitchFamily="34" charset="0"/>
                  </a:rPr>
                  <a:t>loss</a:t>
                </a:r>
                <a:r>
                  <a:rPr lang="fr-FR" sz="1200" b="1" dirty="0">
                    <a:cs typeface="Arial" panose="020B0604020202020204" pitchFamily="34" charset="0"/>
                  </a:rPr>
                  <a:t>-of-</a:t>
                </a:r>
                <a:r>
                  <a:rPr lang="fr-FR" sz="1200" b="1" dirty="0" err="1">
                    <a:cs typeface="Arial" panose="020B0604020202020204" pitchFamily="34" charset="0"/>
                  </a:rPr>
                  <a:t>function</a:t>
                </a:r>
                <a:r>
                  <a:rPr lang="fr-FR" sz="1200" b="1" dirty="0">
                    <a:cs typeface="Arial" panose="020B0604020202020204" pitchFamily="34" charset="0"/>
                  </a:rPr>
                  <a:t> mutant.</a:t>
                </a:r>
              </a:p>
              <a:p>
                <a:pPr algn="just"/>
                <a:r>
                  <a:rPr lang="en-US" sz="1200" dirty="0">
                    <a:effectLst/>
                    <a:latin typeface="Calibri" panose="020F0502020204030204" pitchFamily="34" charset="0"/>
                    <a:ea typeface="Calibri" panose="020F0502020204030204" pitchFamily="34" charset="0"/>
                    <a:cs typeface="Calibri" panose="020F0502020204030204" pitchFamily="34" charset="0"/>
                  </a:rPr>
                  <a:t>A) </a:t>
                </a:r>
                <a:r>
                  <a:rPr lang="en-US" sz="1200" dirty="0"/>
                  <a:t>Localization of the T-DNA insertion (</a:t>
                </a:r>
                <a:r>
                  <a:rPr lang="en-US" sz="1200" i="1" dirty="0"/>
                  <a:t>SALK_002098C</a:t>
                </a:r>
                <a:r>
                  <a:rPr lang="en-US" sz="1200" dirty="0"/>
                  <a:t>) in </a:t>
                </a:r>
                <a:r>
                  <a:rPr lang="en-US" sz="1200" i="1" dirty="0"/>
                  <a:t>KNAT7 </a:t>
                </a:r>
                <a:r>
                  <a:rPr lang="en-US" sz="1200" dirty="0"/>
                  <a:t>genomic DNA sequence. </a:t>
                </a:r>
                <a:r>
                  <a:rPr lang="en-US" sz="1200" i="1" dirty="0"/>
                  <a:t>KNAT7</a:t>
                </a:r>
                <a:r>
                  <a:rPr lang="en-US" sz="1200" dirty="0"/>
                  <a:t> primers used for genotyping are indicated by black arrows (</a:t>
                </a:r>
                <a:r>
                  <a:rPr lang="en-US" sz="1200" i="1" dirty="0"/>
                  <a:t>LP SALK-002098C</a:t>
                </a:r>
                <a:r>
                  <a:rPr lang="en-US" sz="1200" dirty="0"/>
                  <a:t>: GAGATTAGTGTTTGCGCTTGG; </a:t>
                </a:r>
                <a:r>
                  <a:rPr lang="en-US" sz="1200" i="1" dirty="0"/>
                  <a:t>RP SALK_002098C</a:t>
                </a:r>
                <a:r>
                  <a:rPr lang="en-US" sz="1200" dirty="0"/>
                  <a:t>: TATGCGTAAGGGCATATCAGG). Primers used for </a:t>
                </a:r>
                <a:r>
                  <a:rPr lang="en-US" sz="1200" dirty="0" err="1"/>
                  <a:t>qRT</a:t>
                </a:r>
                <a:r>
                  <a:rPr lang="en-US" sz="1200" dirty="0"/>
                  <a:t>-PCR analysis are indicated by red arrows (</a:t>
                </a:r>
                <a:r>
                  <a:rPr lang="en-US" sz="1200" i="1" dirty="0"/>
                  <a:t>KNAT7-qF3</a:t>
                </a:r>
                <a:r>
                  <a:rPr lang="en-US" sz="1200" dirty="0"/>
                  <a:t>: TTGGTCCGTTGCTACCGACTGAATC; </a:t>
                </a:r>
                <a:r>
                  <a:rPr lang="en-US" sz="1200" i="1" dirty="0"/>
                  <a:t>KNAT7-qR3: AGACAGTAGTTGTGTCTCCTGGCAA</a:t>
                </a:r>
                <a:r>
                  <a:rPr lang="en-US" sz="1200" dirty="0"/>
                  <a:t>). B) </a:t>
                </a:r>
                <a:r>
                  <a:rPr lang="en-US" sz="1200" dirty="0" err="1"/>
                  <a:t>qRT</a:t>
                </a:r>
                <a:r>
                  <a:rPr lang="en-US" sz="1200" dirty="0"/>
                  <a:t>-PCR performed on cDNAs from inflorescences using  primers </a:t>
                </a:r>
                <a:r>
                  <a:rPr lang="en-US" sz="1200" i="1" dirty="0"/>
                  <a:t>KNAT7-qF3 </a:t>
                </a:r>
                <a:r>
                  <a:rPr lang="en-US" sz="1200" dirty="0"/>
                  <a:t>+ </a:t>
                </a:r>
                <a:r>
                  <a:rPr lang="en-US" sz="1200" i="1" dirty="0"/>
                  <a:t>KNAT7-qR3</a:t>
                </a:r>
                <a:r>
                  <a:rPr lang="en-US" sz="1200" dirty="0"/>
                  <a:t>. The stably expressed reference gene </a:t>
                </a:r>
                <a:r>
                  <a:rPr lang="fr-FR" sz="1200" i="1" dirty="0"/>
                  <a:t>TCTP</a:t>
                </a:r>
                <a:r>
                  <a:rPr lang="en-US" sz="1200" dirty="0"/>
                  <a:t> has been used for the analysis. Bars indicate minimal and maximal values.</a:t>
                </a:r>
              </a:p>
            </p:txBody>
          </p:sp>
          <p:sp>
            <p:nvSpPr>
              <p:cNvPr id="21" name="ZoneTexte 20">
                <a:extLst>
                  <a:ext uri="{FF2B5EF4-FFF2-40B4-BE49-F238E27FC236}">
                    <a16:creationId xmlns:a16="http://schemas.microsoft.com/office/drawing/2014/main" id="{25F02CBA-C47A-AB04-F0EB-BAC95928567C}"/>
                  </a:ext>
                </a:extLst>
              </p:cNvPr>
              <p:cNvSpPr txBox="1"/>
              <p:nvPr/>
            </p:nvSpPr>
            <p:spPr>
              <a:xfrm>
                <a:off x="299183" y="841583"/>
                <a:ext cx="351378" cy="369332"/>
              </a:xfrm>
              <a:prstGeom prst="rect">
                <a:avLst/>
              </a:prstGeom>
              <a:noFill/>
            </p:spPr>
            <p:txBody>
              <a:bodyPr wrap="none" rtlCol="0">
                <a:spAutoFit/>
              </a:bodyPr>
              <a:lstStyle/>
              <a:p>
                <a:pPr algn="ctr"/>
                <a:r>
                  <a:rPr lang="fr-FR" b="1" dirty="0">
                    <a:latin typeface="Arial" panose="020B0604020202020204" pitchFamily="34" charset="0"/>
                    <a:cs typeface="Arial" panose="020B0604020202020204" pitchFamily="34" charset="0"/>
                  </a:rPr>
                  <a:t>A</a:t>
                </a:r>
              </a:p>
            </p:txBody>
          </p:sp>
          <p:sp>
            <p:nvSpPr>
              <p:cNvPr id="22" name="ZoneTexte 21">
                <a:extLst>
                  <a:ext uri="{FF2B5EF4-FFF2-40B4-BE49-F238E27FC236}">
                    <a16:creationId xmlns:a16="http://schemas.microsoft.com/office/drawing/2014/main" id="{E766B89A-B242-EAD4-87BB-82201449CBFC}"/>
                  </a:ext>
                </a:extLst>
              </p:cNvPr>
              <p:cNvSpPr txBox="1"/>
              <p:nvPr/>
            </p:nvSpPr>
            <p:spPr>
              <a:xfrm>
                <a:off x="299183" y="2200178"/>
                <a:ext cx="351378" cy="369332"/>
              </a:xfrm>
              <a:prstGeom prst="rect">
                <a:avLst/>
              </a:prstGeom>
              <a:noFill/>
            </p:spPr>
            <p:txBody>
              <a:bodyPr wrap="none" rtlCol="0">
                <a:spAutoFit/>
              </a:bodyPr>
              <a:lstStyle/>
              <a:p>
                <a:pPr algn="ctr"/>
                <a:r>
                  <a:rPr lang="fr-FR" b="1" dirty="0">
                    <a:latin typeface="Arial" panose="020B0604020202020204" pitchFamily="34" charset="0"/>
                    <a:cs typeface="Arial" panose="020B0604020202020204" pitchFamily="34" charset="0"/>
                  </a:rPr>
                  <a:t>B</a:t>
                </a:r>
              </a:p>
            </p:txBody>
          </p:sp>
          <p:sp>
            <p:nvSpPr>
              <p:cNvPr id="14" name="ZoneTexte 13">
                <a:extLst>
                  <a:ext uri="{FF2B5EF4-FFF2-40B4-BE49-F238E27FC236}">
                    <a16:creationId xmlns:a16="http://schemas.microsoft.com/office/drawing/2014/main" id="{F572FF97-826B-20C0-F7BE-F7E012C73AA5}"/>
                  </a:ext>
                </a:extLst>
              </p:cNvPr>
              <p:cNvSpPr txBox="1"/>
              <p:nvPr/>
            </p:nvSpPr>
            <p:spPr>
              <a:xfrm>
                <a:off x="325654" y="1423665"/>
                <a:ext cx="598241" cy="276999"/>
              </a:xfrm>
              <a:prstGeom prst="rect">
                <a:avLst/>
              </a:prstGeom>
              <a:noFill/>
            </p:spPr>
            <p:txBody>
              <a:bodyPr wrap="none" rtlCol="0">
                <a:spAutoFit/>
              </a:bodyPr>
              <a:lstStyle/>
              <a:p>
                <a:r>
                  <a:rPr lang="fr-FR" sz="1200" b="1" dirty="0"/>
                  <a:t>5' UTR</a:t>
                </a:r>
              </a:p>
            </p:txBody>
          </p:sp>
          <p:sp>
            <p:nvSpPr>
              <p:cNvPr id="15" name="ZoneTexte 14">
                <a:extLst>
                  <a:ext uri="{FF2B5EF4-FFF2-40B4-BE49-F238E27FC236}">
                    <a16:creationId xmlns:a16="http://schemas.microsoft.com/office/drawing/2014/main" id="{4249794A-C189-6C50-A4DB-864E9A9DA50B}"/>
                  </a:ext>
                </a:extLst>
              </p:cNvPr>
              <p:cNvSpPr txBox="1"/>
              <p:nvPr/>
            </p:nvSpPr>
            <p:spPr>
              <a:xfrm>
                <a:off x="7827387" y="1437447"/>
                <a:ext cx="598241" cy="276999"/>
              </a:xfrm>
              <a:prstGeom prst="rect">
                <a:avLst/>
              </a:prstGeom>
              <a:noFill/>
            </p:spPr>
            <p:txBody>
              <a:bodyPr wrap="none" rtlCol="0">
                <a:spAutoFit/>
              </a:bodyPr>
              <a:lstStyle/>
              <a:p>
                <a:r>
                  <a:rPr lang="fr-FR" sz="1200" b="1" dirty="0"/>
                  <a:t>3' UTR</a:t>
                </a:r>
              </a:p>
            </p:txBody>
          </p:sp>
          <p:grpSp>
            <p:nvGrpSpPr>
              <p:cNvPr id="17" name="Groupe 16">
                <a:extLst>
                  <a:ext uri="{FF2B5EF4-FFF2-40B4-BE49-F238E27FC236}">
                    <a16:creationId xmlns:a16="http://schemas.microsoft.com/office/drawing/2014/main" id="{840FED6A-8E1C-1EEF-0EBD-658FC993D51C}"/>
                  </a:ext>
                </a:extLst>
              </p:cNvPr>
              <p:cNvGrpSpPr/>
              <p:nvPr/>
            </p:nvGrpSpPr>
            <p:grpSpPr>
              <a:xfrm>
                <a:off x="5871560" y="1015836"/>
                <a:ext cx="1128579" cy="685519"/>
                <a:chOff x="1641467" y="872935"/>
                <a:chExt cx="1128579" cy="685519"/>
              </a:xfrm>
            </p:grpSpPr>
            <p:sp>
              <p:nvSpPr>
                <p:cNvPr id="7" name="Triangle 6">
                  <a:extLst>
                    <a:ext uri="{FF2B5EF4-FFF2-40B4-BE49-F238E27FC236}">
                      <a16:creationId xmlns:a16="http://schemas.microsoft.com/office/drawing/2014/main" id="{933A6281-1F70-7AB3-9131-6DB4B8A116FB}"/>
                    </a:ext>
                  </a:extLst>
                </p:cNvPr>
                <p:cNvSpPr/>
                <p:nvPr/>
              </p:nvSpPr>
              <p:spPr>
                <a:xfrm rot="10800000">
                  <a:off x="2047934" y="1121132"/>
                  <a:ext cx="310100" cy="437322"/>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ZoneTexte 15">
                  <a:extLst>
                    <a:ext uri="{FF2B5EF4-FFF2-40B4-BE49-F238E27FC236}">
                      <a16:creationId xmlns:a16="http://schemas.microsoft.com/office/drawing/2014/main" id="{EC7D6808-D529-7802-51C5-C35BB4F90BE4}"/>
                    </a:ext>
                  </a:extLst>
                </p:cNvPr>
                <p:cNvSpPr txBox="1"/>
                <p:nvPr/>
              </p:nvSpPr>
              <p:spPr>
                <a:xfrm>
                  <a:off x="1641467" y="872935"/>
                  <a:ext cx="1128579" cy="276999"/>
                </a:xfrm>
                <a:prstGeom prst="rect">
                  <a:avLst/>
                </a:prstGeom>
                <a:noFill/>
              </p:spPr>
              <p:txBody>
                <a:bodyPr wrap="none" rtlCol="0">
                  <a:spAutoFit/>
                </a:bodyPr>
                <a:lstStyle/>
                <a:p>
                  <a:r>
                    <a:rPr lang="fr-FR" sz="1200" b="1" dirty="0">
                      <a:solidFill>
                        <a:srgbClr val="FF0000"/>
                      </a:solidFill>
                    </a:rPr>
                    <a:t>SALK_002098C</a:t>
                  </a:r>
                </a:p>
              </p:txBody>
            </p:sp>
          </p:grpSp>
          <p:grpSp>
            <p:nvGrpSpPr>
              <p:cNvPr id="37" name="Groupe 36">
                <a:extLst>
                  <a:ext uri="{FF2B5EF4-FFF2-40B4-BE49-F238E27FC236}">
                    <a16:creationId xmlns:a16="http://schemas.microsoft.com/office/drawing/2014/main" id="{D549648B-BBAA-62AD-6EB3-C71D1B357BB4}"/>
                  </a:ext>
                </a:extLst>
              </p:cNvPr>
              <p:cNvGrpSpPr/>
              <p:nvPr/>
            </p:nvGrpSpPr>
            <p:grpSpPr>
              <a:xfrm>
                <a:off x="288107" y="1529780"/>
                <a:ext cx="8249479" cy="369332"/>
                <a:chOff x="288107" y="1529780"/>
                <a:chExt cx="8249479" cy="140232"/>
              </a:xfrm>
            </p:grpSpPr>
            <p:cxnSp>
              <p:nvCxnSpPr>
                <p:cNvPr id="6" name="Connecteur droit 5">
                  <a:extLst>
                    <a:ext uri="{FF2B5EF4-FFF2-40B4-BE49-F238E27FC236}">
                      <a16:creationId xmlns:a16="http://schemas.microsoft.com/office/drawing/2014/main" id="{A56A60ED-61EB-20F6-CE1B-2044FEAC68D3}"/>
                    </a:ext>
                  </a:extLst>
                </p:cNvPr>
                <p:cNvCxnSpPr>
                  <a:cxnSpLocks/>
                </p:cNvCxnSpPr>
                <p:nvPr/>
              </p:nvCxnSpPr>
              <p:spPr>
                <a:xfrm>
                  <a:off x="288107" y="1599896"/>
                  <a:ext cx="724081"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02E4A538-E004-FCAA-1D58-41284EEBD537}"/>
                    </a:ext>
                  </a:extLst>
                </p:cNvPr>
                <p:cNvSpPr/>
                <p:nvPr/>
              </p:nvSpPr>
              <p:spPr>
                <a:xfrm>
                  <a:off x="1017492" y="1529780"/>
                  <a:ext cx="657395" cy="140232"/>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9" name="Connecteur droit 8">
                  <a:extLst>
                    <a:ext uri="{FF2B5EF4-FFF2-40B4-BE49-F238E27FC236}">
                      <a16:creationId xmlns:a16="http://schemas.microsoft.com/office/drawing/2014/main" id="{D686E0A6-EE7C-6697-124A-236F135CA2AB}"/>
                    </a:ext>
                  </a:extLst>
                </p:cNvPr>
                <p:cNvCxnSpPr>
                  <a:cxnSpLocks/>
                </p:cNvCxnSpPr>
                <p:nvPr/>
              </p:nvCxnSpPr>
              <p:spPr>
                <a:xfrm>
                  <a:off x="1670194" y="1599896"/>
                  <a:ext cx="209190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04BB5CB9-7F89-A0E7-08C4-F08924CAC549}"/>
                    </a:ext>
                  </a:extLst>
                </p:cNvPr>
                <p:cNvSpPr/>
                <p:nvPr/>
              </p:nvSpPr>
              <p:spPr>
                <a:xfrm>
                  <a:off x="3762097" y="1529780"/>
                  <a:ext cx="281787" cy="140232"/>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1" name="Connecteur droit 10">
                  <a:extLst>
                    <a:ext uri="{FF2B5EF4-FFF2-40B4-BE49-F238E27FC236}">
                      <a16:creationId xmlns:a16="http://schemas.microsoft.com/office/drawing/2014/main" id="{D76C209D-7387-8ABD-7FDD-4A666034B842}"/>
                    </a:ext>
                  </a:extLst>
                </p:cNvPr>
                <p:cNvCxnSpPr>
                  <a:cxnSpLocks/>
                </p:cNvCxnSpPr>
                <p:nvPr/>
              </p:nvCxnSpPr>
              <p:spPr>
                <a:xfrm flipV="1">
                  <a:off x="7745695" y="1599896"/>
                  <a:ext cx="791891"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Connecteur droit 19">
                  <a:extLst>
                    <a:ext uri="{FF2B5EF4-FFF2-40B4-BE49-F238E27FC236}">
                      <a16:creationId xmlns:a16="http://schemas.microsoft.com/office/drawing/2014/main" id="{4803C01B-52EC-589E-C4B0-50C6442215A1}"/>
                    </a:ext>
                  </a:extLst>
                </p:cNvPr>
                <p:cNvCxnSpPr>
                  <a:cxnSpLocks/>
                </p:cNvCxnSpPr>
                <p:nvPr/>
              </p:nvCxnSpPr>
              <p:spPr>
                <a:xfrm>
                  <a:off x="4043885" y="1599896"/>
                  <a:ext cx="131206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334E840A-C52A-673E-B063-59BC4F06904B}"/>
                    </a:ext>
                  </a:extLst>
                </p:cNvPr>
                <p:cNvSpPr/>
                <p:nvPr/>
              </p:nvSpPr>
              <p:spPr>
                <a:xfrm>
                  <a:off x="5355950" y="1529780"/>
                  <a:ext cx="464575" cy="140232"/>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5" name="Connecteur droit 24">
                  <a:extLst>
                    <a:ext uri="{FF2B5EF4-FFF2-40B4-BE49-F238E27FC236}">
                      <a16:creationId xmlns:a16="http://schemas.microsoft.com/office/drawing/2014/main" id="{E1DA27F5-A1D9-C451-B958-21DA19564070}"/>
                    </a:ext>
                  </a:extLst>
                </p:cNvPr>
                <p:cNvCxnSpPr>
                  <a:cxnSpLocks/>
                </p:cNvCxnSpPr>
                <p:nvPr/>
              </p:nvCxnSpPr>
              <p:spPr>
                <a:xfrm>
                  <a:off x="5820525" y="1599896"/>
                  <a:ext cx="22055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8D165294-155D-DC3A-F6E4-A315DF8AA808}"/>
                    </a:ext>
                  </a:extLst>
                </p:cNvPr>
                <p:cNvSpPr/>
                <p:nvPr/>
              </p:nvSpPr>
              <p:spPr>
                <a:xfrm>
                  <a:off x="6041081" y="1529780"/>
                  <a:ext cx="309716" cy="140232"/>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9" name="Connecteur droit 28">
                  <a:extLst>
                    <a:ext uri="{FF2B5EF4-FFF2-40B4-BE49-F238E27FC236}">
                      <a16:creationId xmlns:a16="http://schemas.microsoft.com/office/drawing/2014/main" id="{41F6DABF-296D-A8FA-E725-8629A857FFCC}"/>
                    </a:ext>
                  </a:extLst>
                </p:cNvPr>
                <p:cNvCxnSpPr>
                  <a:cxnSpLocks/>
                </p:cNvCxnSpPr>
                <p:nvPr/>
              </p:nvCxnSpPr>
              <p:spPr>
                <a:xfrm flipV="1">
                  <a:off x="6350798" y="1598844"/>
                  <a:ext cx="1065238" cy="210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0E68C8B8-9B0A-5EB3-5236-5DC0D59D0F0D}"/>
                    </a:ext>
                  </a:extLst>
                </p:cNvPr>
                <p:cNvSpPr/>
                <p:nvPr/>
              </p:nvSpPr>
              <p:spPr>
                <a:xfrm>
                  <a:off x="7419794" y="1529780"/>
                  <a:ext cx="325901" cy="140232"/>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8" name="ZoneTexte 37">
                <a:extLst>
                  <a:ext uri="{FF2B5EF4-FFF2-40B4-BE49-F238E27FC236}">
                    <a16:creationId xmlns:a16="http://schemas.microsoft.com/office/drawing/2014/main" id="{9E4D259E-CEEA-0F97-F554-3CEACC87DB5A}"/>
                  </a:ext>
                </a:extLst>
              </p:cNvPr>
              <p:cNvSpPr txBox="1"/>
              <p:nvPr/>
            </p:nvSpPr>
            <p:spPr>
              <a:xfrm>
                <a:off x="1042836" y="1575947"/>
                <a:ext cx="606705" cy="276999"/>
              </a:xfrm>
              <a:prstGeom prst="rect">
                <a:avLst/>
              </a:prstGeom>
              <a:noFill/>
            </p:spPr>
            <p:txBody>
              <a:bodyPr wrap="none" rtlCol="0">
                <a:spAutoFit/>
              </a:bodyPr>
              <a:lstStyle/>
              <a:p>
                <a:r>
                  <a:rPr lang="fr-FR" sz="1200" b="1" dirty="0"/>
                  <a:t>exon 1</a:t>
                </a:r>
              </a:p>
            </p:txBody>
          </p:sp>
          <p:sp>
            <p:nvSpPr>
              <p:cNvPr id="39" name="ZoneTexte 38">
                <a:extLst>
                  <a:ext uri="{FF2B5EF4-FFF2-40B4-BE49-F238E27FC236}">
                    <a16:creationId xmlns:a16="http://schemas.microsoft.com/office/drawing/2014/main" id="{3FB37A73-3FDF-3FF8-140B-19C6A360BBAE}"/>
                  </a:ext>
                </a:extLst>
              </p:cNvPr>
              <p:cNvSpPr txBox="1"/>
              <p:nvPr/>
            </p:nvSpPr>
            <p:spPr>
              <a:xfrm>
                <a:off x="3709097" y="1575947"/>
                <a:ext cx="517575" cy="276999"/>
              </a:xfrm>
              <a:prstGeom prst="rect">
                <a:avLst/>
              </a:prstGeom>
              <a:noFill/>
            </p:spPr>
            <p:txBody>
              <a:bodyPr wrap="square" rtlCol="0">
                <a:spAutoFit/>
              </a:bodyPr>
              <a:lstStyle/>
              <a:p>
                <a:r>
                  <a:rPr lang="fr-FR" sz="1200" b="1" dirty="0"/>
                  <a:t>ex2</a:t>
                </a:r>
              </a:p>
            </p:txBody>
          </p:sp>
          <p:sp>
            <p:nvSpPr>
              <p:cNvPr id="40" name="ZoneTexte 39">
                <a:extLst>
                  <a:ext uri="{FF2B5EF4-FFF2-40B4-BE49-F238E27FC236}">
                    <a16:creationId xmlns:a16="http://schemas.microsoft.com/office/drawing/2014/main" id="{AA55DAE2-46F2-C5F6-E574-2A004AA2D662}"/>
                  </a:ext>
                </a:extLst>
              </p:cNvPr>
              <p:cNvSpPr txBox="1"/>
              <p:nvPr/>
            </p:nvSpPr>
            <p:spPr>
              <a:xfrm>
                <a:off x="5372873" y="1575947"/>
                <a:ext cx="517575" cy="276999"/>
              </a:xfrm>
              <a:prstGeom prst="rect">
                <a:avLst/>
              </a:prstGeom>
              <a:noFill/>
            </p:spPr>
            <p:txBody>
              <a:bodyPr wrap="square" rtlCol="0">
                <a:spAutoFit/>
              </a:bodyPr>
              <a:lstStyle/>
              <a:p>
                <a:r>
                  <a:rPr lang="fr-FR" sz="1200" b="1" dirty="0"/>
                  <a:t>ex3</a:t>
                </a:r>
              </a:p>
            </p:txBody>
          </p:sp>
          <p:sp>
            <p:nvSpPr>
              <p:cNvPr id="41" name="ZoneTexte 40">
                <a:extLst>
                  <a:ext uri="{FF2B5EF4-FFF2-40B4-BE49-F238E27FC236}">
                    <a16:creationId xmlns:a16="http://schemas.microsoft.com/office/drawing/2014/main" id="{800EF110-60AC-496A-B2E8-AE1A603F3470}"/>
                  </a:ext>
                </a:extLst>
              </p:cNvPr>
              <p:cNvSpPr txBox="1"/>
              <p:nvPr/>
            </p:nvSpPr>
            <p:spPr>
              <a:xfrm>
                <a:off x="6009389" y="1575947"/>
                <a:ext cx="517575" cy="276999"/>
              </a:xfrm>
              <a:prstGeom prst="rect">
                <a:avLst/>
              </a:prstGeom>
              <a:noFill/>
            </p:spPr>
            <p:txBody>
              <a:bodyPr wrap="square" rtlCol="0">
                <a:spAutoFit/>
              </a:bodyPr>
              <a:lstStyle/>
              <a:p>
                <a:r>
                  <a:rPr lang="fr-FR" sz="1200" b="1" dirty="0"/>
                  <a:t>ex4</a:t>
                </a:r>
              </a:p>
            </p:txBody>
          </p:sp>
          <p:sp>
            <p:nvSpPr>
              <p:cNvPr id="42" name="ZoneTexte 41">
                <a:extLst>
                  <a:ext uri="{FF2B5EF4-FFF2-40B4-BE49-F238E27FC236}">
                    <a16:creationId xmlns:a16="http://schemas.microsoft.com/office/drawing/2014/main" id="{63EE94FE-82C2-D14A-CBE8-24AB4313810B}"/>
                  </a:ext>
                </a:extLst>
              </p:cNvPr>
              <p:cNvSpPr txBox="1"/>
              <p:nvPr/>
            </p:nvSpPr>
            <p:spPr>
              <a:xfrm>
                <a:off x="7409608" y="1575947"/>
                <a:ext cx="517575" cy="276999"/>
              </a:xfrm>
              <a:prstGeom prst="rect">
                <a:avLst/>
              </a:prstGeom>
              <a:noFill/>
            </p:spPr>
            <p:txBody>
              <a:bodyPr wrap="square" rtlCol="0">
                <a:spAutoFit/>
              </a:bodyPr>
              <a:lstStyle/>
              <a:p>
                <a:r>
                  <a:rPr lang="fr-FR" sz="1200" b="1" dirty="0"/>
                  <a:t>ex5</a:t>
                </a:r>
              </a:p>
            </p:txBody>
          </p:sp>
          <p:cxnSp>
            <p:nvCxnSpPr>
              <p:cNvPr id="5" name="Connecteur droit avec flèche 4">
                <a:extLst>
                  <a:ext uri="{FF2B5EF4-FFF2-40B4-BE49-F238E27FC236}">
                    <a16:creationId xmlns:a16="http://schemas.microsoft.com/office/drawing/2014/main" id="{57EEAA75-36F5-6092-5B71-78922A8E7E4C}"/>
                  </a:ext>
                </a:extLst>
              </p:cNvPr>
              <p:cNvCxnSpPr/>
              <p:nvPr/>
            </p:nvCxnSpPr>
            <p:spPr>
              <a:xfrm>
                <a:off x="4897358" y="1585788"/>
                <a:ext cx="17554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necteur droit avec flèche 11">
                <a:extLst>
                  <a:ext uri="{FF2B5EF4-FFF2-40B4-BE49-F238E27FC236}">
                    <a16:creationId xmlns:a16="http://schemas.microsoft.com/office/drawing/2014/main" id="{E03921F2-AA1F-FB5E-7B12-5DB6FA9B850C}"/>
                  </a:ext>
                </a:extLst>
              </p:cNvPr>
              <p:cNvCxnSpPr>
                <a:cxnSpLocks/>
              </p:cNvCxnSpPr>
              <p:nvPr/>
            </p:nvCxnSpPr>
            <p:spPr>
              <a:xfrm flipH="1">
                <a:off x="7626121" y="1999648"/>
                <a:ext cx="17554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ZoneTexte 12">
                <a:extLst>
                  <a:ext uri="{FF2B5EF4-FFF2-40B4-BE49-F238E27FC236}">
                    <a16:creationId xmlns:a16="http://schemas.microsoft.com/office/drawing/2014/main" id="{D98E0E1E-B2CE-1650-2322-39D8459B481B}"/>
                  </a:ext>
                </a:extLst>
              </p:cNvPr>
              <p:cNvSpPr txBox="1"/>
              <p:nvPr/>
            </p:nvSpPr>
            <p:spPr>
              <a:xfrm>
                <a:off x="7308716" y="2017808"/>
                <a:ext cx="926857" cy="215444"/>
              </a:xfrm>
              <a:prstGeom prst="rect">
                <a:avLst/>
              </a:prstGeom>
              <a:noFill/>
            </p:spPr>
            <p:txBody>
              <a:bodyPr wrap="none" rtlCol="0">
                <a:spAutoFit/>
              </a:bodyPr>
              <a:lstStyle/>
              <a:p>
                <a:r>
                  <a:rPr lang="fr-FR" sz="800" b="1" i="1" dirty="0"/>
                  <a:t>LP SALK_002098C</a:t>
                </a:r>
              </a:p>
            </p:txBody>
          </p:sp>
          <p:sp>
            <p:nvSpPr>
              <p:cNvPr id="18" name="ZoneTexte 17">
                <a:extLst>
                  <a:ext uri="{FF2B5EF4-FFF2-40B4-BE49-F238E27FC236}">
                    <a16:creationId xmlns:a16="http://schemas.microsoft.com/office/drawing/2014/main" id="{5C4054B2-C9B7-23DF-6B32-A8C0CFD4A48E}"/>
                  </a:ext>
                </a:extLst>
              </p:cNvPr>
              <p:cNvSpPr txBox="1"/>
              <p:nvPr/>
            </p:nvSpPr>
            <p:spPr>
              <a:xfrm>
                <a:off x="4543927" y="1349409"/>
                <a:ext cx="941283" cy="215444"/>
              </a:xfrm>
              <a:prstGeom prst="rect">
                <a:avLst/>
              </a:prstGeom>
              <a:noFill/>
            </p:spPr>
            <p:txBody>
              <a:bodyPr wrap="none" rtlCol="0">
                <a:spAutoFit/>
              </a:bodyPr>
              <a:lstStyle/>
              <a:p>
                <a:r>
                  <a:rPr lang="fr-FR" sz="800" b="1" i="1" dirty="0"/>
                  <a:t>RP SALK_002098C</a:t>
                </a:r>
              </a:p>
            </p:txBody>
          </p:sp>
          <p:cxnSp>
            <p:nvCxnSpPr>
              <p:cNvPr id="2" name="Connecteur droit avec flèche 1">
                <a:extLst>
                  <a:ext uri="{FF2B5EF4-FFF2-40B4-BE49-F238E27FC236}">
                    <a16:creationId xmlns:a16="http://schemas.microsoft.com/office/drawing/2014/main" id="{B4307B73-80C1-12C9-4F62-D9E0467E7E96}"/>
                  </a:ext>
                </a:extLst>
              </p:cNvPr>
              <p:cNvCxnSpPr/>
              <p:nvPr/>
            </p:nvCxnSpPr>
            <p:spPr>
              <a:xfrm>
                <a:off x="5518611" y="1466599"/>
                <a:ext cx="175540"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9" name="ZoneTexte 18">
                <a:extLst>
                  <a:ext uri="{FF2B5EF4-FFF2-40B4-BE49-F238E27FC236}">
                    <a16:creationId xmlns:a16="http://schemas.microsoft.com/office/drawing/2014/main" id="{811AEEE1-D9C7-2741-1CD0-7E710ADEAB03}"/>
                  </a:ext>
                </a:extLst>
              </p:cNvPr>
              <p:cNvSpPr txBox="1"/>
              <p:nvPr/>
            </p:nvSpPr>
            <p:spPr>
              <a:xfrm>
                <a:off x="5324092" y="1247234"/>
                <a:ext cx="657552" cy="215444"/>
              </a:xfrm>
              <a:prstGeom prst="rect">
                <a:avLst/>
              </a:prstGeom>
              <a:noFill/>
            </p:spPr>
            <p:txBody>
              <a:bodyPr wrap="none" rtlCol="0">
                <a:spAutoFit/>
              </a:bodyPr>
              <a:lstStyle/>
              <a:p>
                <a:r>
                  <a:rPr lang="fr-FR" sz="800" b="1" i="1" dirty="0">
                    <a:solidFill>
                      <a:srgbClr val="FF0000"/>
                    </a:solidFill>
                  </a:rPr>
                  <a:t>KNAT7-qF3</a:t>
                </a:r>
              </a:p>
            </p:txBody>
          </p:sp>
          <p:cxnSp>
            <p:nvCxnSpPr>
              <p:cNvPr id="23" name="Connecteur droit avec flèche 22">
                <a:extLst>
                  <a:ext uri="{FF2B5EF4-FFF2-40B4-BE49-F238E27FC236}">
                    <a16:creationId xmlns:a16="http://schemas.microsoft.com/office/drawing/2014/main" id="{BDBDBFFC-C96A-0612-BCD1-EF3A8601FD83}"/>
                  </a:ext>
                </a:extLst>
              </p:cNvPr>
              <p:cNvCxnSpPr>
                <a:cxnSpLocks/>
              </p:cNvCxnSpPr>
              <p:nvPr/>
            </p:nvCxnSpPr>
            <p:spPr>
              <a:xfrm flipH="1">
                <a:off x="6102487" y="1972451"/>
                <a:ext cx="175540"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6" name="ZoneTexte 25">
                <a:extLst>
                  <a:ext uri="{FF2B5EF4-FFF2-40B4-BE49-F238E27FC236}">
                    <a16:creationId xmlns:a16="http://schemas.microsoft.com/office/drawing/2014/main" id="{50060E65-41CD-1989-83AD-A1C120847562}"/>
                  </a:ext>
                </a:extLst>
              </p:cNvPr>
              <p:cNvSpPr txBox="1"/>
              <p:nvPr/>
            </p:nvSpPr>
            <p:spPr>
              <a:xfrm>
                <a:off x="5890448" y="2008290"/>
                <a:ext cx="668773" cy="215444"/>
              </a:xfrm>
              <a:prstGeom prst="rect">
                <a:avLst/>
              </a:prstGeom>
              <a:noFill/>
            </p:spPr>
            <p:txBody>
              <a:bodyPr wrap="none" rtlCol="0">
                <a:spAutoFit/>
              </a:bodyPr>
              <a:lstStyle/>
              <a:p>
                <a:r>
                  <a:rPr lang="fr-FR" sz="800" b="1" i="1" dirty="0">
                    <a:solidFill>
                      <a:srgbClr val="FF0000"/>
                    </a:solidFill>
                  </a:rPr>
                  <a:t>KNAT7-qR3</a:t>
                </a:r>
              </a:p>
            </p:txBody>
          </p:sp>
          <p:pic>
            <p:nvPicPr>
              <p:cNvPr id="30" name="Image 29">
                <a:extLst>
                  <a:ext uri="{FF2B5EF4-FFF2-40B4-BE49-F238E27FC236}">
                    <a16:creationId xmlns:a16="http://schemas.microsoft.com/office/drawing/2014/main" id="{A7836247-FD5F-E8B7-9BAB-E837A0DA6E89}"/>
                  </a:ext>
                </a:extLst>
              </p:cNvPr>
              <p:cNvPicPr>
                <a:picLocks noChangeAspect="1"/>
              </p:cNvPicPr>
              <p:nvPr/>
            </p:nvPicPr>
            <p:blipFill>
              <a:blip r:embed="rId2"/>
              <a:stretch>
                <a:fillRect/>
              </a:stretch>
            </p:blipFill>
            <p:spPr>
              <a:xfrm>
                <a:off x="793189" y="2158373"/>
                <a:ext cx="3804412" cy="2611837"/>
              </a:xfrm>
              <a:prstGeom prst="rect">
                <a:avLst/>
              </a:prstGeom>
            </p:spPr>
          </p:pic>
        </p:grpSp>
        <p:sp>
          <p:nvSpPr>
            <p:cNvPr id="28" name="Rectangle 27">
              <a:extLst>
                <a:ext uri="{FF2B5EF4-FFF2-40B4-BE49-F238E27FC236}">
                  <a16:creationId xmlns:a16="http://schemas.microsoft.com/office/drawing/2014/main" id="{82B68478-21A3-5409-8114-A5C5B18EF0E1}"/>
                </a:ext>
              </a:extLst>
            </p:cNvPr>
            <p:cNvSpPr/>
            <p:nvPr/>
          </p:nvSpPr>
          <p:spPr>
            <a:xfrm>
              <a:off x="2062796" y="2415133"/>
              <a:ext cx="1699301" cy="23260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4" name="ZoneTexte 33">
            <a:extLst>
              <a:ext uri="{FF2B5EF4-FFF2-40B4-BE49-F238E27FC236}">
                <a16:creationId xmlns:a16="http://schemas.microsoft.com/office/drawing/2014/main" id="{EBFF2A84-9E45-6B12-9D76-ED5F3BEF08FD}"/>
              </a:ext>
            </a:extLst>
          </p:cNvPr>
          <p:cNvSpPr txBox="1"/>
          <p:nvPr/>
        </p:nvSpPr>
        <p:spPr>
          <a:xfrm>
            <a:off x="1871799" y="2390204"/>
            <a:ext cx="423514" cy="276999"/>
          </a:xfrm>
          <a:prstGeom prst="rect">
            <a:avLst/>
          </a:prstGeom>
          <a:noFill/>
        </p:spPr>
        <p:txBody>
          <a:bodyPr wrap="none" rtlCol="0">
            <a:spAutoFit/>
          </a:bodyPr>
          <a:lstStyle/>
          <a:p>
            <a:r>
              <a:rPr lang="fr-FR" sz="1200" dirty="0"/>
              <a:t>n=5</a:t>
            </a:r>
          </a:p>
        </p:txBody>
      </p:sp>
      <p:sp>
        <p:nvSpPr>
          <p:cNvPr id="35" name="ZoneTexte 34">
            <a:extLst>
              <a:ext uri="{FF2B5EF4-FFF2-40B4-BE49-F238E27FC236}">
                <a16:creationId xmlns:a16="http://schemas.microsoft.com/office/drawing/2014/main" id="{9246F472-E1D3-08D4-7CE9-04834549BDC6}"/>
              </a:ext>
            </a:extLst>
          </p:cNvPr>
          <p:cNvSpPr txBox="1"/>
          <p:nvPr/>
        </p:nvSpPr>
        <p:spPr>
          <a:xfrm>
            <a:off x="3509341" y="3720977"/>
            <a:ext cx="423514" cy="276999"/>
          </a:xfrm>
          <a:prstGeom prst="rect">
            <a:avLst/>
          </a:prstGeom>
          <a:noFill/>
        </p:spPr>
        <p:txBody>
          <a:bodyPr wrap="none" rtlCol="0">
            <a:spAutoFit/>
          </a:bodyPr>
          <a:lstStyle/>
          <a:p>
            <a:r>
              <a:rPr lang="fr-FR" sz="1200" dirty="0"/>
              <a:t>n=5</a:t>
            </a:r>
          </a:p>
        </p:txBody>
      </p:sp>
    </p:spTree>
    <p:extLst>
      <p:ext uri="{BB962C8B-B14F-4D97-AF65-F5344CB8AC3E}">
        <p14:creationId xmlns:p14="http://schemas.microsoft.com/office/powerpoint/2010/main" val="25002037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e 30">
            <a:extLst>
              <a:ext uri="{FF2B5EF4-FFF2-40B4-BE49-F238E27FC236}">
                <a16:creationId xmlns:a16="http://schemas.microsoft.com/office/drawing/2014/main" id="{4E38A158-478E-80CC-B06B-CFF5D12BA562}"/>
              </a:ext>
            </a:extLst>
          </p:cNvPr>
          <p:cNvGrpSpPr/>
          <p:nvPr/>
        </p:nvGrpSpPr>
        <p:grpSpPr>
          <a:xfrm>
            <a:off x="163002" y="157240"/>
            <a:ext cx="8663645" cy="6245326"/>
            <a:chOff x="163002" y="157240"/>
            <a:chExt cx="8663645" cy="6245326"/>
          </a:xfrm>
        </p:grpSpPr>
        <p:grpSp>
          <p:nvGrpSpPr>
            <p:cNvPr id="42" name="Groupe 41">
              <a:extLst>
                <a:ext uri="{FF2B5EF4-FFF2-40B4-BE49-F238E27FC236}">
                  <a16:creationId xmlns:a16="http://schemas.microsoft.com/office/drawing/2014/main" id="{14677F38-8D37-695D-89F7-435D58CB09DE}"/>
                </a:ext>
              </a:extLst>
            </p:cNvPr>
            <p:cNvGrpSpPr/>
            <p:nvPr/>
          </p:nvGrpSpPr>
          <p:grpSpPr>
            <a:xfrm>
              <a:off x="163002" y="157240"/>
              <a:ext cx="8663645" cy="6245326"/>
              <a:chOff x="163002" y="157240"/>
              <a:chExt cx="8663645" cy="6245326"/>
            </a:xfrm>
          </p:grpSpPr>
          <p:sp>
            <p:nvSpPr>
              <p:cNvPr id="8" name="ZoneTexte 7">
                <a:extLst>
                  <a:ext uri="{FF2B5EF4-FFF2-40B4-BE49-F238E27FC236}">
                    <a16:creationId xmlns:a16="http://schemas.microsoft.com/office/drawing/2014/main" id="{8C45FF0F-9518-D149-A016-4D13F90C1A02}"/>
                  </a:ext>
                </a:extLst>
              </p:cNvPr>
              <p:cNvSpPr txBox="1"/>
              <p:nvPr/>
            </p:nvSpPr>
            <p:spPr>
              <a:xfrm>
                <a:off x="3462793" y="157240"/>
                <a:ext cx="2206487" cy="369332"/>
              </a:xfrm>
              <a:prstGeom prst="rect">
                <a:avLst/>
              </a:prstGeom>
              <a:noFill/>
            </p:spPr>
            <p:txBody>
              <a:bodyPr wrap="square">
                <a:spAutoFit/>
              </a:bodyPr>
              <a:lstStyle/>
              <a:p>
                <a:r>
                  <a:rPr lang="en-US" sz="1800" b="1" i="1" dirty="0">
                    <a:effectLst/>
                    <a:latin typeface="Calibri" panose="020F0502020204030204" pitchFamily="34" charset="0"/>
                    <a:ea typeface="Calibri" panose="020F0502020204030204" pitchFamily="34" charset="0"/>
                    <a:cs typeface="Arial" panose="020B0604020202020204" pitchFamily="34" charset="0"/>
                  </a:rPr>
                  <a:t>VND4</a:t>
                </a:r>
                <a:r>
                  <a:rPr lang="en-US" sz="1800" b="1" i="1" dirty="0">
                    <a:latin typeface="Calibri" panose="020F0502020204030204" pitchFamily="34" charset="0"/>
                    <a:ea typeface="Calibri" panose="020F0502020204030204" pitchFamily="34" charset="0"/>
                    <a:cs typeface="Arial" panose="020B0604020202020204" pitchFamily="34" charset="0"/>
                  </a:rPr>
                  <a:t> </a:t>
                </a:r>
                <a:r>
                  <a:rPr lang="en-US" sz="1800" dirty="0">
                    <a:effectLst/>
                    <a:latin typeface="Calibri" panose="020F0502020204030204" pitchFamily="34" charset="0"/>
                    <a:ea typeface="Calibri" panose="020F0502020204030204" pitchFamily="34" charset="0"/>
                    <a:cs typeface="Arial" panose="020B0604020202020204" pitchFamily="34" charset="0"/>
                  </a:rPr>
                  <a:t>(</a:t>
                </a:r>
                <a:r>
                  <a:rPr lang="en-US" sz="1800" b="1" dirty="0">
                    <a:effectLst/>
                    <a:latin typeface="Calibri" panose="020F0502020204030204" pitchFamily="34" charset="0"/>
                    <a:ea typeface="Calibri" panose="020F0502020204030204" pitchFamily="34" charset="0"/>
                    <a:cs typeface="Arial" panose="020B0604020202020204" pitchFamily="34" charset="0"/>
                  </a:rPr>
                  <a:t>At1g12260) </a:t>
                </a:r>
                <a:endParaRPr lang="fr-FR" dirty="0"/>
              </a:p>
            </p:txBody>
          </p:sp>
          <p:sp>
            <p:nvSpPr>
              <p:cNvPr id="2" name="ZoneTexte 1">
                <a:extLst>
                  <a:ext uri="{FF2B5EF4-FFF2-40B4-BE49-F238E27FC236}">
                    <a16:creationId xmlns:a16="http://schemas.microsoft.com/office/drawing/2014/main" id="{EF7164F3-769D-CEEF-3CDF-74974AFA8654}"/>
                  </a:ext>
                </a:extLst>
              </p:cNvPr>
              <p:cNvSpPr txBox="1"/>
              <p:nvPr/>
            </p:nvSpPr>
            <p:spPr>
              <a:xfrm>
                <a:off x="227311" y="5017571"/>
                <a:ext cx="8599336" cy="1384995"/>
              </a:xfrm>
              <a:prstGeom prst="rect">
                <a:avLst/>
              </a:prstGeom>
              <a:noFill/>
            </p:spPr>
            <p:txBody>
              <a:bodyPr wrap="square">
                <a:spAutoFit/>
              </a:bodyPr>
              <a:lstStyle/>
              <a:p>
                <a:pPr algn="just"/>
                <a:r>
                  <a:rPr lang="fr-FR" sz="1200" b="1" dirty="0" err="1">
                    <a:cs typeface="Arial" panose="020B0604020202020204" pitchFamily="34" charset="0"/>
                  </a:rPr>
                  <a:t>Characterization</a:t>
                </a:r>
                <a:r>
                  <a:rPr lang="fr-FR" sz="1200" b="1" dirty="0">
                    <a:cs typeface="Arial" panose="020B0604020202020204" pitchFamily="34" charset="0"/>
                  </a:rPr>
                  <a:t> of </a:t>
                </a:r>
                <a:r>
                  <a:rPr lang="fr-FR" sz="1200" b="1" i="1" dirty="0">
                    <a:cs typeface="Arial" panose="020B0604020202020204" pitchFamily="34" charset="0"/>
                  </a:rPr>
                  <a:t>vnd4</a:t>
                </a:r>
                <a:r>
                  <a:rPr lang="fr-FR" sz="1200" b="1" dirty="0">
                    <a:cs typeface="Arial" panose="020B0604020202020204" pitchFamily="34" charset="0"/>
                  </a:rPr>
                  <a:t> mutant.</a:t>
                </a:r>
              </a:p>
              <a:p>
                <a:pPr algn="just"/>
                <a:r>
                  <a:rPr lang="en-US" sz="1200" dirty="0">
                    <a:effectLst/>
                    <a:latin typeface="Calibri" panose="020F0502020204030204" pitchFamily="34" charset="0"/>
                    <a:ea typeface="Calibri" panose="020F0502020204030204" pitchFamily="34" charset="0"/>
                    <a:cs typeface="Calibri" panose="020F0502020204030204" pitchFamily="34" charset="0"/>
                  </a:rPr>
                  <a:t>A) </a:t>
                </a:r>
                <a:r>
                  <a:rPr lang="en-US" sz="1200" dirty="0"/>
                  <a:t>Localization of the T-DNA insertion (</a:t>
                </a:r>
                <a:r>
                  <a:rPr lang="en-US" sz="1200" i="1" dirty="0"/>
                  <a:t>SALK_058195C</a:t>
                </a:r>
                <a:r>
                  <a:rPr lang="en-US" sz="1200" dirty="0"/>
                  <a:t>) in </a:t>
                </a:r>
                <a:r>
                  <a:rPr lang="en-US" sz="1200" i="1" dirty="0"/>
                  <a:t>VND4 </a:t>
                </a:r>
                <a:r>
                  <a:rPr lang="en-US" sz="1200" dirty="0"/>
                  <a:t>genomic DNA sequence. </a:t>
                </a:r>
                <a:r>
                  <a:rPr lang="en-US" sz="1200" i="1" dirty="0"/>
                  <a:t>VND4</a:t>
                </a:r>
                <a:r>
                  <a:rPr lang="en-US" sz="1200" dirty="0"/>
                  <a:t> primers used for genotyping are indicated by black arrows (</a:t>
                </a:r>
                <a:r>
                  <a:rPr lang="en-US" sz="1200" i="1" dirty="0"/>
                  <a:t>LP SALK-058195C</a:t>
                </a:r>
                <a:r>
                  <a:rPr lang="en-US" sz="1200" dirty="0"/>
                  <a:t>: AAAGGTCTCATCTGGATTATCCTG; </a:t>
                </a:r>
                <a:r>
                  <a:rPr lang="en-US" sz="1200" i="1" dirty="0"/>
                  <a:t>RP SALK_058195C</a:t>
                </a:r>
                <a:r>
                  <a:rPr lang="en-US" sz="1200" dirty="0"/>
                  <a:t>: GGTGAAATCTAAAACCCGGAG). Primers used for </a:t>
                </a:r>
                <a:r>
                  <a:rPr lang="en-US" sz="1200" dirty="0" err="1"/>
                  <a:t>qRT</a:t>
                </a:r>
                <a:r>
                  <a:rPr lang="en-US" sz="1200" dirty="0"/>
                  <a:t>-PCR analysis are indicated by red arrows (</a:t>
                </a:r>
                <a:r>
                  <a:rPr lang="en-US" sz="1200" i="1" dirty="0"/>
                  <a:t>VND4-qF3: </a:t>
                </a:r>
                <a:r>
                  <a:rPr lang="en-US" sz="1200" dirty="0"/>
                  <a:t>TTGAGGCATAGTCTAATTGGCATGAG; </a:t>
                </a:r>
                <a:r>
                  <a:rPr lang="en-US" sz="1200" i="1" dirty="0"/>
                  <a:t>VND4-qR3: </a:t>
                </a:r>
                <a:r>
                  <a:rPr lang="en-US" sz="1200" dirty="0"/>
                  <a:t>TACACACAACCCATCCTTCTTCCTGA (flanking end of exon2 and beginning of exon 3)). B) </a:t>
                </a:r>
                <a:r>
                  <a:rPr lang="en-US" sz="1200" dirty="0" err="1"/>
                  <a:t>qRT</a:t>
                </a:r>
                <a:r>
                  <a:rPr lang="en-US" sz="1200" dirty="0"/>
                  <a:t>-PCR performed on cDNAs from inflorescences using  primers </a:t>
                </a:r>
                <a:r>
                  <a:rPr lang="en-US" sz="1200" i="1" dirty="0"/>
                  <a:t>VND4-qF3 + VND4-qR3</a:t>
                </a:r>
                <a:r>
                  <a:rPr lang="en-US" sz="1200" dirty="0"/>
                  <a:t>. The stably expressed reference gene </a:t>
                </a:r>
                <a:r>
                  <a:rPr lang="fr-FR" sz="1200" i="1" dirty="0"/>
                  <a:t>TCTP</a:t>
                </a:r>
                <a:r>
                  <a:rPr lang="en-US" sz="1200" dirty="0"/>
                  <a:t> has been used for the analysis. Bars indicate minimal and maximal values.</a:t>
                </a:r>
              </a:p>
            </p:txBody>
          </p:sp>
          <p:grpSp>
            <p:nvGrpSpPr>
              <p:cNvPr id="3" name="Groupe 2">
                <a:extLst>
                  <a:ext uri="{FF2B5EF4-FFF2-40B4-BE49-F238E27FC236}">
                    <a16:creationId xmlns:a16="http://schemas.microsoft.com/office/drawing/2014/main" id="{46A77B15-890F-D60F-EA1C-B23480A4C03D}"/>
                  </a:ext>
                </a:extLst>
              </p:cNvPr>
              <p:cNvGrpSpPr/>
              <p:nvPr/>
            </p:nvGrpSpPr>
            <p:grpSpPr>
              <a:xfrm>
                <a:off x="163002" y="877753"/>
                <a:ext cx="8579714" cy="1221846"/>
                <a:chOff x="163002" y="877753"/>
                <a:chExt cx="8579714" cy="1221846"/>
              </a:xfrm>
            </p:grpSpPr>
            <p:grpSp>
              <p:nvGrpSpPr>
                <p:cNvPr id="10" name="Groupe 9">
                  <a:extLst>
                    <a:ext uri="{FF2B5EF4-FFF2-40B4-BE49-F238E27FC236}">
                      <a16:creationId xmlns:a16="http://schemas.microsoft.com/office/drawing/2014/main" id="{434CC3E2-083D-E5AE-9748-E41075EFD793}"/>
                    </a:ext>
                  </a:extLst>
                </p:cNvPr>
                <p:cNvGrpSpPr/>
                <p:nvPr/>
              </p:nvGrpSpPr>
              <p:grpSpPr>
                <a:xfrm>
                  <a:off x="3112411" y="877753"/>
                  <a:ext cx="1128579" cy="685519"/>
                  <a:chOff x="1262206" y="1197963"/>
                  <a:chExt cx="1128579" cy="685519"/>
                </a:xfrm>
              </p:grpSpPr>
              <p:sp>
                <p:nvSpPr>
                  <p:cNvPr id="12" name="Triangle 11">
                    <a:extLst>
                      <a:ext uri="{FF2B5EF4-FFF2-40B4-BE49-F238E27FC236}">
                        <a16:creationId xmlns:a16="http://schemas.microsoft.com/office/drawing/2014/main" id="{0B6827FD-F620-6DB1-1FEA-99F52940B5D0}"/>
                      </a:ext>
                    </a:extLst>
                  </p:cNvPr>
                  <p:cNvSpPr/>
                  <p:nvPr/>
                </p:nvSpPr>
                <p:spPr>
                  <a:xfrm rot="10800000">
                    <a:off x="1658320" y="1446160"/>
                    <a:ext cx="310100" cy="437322"/>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ZoneTexte 13">
                    <a:extLst>
                      <a:ext uri="{FF2B5EF4-FFF2-40B4-BE49-F238E27FC236}">
                        <a16:creationId xmlns:a16="http://schemas.microsoft.com/office/drawing/2014/main" id="{2A0EEBAB-6506-51E1-9482-FD2814207D88}"/>
                      </a:ext>
                    </a:extLst>
                  </p:cNvPr>
                  <p:cNvSpPr txBox="1"/>
                  <p:nvPr/>
                </p:nvSpPr>
                <p:spPr>
                  <a:xfrm>
                    <a:off x="1262206" y="1197963"/>
                    <a:ext cx="1128579" cy="276999"/>
                  </a:xfrm>
                  <a:prstGeom prst="rect">
                    <a:avLst/>
                  </a:prstGeom>
                  <a:noFill/>
                </p:spPr>
                <p:txBody>
                  <a:bodyPr wrap="none" rtlCol="0">
                    <a:spAutoFit/>
                  </a:bodyPr>
                  <a:lstStyle/>
                  <a:p>
                    <a:r>
                      <a:rPr lang="en-US" sz="1200" b="1" dirty="0">
                        <a:solidFill>
                          <a:srgbClr val="FF0000"/>
                        </a:solidFill>
                      </a:rPr>
                      <a:t>SALK_058195C</a:t>
                    </a:r>
                    <a:endParaRPr lang="fr-FR" sz="1200" b="1" dirty="0">
                      <a:solidFill>
                        <a:srgbClr val="FF0000"/>
                      </a:solidFill>
                    </a:endParaRPr>
                  </a:p>
                </p:txBody>
              </p:sp>
            </p:grpSp>
            <p:grpSp>
              <p:nvGrpSpPr>
                <p:cNvPr id="37" name="Groupe 36">
                  <a:extLst>
                    <a:ext uri="{FF2B5EF4-FFF2-40B4-BE49-F238E27FC236}">
                      <a16:creationId xmlns:a16="http://schemas.microsoft.com/office/drawing/2014/main" id="{58136A56-A069-222E-61D6-4A508E330E4B}"/>
                    </a:ext>
                  </a:extLst>
                </p:cNvPr>
                <p:cNvGrpSpPr/>
                <p:nvPr/>
              </p:nvGrpSpPr>
              <p:grpSpPr>
                <a:xfrm>
                  <a:off x="163002" y="1301898"/>
                  <a:ext cx="8579714" cy="461665"/>
                  <a:chOff x="163002" y="1685356"/>
                  <a:chExt cx="8579714" cy="461665"/>
                </a:xfrm>
              </p:grpSpPr>
              <p:sp>
                <p:nvSpPr>
                  <p:cNvPr id="20" name="ZoneTexte 19">
                    <a:extLst>
                      <a:ext uri="{FF2B5EF4-FFF2-40B4-BE49-F238E27FC236}">
                        <a16:creationId xmlns:a16="http://schemas.microsoft.com/office/drawing/2014/main" id="{43239FBC-FFC1-7390-2609-9097E1E1244E}"/>
                      </a:ext>
                    </a:extLst>
                  </p:cNvPr>
                  <p:cNvSpPr txBox="1"/>
                  <p:nvPr/>
                </p:nvSpPr>
                <p:spPr>
                  <a:xfrm>
                    <a:off x="163002" y="1717160"/>
                    <a:ext cx="598241" cy="276999"/>
                  </a:xfrm>
                  <a:prstGeom prst="rect">
                    <a:avLst/>
                  </a:prstGeom>
                  <a:noFill/>
                </p:spPr>
                <p:txBody>
                  <a:bodyPr wrap="none" rtlCol="0">
                    <a:spAutoFit/>
                  </a:bodyPr>
                  <a:lstStyle/>
                  <a:p>
                    <a:r>
                      <a:rPr lang="fr-FR" sz="1200" b="1" dirty="0"/>
                      <a:t>5' UTR</a:t>
                    </a:r>
                  </a:p>
                </p:txBody>
              </p:sp>
              <p:sp>
                <p:nvSpPr>
                  <p:cNvPr id="21" name="ZoneTexte 20">
                    <a:extLst>
                      <a:ext uri="{FF2B5EF4-FFF2-40B4-BE49-F238E27FC236}">
                        <a16:creationId xmlns:a16="http://schemas.microsoft.com/office/drawing/2014/main" id="{9BDA8465-DC71-6006-A9E8-EC05E462AC58}"/>
                      </a:ext>
                    </a:extLst>
                  </p:cNvPr>
                  <p:cNvSpPr txBox="1"/>
                  <p:nvPr/>
                </p:nvSpPr>
                <p:spPr>
                  <a:xfrm>
                    <a:off x="8108763" y="1685356"/>
                    <a:ext cx="598241" cy="276999"/>
                  </a:xfrm>
                  <a:prstGeom prst="rect">
                    <a:avLst/>
                  </a:prstGeom>
                  <a:noFill/>
                </p:spPr>
                <p:txBody>
                  <a:bodyPr wrap="none" rtlCol="0">
                    <a:spAutoFit/>
                  </a:bodyPr>
                  <a:lstStyle/>
                  <a:p>
                    <a:r>
                      <a:rPr lang="fr-FR" sz="1200" b="1" dirty="0"/>
                      <a:t>3' UTR</a:t>
                    </a:r>
                  </a:p>
                </p:txBody>
              </p:sp>
              <p:grpSp>
                <p:nvGrpSpPr>
                  <p:cNvPr id="36" name="Groupe 35">
                    <a:extLst>
                      <a:ext uri="{FF2B5EF4-FFF2-40B4-BE49-F238E27FC236}">
                        <a16:creationId xmlns:a16="http://schemas.microsoft.com/office/drawing/2014/main" id="{B9E0F1D6-0264-F36E-90E5-EE7ECB4199C1}"/>
                      </a:ext>
                    </a:extLst>
                  </p:cNvPr>
                  <p:cNvGrpSpPr/>
                  <p:nvPr/>
                </p:nvGrpSpPr>
                <p:grpSpPr>
                  <a:xfrm>
                    <a:off x="264017" y="1777689"/>
                    <a:ext cx="8478699" cy="369332"/>
                    <a:chOff x="242514" y="2323789"/>
                    <a:chExt cx="11170260" cy="277000"/>
                  </a:xfrm>
                </p:grpSpPr>
                <p:cxnSp>
                  <p:nvCxnSpPr>
                    <p:cNvPr id="23" name="Connecteur droit 22">
                      <a:extLst>
                        <a:ext uri="{FF2B5EF4-FFF2-40B4-BE49-F238E27FC236}">
                          <a16:creationId xmlns:a16="http://schemas.microsoft.com/office/drawing/2014/main" id="{F49FDCBA-8DA5-3F16-2F95-DE91293E627F}"/>
                        </a:ext>
                      </a:extLst>
                    </p:cNvPr>
                    <p:cNvCxnSpPr>
                      <a:cxnSpLocks/>
                    </p:cNvCxnSpPr>
                    <p:nvPr/>
                  </p:nvCxnSpPr>
                  <p:spPr>
                    <a:xfrm>
                      <a:off x="242514" y="2462289"/>
                      <a:ext cx="518489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E901B91F-EA9D-DE5A-4FF9-80B3A836E262}"/>
                        </a:ext>
                      </a:extLst>
                    </p:cNvPr>
                    <p:cNvSpPr/>
                    <p:nvPr/>
                  </p:nvSpPr>
                  <p:spPr>
                    <a:xfrm>
                      <a:off x="7855974" y="2323789"/>
                      <a:ext cx="2721600" cy="277000"/>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5" name="Connecteur droit 24">
                      <a:extLst>
                        <a:ext uri="{FF2B5EF4-FFF2-40B4-BE49-F238E27FC236}">
                          <a16:creationId xmlns:a16="http://schemas.microsoft.com/office/drawing/2014/main" id="{DEF75CDD-42AF-CFFB-8D8A-F0FD2AA951F0}"/>
                        </a:ext>
                      </a:extLst>
                    </p:cNvPr>
                    <p:cNvCxnSpPr>
                      <a:cxnSpLocks/>
                    </p:cNvCxnSpPr>
                    <p:nvPr/>
                  </p:nvCxnSpPr>
                  <p:spPr>
                    <a:xfrm>
                      <a:off x="6007510" y="2462289"/>
                      <a:ext cx="344129"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FAC5A8D7-D0EF-FE9C-D094-5122F0E38555}"/>
                        </a:ext>
                      </a:extLst>
                    </p:cNvPr>
                    <p:cNvSpPr/>
                    <p:nvPr/>
                  </p:nvSpPr>
                  <p:spPr>
                    <a:xfrm>
                      <a:off x="5427406" y="2323789"/>
                      <a:ext cx="580104" cy="277000"/>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7" name="Connecteur droit 26">
                      <a:extLst>
                        <a:ext uri="{FF2B5EF4-FFF2-40B4-BE49-F238E27FC236}">
                          <a16:creationId xmlns:a16="http://schemas.microsoft.com/office/drawing/2014/main" id="{E809142E-D3F4-5BF8-9FB9-C2478C6D41B6}"/>
                        </a:ext>
                      </a:extLst>
                    </p:cNvPr>
                    <p:cNvCxnSpPr>
                      <a:cxnSpLocks/>
                    </p:cNvCxnSpPr>
                    <p:nvPr/>
                  </p:nvCxnSpPr>
                  <p:spPr>
                    <a:xfrm>
                      <a:off x="7330838" y="2462289"/>
                      <a:ext cx="52513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55BBE770-C77E-C0A9-1345-630BCA8999A4}"/>
                        </a:ext>
                      </a:extLst>
                    </p:cNvPr>
                    <p:cNvSpPr/>
                    <p:nvPr/>
                  </p:nvSpPr>
                  <p:spPr>
                    <a:xfrm>
                      <a:off x="6351638" y="2323789"/>
                      <a:ext cx="979200" cy="277000"/>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4" name="Connecteur droit 33">
                      <a:extLst>
                        <a:ext uri="{FF2B5EF4-FFF2-40B4-BE49-F238E27FC236}">
                          <a16:creationId xmlns:a16="http://schemas.microsoft.com/office/drawing/2014/main" id="{0842B1D4-CD51-C5EE-43A7-D9E9CAF5EADF}"/>
                        </a:ext>
                      </a:extLst>
                    </p:cNvPr>
                    <p:cNvCxnSpPr>
                      <a:cxnSpLocks/>
                    </p:cNvCxnSpPr>
                    <p:nvPr/>
                  </p:nvCxnSpPr>
                  <p:spPr>
                    <a:xfrm>
                      <a:off x="10577574" y="2462289"/>
                      <a:ext cx="8352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8" name="ZoneTexte 17">
                    <a:extLst>
                      <a:ext uri="{FF2B5EF4-FFF2-40B4-BE49-F238E27FC236}">
                        <a16:creationId xmlns:a16="http://schemas.microsoft.com/office/drawing/2014/main" id="{E25AB2A7-7708-B267-79DC-2C5B3D897DA4}"/>
                      </a:ext>
                    </a:extLst>
                  </p:cNvPr>
                  <p:cNvSpPr txBox="1"/>
                  <p:nvPr/>
                </p:nvSpPr>
                <p:spPr>
                  <a:xfrm>
                    <a:off x="4133320" y="1823856"/>
                    <a:ext cx="606705" cy="276999"/>
                  </a:xfrm>
                  <a:prstGeom prst="rect">
                    <a:avLst/>
                  </a:prstGeom>
                  <a:noFill/>
                </p:spPr>
                <p:txBody>
                  <a:bodyPr wrap="none" rtlCol="0">
                    <a:spAutoFit/>
                  </a:bodyPr>
                  <a:lstStyle/>
                  <a:p>
                    <a:r>
                      <a:rPr lang="fr-FR" sz="1200" b="1" dirty="0"/>
                      <a:t>exon 1</a:t>
                    </a:r>
                  </a:p>
                </p:txBody>
              </p:sp>
              <p:sp>
                <p:nvSpPr>
                  <p:cNvPr id="19" name="ZoneTexte 18">
                    <a:extLst>
                      <a:ext uri="{FF2B5EF4-FFF2-40B4-BE49-F238E27FC236}">
                        <a16:creationId xmlns:a16="http://schemas.microsoft.com/office/drawing/2014/main" id="{7B1D278D-01B9-92DB-9D10-CDFB50D60513}"/>
                      </a:ext>
                    </a:extLst>
                  </p:cNvPr>
                  <p:cNvSpPr txBox="1"/>
                  <p:nvPr/>
                </p:nvSpPr>
                <p:spPr>
                  <a:xfrm>
                    <a:off x="4964869" y="1823856"/>
                    <a:ext cx="606705" cy="276999"/>
                  </a:xfrm>
                  <a:prstGeom prst="rect">
                    <a:avLst/>
                  </a:prstGeom>
                  <a:noFill/>
                </p:spPr>
                <p:txBody>
                  <a:bodyPr wrap="none" rtlCol="0">
                    <a:spAutoFit/>
                  </a:bodyPr>
                  <a:lstStyle/>
                  <a:p>
                    <a:r>
                      <a:rPr lang="fr-FR" sz="1200" b="1" dirty="0"/>
                      <a:t>exon 2</a:t>
                    </a:r>
                  </a:p>
                </p:txBody>
              </p:sp>
              <p:sp>
                <p:nvSpPr>
                  <p:cNvPr id="22" name="ZoneTexte 21">
                    <a:extLst>
                      <a:ext uri="{FF2B5EF4-FFF2-40B4-BE49-F238E27FC236}">
                        <a16:creationId xmlns:a16="http://schemas.microsoft.com/office/drawing/2014/main" id="{42FD3B76-DADF-5765-3A5B-38E8153E1BB6}"/>
                      </a:ext>
                    </a:extLst>
                  </p:cNvPr>
                  <p:cNvSpPr txBox="1"/>
                  <p:nvPr/>
                </p:nvSpPr>
                <p:spPr>
                  <a:xfrm>
                    <a:off x="6772506" y="1823856"/>
                    <a:ext cx="606705" cy="276999"/>
                  </a:xfrm>
                  <a:prstGeom prst="rect">
                    <a:avLst/>
                  </a:prstGeom>
                  <a:noFill/>
                </p:spPr>
                <p:txBody>
                  <a:bodyPr wrap="none" rtlCol="0">
                    <a:spAutoFit/>
                  </a:bodyPr>
                  <a:lstStyle/>
                  <a:p>
                    <a:r>
                      <a:rPr lang="fr-FR" sz="1200" b="1" dirty="0"/>
                      <a:t>exon 3</a:t>
                    </a:r>
                  </a:p>
                </p:txBody>
              </p:sp>
            </p:grpSp>
            <p:cxnSp>
              <p:nvCxnSpPr>
                <p:cNvPr id="39" name="Connecteur droit 38">
                  <a:extLst>
                    <a:ext uri="{FF2B5EF4-FFF2-40B4-BE49-F238E27FC236}">
                      <a16:creationId xmlns:a16="http://schemas.microsoft.com/office/drawing/2014/main" id="{8C49D4D8-76AE-AE54-CBC0-924AAC30131C}"/>
                    </a:ext>
                  </a:extLst>
                </p:cNvPr>
                <p:cNvCxnSpPr/>
                <p:nvPr/>
              </p:nvCxnSpPr>
              <p:spPr>
                <a:xfrm>
                  <a:off x="1745678" y="1578897"/>
                  <a:ext cx="2163097"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0" name="ZoneTexte 39">
                  <a:extLst>
                    <a:ext uri="{FF2B5EF4-FFF2-40B4-BE49-F238E27FC236}">
                      <a16:creationId xmlns:a16="http://schemas.microsoft.com/office/drawing/2014/main" id="{82509690-CA97-67BA-8584-1864DA8D14E9}"/>
                    </a:ext>
                  </a:extLst>
                </p:cNvPr>
                <p:cNvSpPr txBox="1"/>
                <p:nvPr/>
              </p:nvSpPr>
              <p:spPr>
                <a:xfrm>
                  <a:off x="1909700" y="1607156"/>
                  <a:ext cx="577338" cy="276999"/>
                </a:xfrm>
                <a:prstGeom prst="rect">
                  <a:avLst/>
                </a:prstGeom>
                <a:noFill/>
              </p:spPr>
              <p:txBody>
                <a:bodyPr wrap="none" rtlCol="0">
                  <a:spAutoFit/>
                </a:bodyPr>
                <a:lstStyle/>
                <a:p>
                  <a:r>
                    <a:rPr lang="fr-FR" sz="1200" b="1" dirty="0">
                      <a:solidFill>
                        <a:schemeClr val="bg1">
                          <a:lumMod val="65000"/>
                        </a:schemeClr>
                      </a:solidFill>
                    </a:rPr>
                    <a:t>intron</a:t>
                  </a:r>
                </a:p>
              </p:txBody>
            </p:sp>
            <p:cxnSp>
              <p:nvCxnSpPr>
                <p:cNvPr id="4" name="Connecteur droit avec flèche 3">
                  <a:extLst>
                    <a:ext uri="{FF2B5EF4-FFF2-40B4-BE49-F238E27FC236}">
                      <a16:creationId xmlns:a16="http://schemas.microsoft.com/office/drawing/2014/main" id="{7C0450FA-9838-483F-7C53-7775396974B3}"/>
                    </a:ext>
                  </a:extLst>
                </p:cNvPr>
                <p:cNvCxnSpPr/>
                <p:nvPr/>
              </p:nvCxnSpPr>
              <p:spPr>
                <a:xfrm>
                  <a:off x="897432" y="1472201"/>
                  <a:ext cx="17554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 name="Connecteur droit avec flèche 4">
                  <a:extLst>
                    <a:ext uri="{FF2B5EF4-FFF2-40B4-BE49-F238E27FC236}">
                      <a16:creationId xmlns:a16="http://schemas.microsoft.com/office/drawing/2014/main" id="{1ACD60CD-D7C1-71D2-8F08-499357E86C5E}"/>
                    </a:ext>
                  </a:extLst>
                </p:cNvPr>
                <p:cNvCxnSpPr>
                  <a:cxnSpLocks/>
                </p:cNvCxnSpPr>
                <p:nvPr/>
              </p:nvCxnSpPr>
              <p:spPr>
                <a:xfrm flipH="1">
                  <a:off x="4244190" y="1843661"/>
                  <a:ext cx="17554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ZoneTexte 5">
                  <a:extLst>
                    <a:ext uri="{FF2B5EF4-FFF2-40B4-BE49-F238E27FC236}">
                      <a16:creationId xmlns:a16="http://schemas.microsoft.com/office/drawing/2014/main" id="{7C29A86D-0D94-EF22-986E-77C7D9481FDB}"/>
                    </a:ext>
                  </a:extLst>
                </p:cNvPr>
                <p:cNvSpPr txBox="1"/>
                <p:nvPr/>
              </p:nvSpPr>
              <p:spPr>
                <a:xfrm>
                  <a:off x="541634" y="1240264"/>
                  <a:ext cx="926857" cy="215444"/>
                </a:xfrm>
                <a:prstGeom prst="rect">
                  <a:avLst/>
                </a:prstGeom>
                <a:noFill/>
              </p:spPr>
              <p:txBody>
                <a:bodyPr wrap="none" rtlCol="0">
                  <a:spAutoFit/>
                </a:bodyPr>
                <a:lstStyle/>
                <a:p>
                  <a:r>
                    <a:rPr lang="fr-FR" sz="800" b="1" i="1" dirty="0"/>
                    <a:t>LP SALK_058195C</a:t>
                  </a:r>
                </a:p>
              </p:txBody>
            </p:sp>
            <p:sp>
              <p:nvSpPr>
                <p:cNvPr id="7" name="ZoneTexte 6">
                  <a:extLst>
                    <a:ext uri="{FF2B5EF4-FFF2-40B4-BE49-F238E27FC236}">
                      <a16:creationId xmlns:a16="http://schemas.microsoft.com/office/drawing/2014/main" id="{51BE570C-35E2-953B-374D-8D3A66663042}"/>
                    </a:ext>
                  </a:extLst>
                </p:cNvPr>
                <p:cNvSpPr txBox="1"/>
                <p:nvPr/>
              </p:nvSpPr>
              <p:spPr>
                <a:xfrm>
                  <a:off x="3861318" y="1884155"/>
                  <a:ext cx="941283" cy="215444"/>
                </a:xfrm>
                <a:prstGeom prst="rect">
                  <a:avLst/>
                </a:prstGeom>
                <a:noFill/>
              </p:spPr>
              <p:txBody>
                <a:bodyPr wrap="none" rtlCol="0">
                  <a:spAutoFit/>
                </a:bodyPr>
                <a:lstStyle/>
                <a:p>
                  <a:r>
                    <a:rPr lang="fr-FR" sz="800" b="1" i="1" dirty="0"/>
                    <a:t>RP SALK_058195C</a:t>
                  </a:r>
                </a:p>
              </p:txBody>
            </p:sp>
          </p:grpSp>
          <p:sp>
            <p:nvSpPr>
              <p:cNvPr id="9" name="ZoneTexte 8">
                <a:extLst>
                  <a:ext uri="{FF2B5EF4-FFF2-40B4-BE49-F238E27FC236}">
                    <a16:creationId xmlns:a16="http://schemas.microsoft.com/office/drawing/2014/main" id="{E7BED660-F078-7A1C-65C4-CEF7B4F9766B}"/>
                  </a:ext>
                </a:extLst>
              </p:cNvPr>
              <p:cNvSpPr txBox="1"/>
              <p:nvPr/>
            </p:nvSpPr>
            <p:spPr>
              <a:xfrm>
                <a:off x="225595" y="877753"/>
                <a:ext cx="351378" cy="369332"/>
              </a:xfrm>
              <a:prstGeom prst="rect">
                <a:avLst/>
              </a:prstGeom>
              <a:noFill/>
            </p:spPr>
            <p:txBody>
              <a:bodyPr wrap="none" rtlCol="0">
                <a:spAutoFit/>
              </a:bodyPr>
              <a:lstStyle/>
              <a:p>
                <a:pPr algn="ctr"/>
                <a:r>
                  <a:rPr lang="fr-FR" b="1" dirty="0">
                    <a:latin typeface="Arial" panose="020B0604020202020204" pitchFamily="34" charset="0"/>
                    <a:cs typeface="Arial" panose="020B0604020202020204" pitchFamily="34" charset="0"/>
                  </a:rPr>
                  <a:t>A</a:t>
                </a:r>
              </a:p>
            </p:txBody>
          </p:sp>
          <p:sp>
            <p:nvSpPr>
              <p:cNvPr id="11" name="ZoneTexte 10">
                <a:extLst>
                  <a:ext uri="{FF2B5EF4-FFF2-40B4-BE49-F238E27FC236}">
                    <a16:creationId xmlns:a16="http://schemas.microsoft.com/office/drawing/2014/main" id="{03F0A035-7D7A-2217-1F24-9EC1CA0AE88B}"/>
                  </a:ext>
                </a:extLst>
              </p:cNvPr>
              <p:cNvSpPr txBox="1"/>
              <p:nvPr/>
            </p:nvSpPr>
            <p:spPr>
              <a:xfrm>
                <a:off x="263820" y="2140783"/>
                <a:ext cx="351378" cy="369332"/>
              </a:xfrm>
              <a:prstGeom prst="rect">
                <a:avLst/>
              </a:prstGeom>
              <a:noFill/>
            </p:spPr>
            <p:txBody>
              <a:bodyPr wrap="none" rtlCol="0">
                <a:spAutoFit/>
              </a:bodyPr>
              <a:lstStyle/>
              <a:p>
                <a:pPr algn="ctr"/>
                <a:r>
                  <a:rPr lang="fr-FR" b="1" dirty="0">
                    <a:latin typeface="Arial" panose="020B0604020202020204" pitchFamily="34" charset="0"/>
                    <a:cs typeface="Arial" panose="020B0604020202020204" pitchFamily="34" charset="0"/>
                  </a:rPr>
                  <a:t>B</a:t>
                </a:r>
              </a:p>
            </p:txBody>
          </p:sp>
          <p:pic>
            <p:nvPicPr>
              <p:cNvPr id="15" name="Image 14">
                <a:extLst>
                  <a:ext uri="{FF2B5EF4-FFF2-40B4-BE49-F238E27FC236}">
                    <a16:creationId xmlns:a16="http://schemas.microsoft.com/office/drawing/2014/main" id="{D12BF385-1A9D-D8A7-49F6-E83C4532A1FF}"/>
                  </a:ext>
                </a:extLst>
              </p:cNvPr>
              <p:cNvPicPr>
                <a:picLocks noChangeAspect="1"/>
              </p:cNvPicPr>
              <p:nvPr/>
            </p:nvPicPr>
            <p:blipFill>
              <a:blip r:embed="rId2"/>
              <a:stretch>
                <a:fillRect/>
              </a:stretch>
            </p:blipFill>
            <p:spPr>
              <a:xfrm>
                <a:off x="776608" y="2319055"/>
                <a:ext cx="3643122" cy="2574473"/>
              </a:xfrm>
              <a:prstGeom prst="rect">
                <a:avLst/>
              </a:prstGeom>
            </p:spPr>
          </p:pic>
          <p:cxnSp>
            <p:nvCxnSpPr>
              <p:cNvPr id="28" name="Connecteur droit avec flèche 27">
                <a:extLst>
                  <a:ext uri="{FF2B5EF4-FFF2-40B4-BE49-F238E27FC236}">
                    <a16:creationId xmlns:a16="http://schemas.microsoft.com/office/drawing/2014/main" id="{6B7C5B8D-1FEF-DBFC-767F-F108B75A8A97}"/>
                  </a:ext>
                </a:extLst>
              </p:cNvPr>
              <p:cNvCxnSpPr/>
              <p:nvPr/>
            </p:nvCxnSpPr>
            <p:spPr>
              <a:xfrm>
                <a:off x="5153425" y="1312062"/>
                <a:ext cx="175540"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9" name="ZoneTexte 28">
                <a:extLst>
                  <a:ext uri="{FF2B5EF4-FFF2-40B4-BE49-F238E27FC236}">
                    <a16:creationId xmlns:a16="http://schemas.microsoft.com/office/drawing/2014/main" id="{DCAE2A08-A2B4-F3C4-A80E-3B0005F73F61}"/>
                  </a:ext>
                </a:extLst>
              </p:cNvPr>
              <p:cNvSpPr txBox="1"/>
              <p:nvPr/>
            </p:nvSpPr>
            <p:spPr>
              <a:xfrm>
                <a:off x="4958906" y="1092697"/>
                <a:ext cx="612668" cy="215444"/>
              </a:xfrm>
              <a:prstGeom prst="rect">
                <a:avLst/>
              </a:prstGeom>
              <a:noFill/>
            </p:spPr>
            <p:txBody>
              <a:bodyPr wrap="none" rtlCol="0">
                <a:spAutoFit/>
              </a:bodyPr>
              <a:lstStyle/>
              <a:p>
                <a:r>
                  <a:rPr lang="fr-FR" sz="800" b="1" i="1" dirty="0">
                    <a:solidFill>
                      <a:srgbClr val="FF0000"/>
                    </a:solidFill>
                  </a:rPr>
                  <a:t>VND4-qF3</a:t>
                </a:r>
              </a:p>
            </p:txBody>
          </p:sp>
          <p:grpSp>
            <p:nvGrpSpPr>
              <p:cNvPr id="41" name="Groupe 40">
                <a:extLst>
                  <a:ext uri="{FF2B5EF4-FFF2-40B4-BE49-F238E27FC236}">
                    <a16:creationId xmlns:a16="http://schemas.microsoft.com/office/drawing/2014/main" id="{1E30AC46-CE1F-7EFE-E7A6-3C4FEBD081FB}"/>
                  </a:ext>
                </a:extLst>
              </p:cNvPr>
              <p:cNvGrpSpPr/>
              <p:nvPr/>
            </p:nvGrpSpPr>
            <p:grpSpPr>
              <a:xfrm>
                <a:off x="5483879" y="1843412"/>
                <a:ext cx="734240" cy="249998"/>
                <a:chOff x="5483879" y="1843412"/>
                <a:chExt cx="734240" cy="249998"/>
              </a:xfrm>
            </p:grpSpPr>
            <p:sp>
              <p:nvSpPr>
                <p:cNvPr id="17" name="ZoneTexte 16">
                  <a:extLst>
                    <a:ext uri="{FF2B5EF4-FFF2-40B4-BE49-F238E27FC236}">
                      <a16:creationId xmlns:a16="http://schemas.microsoft.com/office/drawing/2014/main" id="{965CA87D-CA9C-A084-3945-F07BB45C6CE9}"/>
                    </a:ext>
                  </a:extLst>
                </p:cNvPr>
                <p:cNvSpPr txBox="1"/>
                <p:nvPr/>
              </p:nvSpPr>
              <p:spPr>
                <a:xfrm>
                  <a:off x="5594230" y="1877966"/>
                  <a:ext cx="623889" cy="215444"/>
                </a:xfrm>
                <a:prstGeom prst="rect">
                  <a:avLst/>
                </a:prstGeom>
                <a:noFill/>
              </p:spPr>
              <p:txBody>
                <a:bodyPr wrap="none" rtlCol="0">
                  <a:spAutoFit/>
                </a:bodyPr>
                <a:lstStyle/>
                <a:p>
                  <a:r>
                    <a:rPr lang="fr-FR" sz="800" b="1" i="1" dirty="0">
                      <a:solidFill>
                        <a:srgbClr val="FF0000"/>
                      </a:solidFill>
                    </a:rPr>
                    <a:t>VND4-qR3</a:t>
                  </a:r>
                </a:p>
              </p:txBody>
            </p:sp>
            <p:cxnSp>
              <p:nvCxnSpPr>
                <p:cNvPr id="16" name="Connecteur droit avec flèche 15">
                  <a:extLst>
                    <a:ext uri="{FF2B5EF4-FFF2-40B4-BE49-F238E27FC236}">
                      <a16:creationId xmlns:a16="http://schemas.microsoft.com/office/drawing/2014/main" id="{D9B81D46-F212-8EF1-A179-31671DEE21D6}"/>
                    </a:ext>
                  </a:extLst>
                </p:cNvPr>
                <p:cNvCxnSpPr>
                  <a:cxnSpLocks/>
                </p:cNvCxnSpPr>
                <p:nvPr/>
              </p:nvCxnSpPr>
              <p:spPr>
                <a:xfrm flipH="1">
                  <a:off x="5483879" y="1843412"/>
                  <a:ext cx="175540"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Connecteur droit avec flèche 29">
                  <a:extLst>
                    <a:ext uri="{FF2B5EF4-FFF2-40B4-BE49-F238E27FC236}">
                      <a16:creationId xmlns:a16="http://schemas.microsoft.com/office/drawing/2014/main" id="{459032EB-0CAD-A642-E536-B48B188F87C3}"/>
                    </a:ext>
                  </a:extLst>
                </p:cNvPr>
                <p:cNvCxnSpPr>
                  <a:cxnSpLocks/>
                </p:cNvCxnSpPr>
                <p:nvPr/>
              </p:nvCxnSpPr>
              <p:spPr>
                <a:xfrm flipH="1">
                  <a:off x="5651008" y="1843412"/>
                  <a:ext cx="510334" cy="0"/>
                </a:xfrm>
                <a:prstGeom prst="straightConnector1">
                  <a:avLst/>
                </a:prstGeom>
                <a:ln w="12700">
                  <a:solidFill>
                    <a:srgbClr val="FF0000"/>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3" name="Connecteur droit avec flèche 32">
                  <a:extLst>
                    <a:ext uri="{FF2B5EF4-FFF2-40B4-BE49-F238E27FC236}">
                      <a16:creationId xmlns:a16="http://schemas.microsoft.com/office/drawing/2014/main" id="{EF228A94-43B6-B44A-79A3-E9D678EE2A93}"/>
                    </a:ext>
                  </a:extLst>
                </p:cNvPr>
                <p:cNvCxnSpPr>
                  <a:cxnSpLocks/>
                </p:cNvCxnSpPr>
                <p:nvPr/>
              </p:nvCxnSpPr>
              <p:spPr>
                <a:xfrm flipH="1">
                  <a:off x="6047040" y="1845791"/>
                  <a:ext cx="152400" cy="0"/>
                </a:xfrm>
                <a:prstGeom prst="straightConnector1">
                  <a:avLst/>
                </a:prstGeom>
                <a:ln w="12700">
                  <a:solidFill>
                    <a:srgbClr val="FF0000"/>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sp>
          <p:nvSpPr>
            <p:cNvPr id="13" name="Rectangle 12">
              <a:extLst>
                <a:ext uri="{FF2B5EF4-FFF2-40B4-BE49-F238E27FC236}">
                  <a16:creationId xmlns:a16="http://schemas.microsoft.com/office/drawing/2014/main" id="{7028FF82-BCE2-3F1C-3149-6E1CE14A708D}"/>
                </a:ext>
              </a:extLst>
            </p:cNvPr>
            <p:cNvSpPr/>
            <p:nvPr/>
          </p:nvSpPr>
          <p:spPr>
            <a:xfrm>
              <a:off x="1745678" y="2538035"/>
              <a:ext cx="1856081" cy="24006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5" name="ZoneTexte 34">
            <a:extLst>
              <a:ext uri="{FF2B5EF4-FFF2-40B4-BE49-F238E27FC236}">
                <a16:creationId xmlns:a16="http://schemas.microsoft.com/office/drawing/2014/main" id="{AAD54D16-B10C-46B3-965F-1B7BE2C6EDC4}"/>
              </a:ext>
            </a:extLst>
          </p:cNvPr>
          <p:cNvSpPr txBox="1"/>
          <p:nvPr/>
        </p:nvSpPr>
        <p:spPr>
          <a:xfrm>
            <a:off x="1726185" y="3997976"/>
            <a:ext cx="423514" cy="276999"/>
          </a:xfrm>
          <a:prstGeom prst="rect">
            <a:avLst/>
          </a:prstGeom>
          <a:noFill/>
        </p:spPr>
        <p:txBody>
          <a:bodyPr wrap="none" rtlCol="0">
            <a:spAutoFit/>
          </a:bodyPr>
          <a:lstStyle/>
          <a:p>
            <a:r>
              <a:rPr lang="fr-FR" sz="1200" dirty="0"/>
              <a:t>n=5</a:t>
            </a:r>
          </a:p>
        </p:txBody>
      </p:sp>
      <p:sp>
        <p:nvSpPr>
          <p:cNvPr id="38" name="ZoneTexte 37">
            <a:extLst>
              <a:ext uri="{FF2B5EF4-FFF2-40B4-BE49-F238E27FC236}">
                <a16:creationId xmlns:a16="http://schemas.microsoft.com/office/drawing/2014/main" id="{8F9F95F1-C584-DC0D-B662-EA6CC7377227}"/>
              </a:ext>
            </a:extLst>
          </p:cNvPr>
          <p:cNvSpPr txBox="1"/>
          <p:nvPr/>
        </p:nvSpPr>
        <p:spPr>
          <a:xfrm>
            <a:off x="3353250" y="2538035"/>
            <a:ext cx="423514" cy="276999"/>
          </a:xfrm>
          <a:prstGeom prst="rect">
            <a:avLst/>
          </a:prstGeom>
          <a:noFill/>
        </p:spPr>
        <p:txBody>
          <a:bodyPr wrap="none" rtlCol="0">
            <a:spAutoFit/>
          </a:bodyPr>
          <a:lstStyle/>
          <a:p>
            <a:r>
              <a:rPr lang="fr-FR" sz="1200" dirty="0"/>
              <a:t>n=5</a:t>
            </a:r>
          </a:p>
        </p:txBody>
      </p:sp>
    </p:spTree>
    <p:extLst>
      <p:ext uri="{BB962C8B-B14F-4D97-AF65-F5344CB8AC3E}">
        <p14:creationId xmlns:p14="http://schemas.microsoft.com/office/powerpoint/2010/main" val="111648928"/>
      </p:ext>
    </p:extLst>
  </p:cSld>
  <p:clrMapOvr>
    <a:masterClrMapping/>
  </p:clrMapOvr>
</p:sld>
</file>

<file path=ppt/theme/theme1.xml><?xml version="1.0" encoding="utf-8"?>
<a:theme xmlns:a="http://schemas.openxmlformats.org/drawingml/2006/main" name="Fanfan">
  <a:themeElements>
    <a:clrScheme name="Thèm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hèm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nfan" id="{8875CB4E-401D-D848-9C17-4FE3BD15E0C6}" vid="{BE8D7933-D58E-8846-A283-18A32940F798}"/>
    </a:ext>
  </a:extLst>
</a:theme>
</file>

<file path=docProps/app.xml><?xml version="1.0" encoding="utf-8"?>
<Properties xmlns="http://schemas.openxmlformats.org/officeDocument/2006/extended-properties" xmlns:vt="http://schemas.openxmlformats.org/officeDocument/2006/docPropsVTypes">
  <Template>Fanfan</Template>
  <TotalTime>1533</TotalTime>
  <Words>2381</Words>
  <Application>Microsoft Macintosh PowerPoint</Application>
  <PresentationFormat>Affichage à l'écran (4:3)</PresentationFormat>
  <Paragraphs>156</Paragraphs>
  <Slides>14</Slides>
  <Notes>0</Notes>
  <HiddenSlides>0</HiddenSlides>
  <MMClips>0</MMClips>
  <ScaleCrop>false</ScaleCrop>
  <HeadingPairs>
    <vt:vector size="8" baseType="variant">
      <vt:variant>
        <vt:lpstr>Polices utilisées</vt:lpstr>
      </vt:variant>
      <vt:variant>
        <vt:i4>3</vt:i4>
      </vt:variant>
      <vt:variant>
        <vt:lpstr>Thème</vt:lpstr>
      </vt:variant>
      <vt:variant>
        <vt:i4>1</vt:i4>
      </vt:variant>
      <vt:variant>
        <vt:lpstr>Serveurs OLE incorporés</vt:lpstr>
      </vt:variant>
      <vt:variant>
        <vt:i4>1</vt:i4>
      </vt:variant>
      <vt:variant>
        <vt:lpstr>Titres des diapositives</vt:lpstr>
      </vt:variant>
      <vt:variant>
        <vt:i4>14</vt:i4>
      </vt:variant>
    </vt:vector>
  </HeadingPairs>
  <TitlesOfParts>
    <vt:vector size="19" baseType="lpstr">
      <vt:lpstr>Arial</vt:lpstr>
      <vt:lpstr>Calibri</vt:lpstr>
      <vt:lpstr>Calibri Light</vt:lpstr>
      <vt:lpstr>Fanfan</vt:lpstr>
      <vt:lpstr>Prism 8</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Microsoft Office User</dc:creator>
  <cp:lastModifiedBy>Microsoft Office User</cp:lastModifiedBy>
  <cp:revision>191</cp:revision>
  <dcterms:created xsi:type="dcterms:W3CDTF">2024-01-29T17:36:24Z</dcterms:created>
  <dcterms:modified xsi:type="dcterms:W3CDTF">2024-12-13T18:19:34Z</dcterms:modified>
</cp:coreProperties>
</file>