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57" r:id="rId5"/>
    <p:sldId id="258" r:id="rId6"/>
    <p:sldId id="261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2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9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45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13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1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45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93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27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06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92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5FD3-A0EA-4A6F-8374-A2D19083C333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036C-1265-42BC-8B7B-048B9E52E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35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" y="353433"/>
            <a:ext cx="2184273" cy="2704338"/>
          </a:xfrm>
          <a:prstGeom prst="rect">
            <a:avLst/>
          </a:prstGeom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37" y="3247509"/>
            <a:ext cx="2425446" cy="32758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58" y="265421"/>
            <a:ext cx="2563749" cy="26266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10" y="335761"/>
            <a:ext cx="2171700" cy="24883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" y="3057771"/>
            <a:ext cx="2221992" cy="28060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55" y="3083055"/>
            <a:ext cx="2159127" cy="26151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2" y="6400297"/>
            <a:ext cx="2375154" cy="24254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20" y="6416044"/>
            <a:ext cx="2412873" cy="373303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48" y="6430112"/>
            <a:ext cx="2221992" cy="32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9" y="391341"/>
            <a:ext cx="2273427" cy="33272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97" y="391341"/>
            <a:ext cx="2209419" cy="33398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16" y="279911"/>
            <a:ext cx="2487168" cy="32106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1" y="3648196"/>
            <a:ext cx="2487168" cy="336384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3" y="3718614"/>
            <a:ext cx="2311146" cy="339128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82" y="3768778"/>
            <a:ext cx="2248281" cy="32004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5" y="7040364"/>
            <a:ext cx="2184273" cy="32004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3" y="6931458"/>
            <a:ext cx="2412873" cy="367017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82" y="6931458"/>
            <a:ext cx="2248281" cy="32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9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" y="442790"/>
            <a:ext cx="2286000" cy="32129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78" y="442790"/>
            <a:ext cx="2184273" cy="32255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11" y="442790"/>
            <a:ext cx="2248281" cy="3200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" y="3809012"/>
            <a:ext cx="2375154" cy="3200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28" y="3815298"/>
            <a:ext cx="2248281" cy="3200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92" y="3810155"/>
            <a:ext cx="2171700" cy="31992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8" y="7047131"/>
            <a:ext cx="2121408" cy="3200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27" y="7009412"/>
            <a:ext cx="2120265" cy="32381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27" y="6967208"/>
            <a:ext cx="2286000" cy="335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4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06" y="3884015"/>
            <a:ext cx="2247138" cy="328955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8" y="377292"/>
            <a:ext cx="2286000" cy="32758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72" y="447585"/>
            <a:ext cx="2121408" cy="31878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33" y="299146"/>
            <a:ext cx="2362581" cy="35307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2" y="3679417"/>
            <a:ext cx="2159127" cy="32769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1" y="7031265"/>
            <a:ext cx="2551176" cy="33889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99" y="3604551"/>
            <a:ext cx="2538603" cy="34267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80" y="7169125"/>
            <a:ext cx="2221992" cy="32895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33" y="7169125"/>
            <a:ext cx="2248281" cy="2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7" y="266768"/>
            <a:ext cx="2209419" cy="32129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76" y="266768"/>
            <a:ext cx="2375154" cy="23751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93" y="330674"/>
            <a:ext cx="2248281" cy="27180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7" y="3518212"/>
            <a:ext cx="2297430" cy="3161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87" y="3530943"/>
            <a:ext cx="2412873" cy="2590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60" y="3475791"/>
            <a:ext cx="2425446" cy="31878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5" y="6847728"/>
            <a:ext cx="2184273" cy="25648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59" y="6847728"/>
            <a:ext cx="2248281" cy="2743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40" y="6718770"/>
            <a:ext cx="2551176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7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36099" y="534572"/>
            <a:ext cx="6541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Figure </a:t>
            </a:r>
            <a:r>
              <a:rPr lang="fr-FR" b="1" dirty="0" smtClean="0"/>
              <a:t>S3: </a:t>
            </a:r>
            <a:r>
              <a:rPr lang="fr-FR" b="1" dirty="0" smtClean="0"/>
              <a:t>Concentration ranges of </a:t>
            </a:r>
            <a:r>
              <a:rPr lang="fr-FR" b="1" dirty="0" err="1" smtClean="0"/>
              <a:t>selected</a:t>
            </a:r>
            <a:r>
              <a:rPr lang="fr-FR" b="1" dirty="0" smtClean="0"/>
              <a:t> </a:t>
            </a:r>
            <a:r>
              <a:rPr lang="fr-FR" b="1" dirty="0" err="1" smtClean="0"/>
              <a:t>metabolites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Table S3 </a:t>
            </a:r>
            <a:r>
              <a:rPr lang="fr-FR" b="1" dirty="0" err="1" smtClean="0"/>
              <a:t>converted</a:t>
            </a:r>
            <a:r>
              <a:rPr lang="fr-FR" b="1" dirty="0" smtClean="0"/>
              <a:t> </a:t>
            </a:r>
            <a:r>
              <a:rPr lang="fr-FR" b="1" dirty="0" err="1" smtClean="0"/>
              <a:t>into</a:t>
            </a:r>
            <a:r>
              <a:rPr lang="fr-FR" b="1" dirty="0" smtClean="0"/>
              <a:t> µM. </a:t>
            </a:r>
            <a:r>
              <a:rPr lang="fr-FR" dirty="0" smtClean="0"/>
              <a:t>Complete data are </a:t>
            </a:r>
            <a:r>
              <a:rPr lang="fr-FR" dirty="0" err="1" smtClean="0"/>
              <a:t>displayed</a:t>
            </a:r>
            <a:r>
              <a:rPr lang="fr-FR" dirty="0" smtClean="0"/>
              <a:t> in Table </a:t>
            </a:r>
            <a:r>
              <a:rPr lang="fr-FR" dirty="0" smtClean="0"/>
              <a:t>S5. </a:t>
            </a:r>
            <a:r>
              <a:rPr lang="fr-FR" dirty="0" smtClean="0"/>
              <a:t>Conversion </a:t>
            </a:r>
            <a:r>
              <a:rPr lang="fr-FR" dirty="0" err="1" smtClean="0"/>
              <a:t>factors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Table S1.1, </a:t>
            </a:r>
            <a:r>
              <a:rPr lang="fr-FR" dirty="0" err="1" smtClean="0"/>
              <a:t>lines</a:t>
            </a:r>
            <a:r>
              <a:rPr lang="fr-FR" dirty="0" smtClean="0"/>
              <a:t> 948-1009)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convert</a:t>
            </a:r>
            <a:r>
              <a:rPr lang="fr-FR" dirty="0" smtClean="0"/>
              <a:t> data </a:t>
            </a:r>
            <a:r>
              <a:rPr lang="fr-FR" dirty="0" err="1" smtClean="0"/>
              <a:t>expressed</a:t>
            </a:r>
            <a:r>
              <a:rPr lang="fr-FR" dirty="0" smtClean="0"/>
              <a:t> in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r>
              <a:rPr lang="fr-FR" dirty="0" smtClean="0"/>
              <a:t> in the original publications </a:t>
            </a:r>
            <a:r>
              <a:rPr lang="fr-FR" dirty="0" err="1" smtClean="0"/>
              <a:t>into</a:t>
            </a:r>
            <a:r>
              <a:rPr lang="fr-FR" dirty="0" smtClean="0"/>
              <a:t> µM concentrations. Grey bars are for single </a:t>
            </a:r>
            <a:r>
              <a:rPr lang="fr-FR" dirty="0"/>
              <a:t>values </a:t>
            </a:r>
            <a:r>
              <a:rPr lang="fr-FR" dirty="0" smtClean="0"/>
              <a:t>and white and black bars </a:t>
            </a:r>
            <a:r>
              <a:rPr lang="fr-FR" dirty="0" err="1" smtClean="0"/>
              <a:t>represent</a:t>
            </a:r>
            <a:r>
              <a:rPr lang="fr-FR" dirty="0" smtClean="0"/>
              <a:t> minimal and maximal values (</a:t>
            </a:r>
            <a:r>
              <a:rPr lang="fr-FR" dirty="0" err="1" smtClean="0"/>
              <a:t>respectively</a:t>
            </a:r>
            <a:r>
              <a:rPr lang="fr-FR" dirty="0" smtClean="0"/>
              <a:t>) in the </a:t>
            </a:r>
            <a:r>
              <a:rPr lang="fr-FR" dirty="0"/>
              <a:t>original </a:t>
            </a:r>
            <a:r>
              <a:rPr lang="fr-FR" dirty="0" smtClean="0"/>
              <a:t>publications. The </a:t>
            </a:r>
            <a:r>
              <a:rPr lang="fr-FR" dirty="0" err="1" smtClean="0"/>
              <a:t>subcellular</a:t>
            </a:r>
            <a:r>
              <a:rPr lang="fr-FR" dirty="0" smtClean="0"/>
              <a:t> </a:t>
            </a:r>
            <a:r>
              <a:rPr lang="fr-FR" dirty="0" err="1" smtClean="0"/>
              <a:t>compartments</a:t>
            </a:r>
            <a:r>
              <a:rPr lang="fr-FR" dirty="0" smtClean="0"/>
              <a:t> </a:t>
            </a:r>
            <a:r>
              <a:rPr lang="fr-FR" dirty="0" err="1" smtClean="0"/>
              <a:t>corresponding</a:t>
            </a:r>
            <a:r>
              <a:rPr lang="fr-FR" dirty="0" smtClean="0"/>
              <a:t> to the values </a:t>
            </a:r>
            <a:r>
              <a:rPr lang="fr-FR" dirty="0" err="1" smtClean="0"/>
              <a:t>reported</a:t>
            </a:r>
            <a:r>
              <a:rPr lang="fr-FR" dirty="0" smtClean="0"/>
              <a:t> are </a:t>
            </a:r>
            <a:r>
              <a:rPr lang="fr-FR" dirty="0" err="1" smtClean="0"/>
              <a:t>indicated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the bars: </a:t>
            </a:r>
            <a:r>
              <a:rPr lang="fr-FR" dirty="0" err="1" smtClean="0"/>
              <a:t>cp</a:t>
            </a:r>
            <a:r>
              <a:rPr lang="fr-FR" dirty="0" smtClean="0"/>
              <a:t>: </a:t>
            </a:r>
            <a:r>
              <a:rPr lang="fr-FR" dirty="0" err="1" smtClean="0"/>
              <a:t>chloroplast</a:t>
            </a:r>
            <a:r>
              <a:rPr lang="fr-FR" dirty="0" smtClean="0"/>
              <a:t>, </a:t>
            </a:r>
            <a:r>
              <a:rPr lang="fr-FR" dirty="0" err="1" smtClean="0"/>
              <a:t>cyt</a:t>
            </a:r>
            <a:r>
              <a:rPr lang="fr-FR" dirty="0" smtClean="0"/>
              <a:t>: cytosol; ER: </a:t>
            </a:r>
            <a:r>
              <a:rPr lang="fr-FR" dirty="0" err="1" smtClean="0"/>
              <a:t>endoplasmic</a:t>
            </a:r>
            <a:r>
              <a:rPr lang="fr-FR" dirty="0" smtClean="0"/>
              <a:t> </a:t>
            </a:r>
            <a:r>
              <a:rPr lang="fr-FR" dirty="0" err="1" smtClean="0"/>
              <a:t>reticulum</a:t>
            </a:r>
            <a:r>
              <a:rPr lang="fr-FR" dirty="0" smtClean="0"/>
              <a:t>, ph: </a:t>
            </a:r>
            <a:r>
              <a:rPr lang="fr-FR" dirty="0" err="1" smtClean="0"/>
              <a:t>photosynthetic</a:t>
            </a:r>
            <a:r>
              <a:rPr lang="fr-FR" dirty="0" smtClean="0"/>
              <a:t>; </a:t>
            </a:r>
            <a:r>
              <a:rPr lang="fr-FR" dirty="0" err="1" smtClean="0"/>
              <a:t>mx:mitochondrial</a:t>
            </a:r>
            <a:r>
              <a:rPr lang="fr-FR" dirty="0" smtClean="0"/>
              <a:t> matrix; p:peroxisome; </a:t>
            </a:r>
            <a:r>
              <a:rPr lang="fr-FR" dirty="0" err="1" smtClean="0"/>
              <a:t>st:stroma</a:t>
            </a:r>
            <a:r>
              <a:rPr lang="fr-FR" dirty="0" smtClean="0"/>
              <a:t>. The localisation « </a:t>
            </a:r>
            <a:r>
              <a:rPr lang="fr-FR" dirty="0" err="1" smtClean="0"/>
              <a:t>Cytoplasm</a:t>
            </a:r>
            <a:r>
              <a:rPr lang="fr-FR" dirty="0" smtClean="0"/>
              <a:t>, </a:t>
            </a:r>
            <a:r>
              <a:rPr lang="fr-FR" dirty="0" err="1" smtClean="0"/>
              <a:t>excluding</a:t>
            </a:r>
            <a:r>
              <a:rPr lang="fr-FR" dirty="0" smtClean="0"/>
              <a:t> vacuole »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metabolites</a:t>
            </a:r>
            <a:r>
              <a:rPr lang="fr-FR" dirty="0" smtClean="0"/>
              <a:t> </a:t>
            </a:r>
            <a:r>
              <a:rPr lang="fr-FR" i="1" dirty="0" smtClean="0"/>
              <a:t>a priori </a:t>
            </a:r>
            <a:r>
              <a:rPr lang="fr-FR" dirty="0" smtClean="0"/>
              <a:t>absent </a:t>
            </a:r>
            <a:r>
              <a:rPr lang="fr-FR" dirty="0" err="1" smtClean="0"/>
              <a:t>from</a:t>
            </a:r>
            <a:r>
              <a:rPr lang="fr-FR" dirty="0" smtClean="0"/>
              <a:t> the vacuole and </a:t>
            </a:r>
            <a:r>
              <a:rPr lang="fr-FR" dirty="0" err="1" smtClean="0"/>
              <a:t>present</a:t>
            </a:r>
            <a:r>
              <a:rPr lang="fr-FR" dirty="0" smtClean="0"/>
              <a:t> in all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subcellular</a:t>
            </a:r>
            <a:r>
              <a:rPr lang="fr-FR" dirty="0" smtClean="0"/>
              <a:t> </a:t>
            </a:r>
            <a:r>
              <a:rPr lang="fr-FR" dirty="0" err="1" smtClean="0"/>
              <a:t>compartments</a:t>
            </a:r>
            <a:r>
              <a:rPr lang="fr-FR" dirty="0" smtClean="0"/>
              <a:t> (</a:t>
            </a:r>
            <a:r>
              <a:rPr lang="fr-FR" i="1" dirty="0" err="1" smtClean="0"/>
              <a:t>e.g</a:t>
            </a:r>
            <a:r>
              <a:rPr lang="fr-FR" i="1" dirty="0" smtClean="0"/>
              <a:t>. </a:t>
            </a:r>
            <a:r>
              <a:rPr lang="fr-FR" dirty="0" smtClean="0"/>
              <a:t>NAD). « Ph. </a:t>
            </a:r>
            <a:r>
              <a:rPr lang="fr-FR" dirty="0" err="1" smtClean="0"/>
              <a:t>Cells</a:t>
            </a:r>
            <a:r>
              <a:rPr lang="fr-FR" dirty="0" smtClean="0"/>
              <a:t> »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Photosynthetic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5971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7561</TotalTime>
  <Words>156</Words>
  <Application>Microsoft Office PowerPoint</Application>
  <PresentationFormat>Personnalisé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CURIEN Gilles 203259</dc:creator>
  <cp:lastModifiedBy>CURIEN Gilles 203259</cp:lastModifiedBy>
  <cp:revision>71</cp:revision>
  <dcterms:created xsi:type="dcterms:W3CDTF">2023-01-27T14:13:36Z</dcterms:created>
  <dcterms:modified xsi:type="dcterms:W3CDTF">2023-09-12T15:15:35Z</dcterms:modified>
</cp:coreProperties>
</file>