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01_C31F8303.xml" ContentType="application/vnd.ms-powerpoint.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p:scale>
          <a:sx n="128" d="100"/>
          <a:sy n="128" d="100"/>
        </p:scale>
        <p:origin x="907" y="-39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omments/modernComment_101_C31F8303.xml><?xml version="1.0" encoding="utf-8"?>
<p188:cmLst xmlns:a="http://schemas.openxmlformats.org/drawingml/2006/main" xmlns:r="http://schemas.openxmlformats.org/officeDocument/2006/relationships" xmlns:p188="http://schemas.microsoft.com/office/powerpoint/2018/8/main">
  <p188:cm id="{87713FDB-C6AB-488A-A8E4-26B3ED5545F7}" authorId="{394A4043-77CF-6B4A-A6E7-83D8D87BD2D5}" created="2023-03-30T11:31:01.968">
    <ac:deMkLst xmlns:ac="http://schemas.microsoft.com/office/drawing/2013/main/command">
      <pc:docMk xmlns:pc="http://schemas.microsoft.com/office/powerpoint/2013/main/command"/>
      <pc:sldMk xmlns:pc="http://schemas.microsoft.com/office/powerpoint/2013/main/command" cId="3273622275" sldId="257"/>
      <ac:spMk id="5" creationId="{00000000-0000-0000-0000-000000000000}"/>
    </ac:deMkLst>
    <p188:txBody>
      <a:bodyPr/>
      <a:lstStyle/>
      <a:p>
        <a:r>
          <a:rPr lang="en-GB"/>
          <a:t>Does this represent input of different literature sources or is it a single paper? If it's a single paper then maybe just the reference here would be clearer? 
Maybe add that this is our definition of the reference condition for leaf number, growth conditions etc. - maybe define what these are here if it doesn't take too much space?</a:t>
        </a:r>
      </a:p>
    </p188:txBody>
  </p188:cm>
  <p188:cm id="{133E635D-F0AA-4C3B-AF1F-A8D7D5080499}" authorId="{394A4043-77CF-6B4A-A6E7-83D8D87BD2D5}" created="2023-03-30T11:31:22.585">
    <ac:deMkLst xmlns:ac="http://schemas.microsoft.com/office/drawing/2013/main/command">
      <pc:docMk xmlns:pc="http://schemas.microsoft.com/office/powerpoint/2013/main/command"/>
      <pc:sldMk xmlns:pc="http://schemas.microsoft.com/office/powerpoint/2013/main/command" cId="3273622275" sldId="257"/>
      <ac:spMk id="125" creationId="{00000000-0000-0000-0000-000000000000}"/>
    </ac:deMkLst>
    <p188:txBody>
      <a:bodyPr/>
      <a:lstStyle/>
      <a:p>
        <a:r>
          <a:rPr lang="en-GB"/>
          <a:t>So this is for all other data that was not in the original publication used? </a:t>
        </a:r>
      </a:p>
    </p188:txBody>
  </p188:cm>
  <p188:cm id="{B4EDD3E0-5AAC-4B8D-BA03-D451BF8EFB0E}" authorId="{394A4043-77CF-6B4A-A6E7-83D8D87BD2D5}" created="2023-03-30T11:33:51.143">
    <ac:deMkLst xmlns:ac="http://schemas.microsoft.com/office/drawing/2013/main/command">
      <pc:docMk xmlns:pc="http://schemas.microsoft.com/office/powerpoint/2013/main/command"/>
      <pc:sldMk xmlns:pc="http://schemas.microsoft.com/office/powerpoint/2013/main/command" cId="3273622275" sldId="257"/>
      <ac:spMk id="27" creationId="{00000000-0000-0000-0000-000000000000}"/>
    </ac:deMkLst>
    <p188:txBody>
      <a:bodyPr/>
      <a:lstStyle/>
      <a:p>
        <a:r>
          <a:rPr lang="en-GB"/>
          <a:t>Made this border thicker to match the others so it's clear it's in the same colour grouping</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smtClean="0"/>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074C36CA-6F40-4936-866D-77106E51A088}" type="datetimeFigureOut">
              <a:rPr lang="fr-FR" smtClean="0"/>
              <a:t>14/12/2023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93211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C36CA-6F40-4936-866D-77106E51A088}" type="datetimeFigureOut">
              <a:rPr lang="fr-FR" smtClean="0"/>
              <a:t>14/12/2023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332194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C36CA-6F40-4936-866D-77106E51A088}" type="datetimeFigureOut">
              <a:rPr lang="fr-FR" smtClean="0"/>
              <a:t>14/12/2023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197268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74C36CA-6F40-4936-866D-77106E51A088}" type="datetimeFigureOut">
              <a:rPr lang="fr-FR" smtClean="0"/>
              <a:t>14/12/2023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74542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smtClean="0"/>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074C36CA-6F40-4936-866D-77106E51A088}" type="datetimeFigureOut">
              <a:rPr lang="fr-FR" smtClean="0"/>
              <a:t>14/12/2023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195605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74C36CA-6F40-4936-866D-77106E51A088}" type="datetimeFigureOut">
              <a:rPr lang="fr-FR" smtClean="0"/>
              <a:t>14/12/2023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16389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smtClean="0"/>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74C36CA-6F40-4936-866D-77106E51A088}" type="datetimeFigureOut">
              <a:rPr lang="fr-FR" smtClean="0"/>
              <a:t>14/12/2023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333205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74C36CA-6F40-4936-866D-77106E51A088}" type="datetimeFigureOut">
              <a:rPr lang="fr-FR" smtClean="0"/>
              <a:t>14/12/2023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831509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C36CA-6F40-4936-866D-77106E51A088}" type="datetimeFigureOut">
              <a:rPr lang="fr-FR" smtClean="0"/>
              <a:t>14/12/2023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271403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74C36CA-6F40-4936-866D-77106E51A088}" type="datetimeFigureOut">
              <a:rPr lang="fr-FR" smtClean="0"/>
              <a:t>14/12/2023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356434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074C36CA-6F40-4936-866D-77106E51A088}" type="datetimeFigureOut">
              <a:rPr lang="fr-FR" smtClean="0"/>
              <a:t>14/12/2023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3F39949-C9FC-4CB8-A130-E8493B1737E3}" type="slidenum">
              <a:rPr lang="fr-FR" smtClean="0"/>
              <a:t>‹N°›</a:t>
            </a:fld>
            <a:endParaRPr lang="fr-FR"/>
          </a:p>
        </p:txBody>
      </p:sp>
    </p:spTree>
    <p:extLst>
      <p:ext uri="{BB962C8B-B14F-4D97-AF65-F5344CB8AC3E}">
        <p14:creationId xmlns:p14="http://schemas.microsoft.com/office/powerpoint/2010/main" val="148856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74C36CA-6F40-4936-866D-77106E51A088}" type="datetimeFigureOut">
              <a:rPr lang="fr-FR" smtClean="0"/>
              <a:t>14/12/2023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3F39949-C9FC-4CB8-A130-E8493B1737E3}" type="slidenum">
              <a:rPr lang="fr-FR" smtClean="0"/>
              <a:t>‹N°›</a:t>
            </a:fld>
            <a:endParaRPr lang="fr-FR"/>
          </a:p>
        </p:txBody>
      </p:sp>
    </p:spTree>
    <p:extLst>
      <p:ext uri="{BB962C8B-B14F-4D97-AF65-F5344CB8AC3E}">
        <p14:creationId xmlns:p14="http://schemas.microsoft.com/office/powerpoint/2010/main" val="4255193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18/10/relationships/comments" Target="../comments/modernComment_101_C31F830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ZoneTexte 145"/>
          <p:cNvSpPr txBox="1"/>
          <p:nvPr/>
        </p:nvSpPr>
        <p:spPr>
          <a:xfrm>
            <a:off x="421071" y="8893405"/>
            <a:ext cx="6792161" cy="1169551"/>
          </a:xfrm>
          <a:prstGeom prst="rect">
            <a:avLst/>
          </a:prstGeom>
          <a:noFill/>
        </p:spPr>
        <p:txBody>
          <a:bodyPr wrap="square" rtlCol="0">
            <a:spAutoFit/>
          </a:bodyPr>
          <a:lstStyle/>
          <a:p>
            <a:pPr algn="just"/>
            <a:r>
              <a:rPr lang="en-US" sz="1000" b="1" dirty="0"/>
              <a:t>Figure </a:t>
            </a:r>
            <a:r>
              <a:rPr lang="en-US" sz="1000" b="1" dirty="0" smtClean="0"/>
              <a:t>S1</a:t>
            </a:r>
            <a:r>
              <a:rPr lang="en-US" sz="1000" b="1" dirty="0"/>
              <a:t>: Creation of the Arabidopsis Leaf Quantitative Atlas. </a:t>
            </a:r>
            <a:r>
              <a:rPr lang="en-US" sz="1000" dirty="0"/>
              <a:t>Process chart presenting manual collection of cellular (</a:t>
            </a:r>
            <a:r>
              <a:rPr lang="en-US" sz="1000" b="1" dirty="0"/>
              <a:t>a</a:t>
            </a:r>
            <a:r>
              <a:rPr lang="en-US" sz="1000" dirty="0"/>
              <a:t>) and subcellular (</a:t>
            </a:r>
            <a:r>
              <a:rPr lang="en-US" sz="1000" b="1" dirty="0"/>
              <a:t>b</a:t>
            </a:r>
            <a:r>
              <a:rPr lang="en-US" sz="1000" dirty="0"/>
              <a:t>) data for leaves, data integration and use (</a:t>
            </a:r>
            <a:r>
              <a:rPr lang="en-US" sz="1000" b="1" dirty="0"/>
              <a:t>c</a:t>
            </a:r>
            <a:r>
              <a:rPr lang="en-US" sz="1000" dirty="0"/>
              <a:t>). Data quality is reflected by the color code: black Excel cell border in Table S1 indicates data collected in the reference growth conditions for the reference plant developmental stage (see text); orange border indicates data collected for different growth/developmental conditions; green border indicates data from a plant other than Arabidopsis; violet border indicates low-confidence data (e.g., single observation); blue border indicates assumption or extrapolation, as detailed in the comment column in Table S1. For clarity, these color tags were applied only to the original data, not to the results of the ensuing calculations.</a:t>
            </a:r>
            <a:endParaRPr lang="en-GB" sz="1000" dirty="0"/>
          </a:p>
        </p:txBody>
      </p:sp>
      <p:grpSp>
        <p:nvGrpSpPr>
          <p:cNvPr id="2" name="Groupe 1"/>
          <p:cNvGrpSpPr/>
          <p:nvPr/>
        </p:nvGrpSpPr>
        <p:grpSpPr>
          <a:xfrm>
            <a:off x="100790" y="194048"/>
            <a:ext cx="7451547" cy="8700458"/>
            <a:chOff x="100790" y="194048"/>
            <a:chExt cx="7451547" cy="8700458"/>
          </a:xfrm>
        </p:grpSpPr>
        <p:sp>
          <p:nvSpPr>
            <p:cNvPr id="142" name="ZoneTexte 141"/>
            <p:cNvSpPr txBox="1"/>
            <p:nvPr/>
          </p:nvSpPr>
          <p:spPr>
            <a:xfrm>
              <a:off x="902994" y="5412257"/>
              <a:ext cx="811441" cy="230832"/>
            </a:xfrm>
            <a:prstGeom prst="rect">
              <a:avLst/>
            </a:prstGeom>
            <a:noFill/>
          </p:spPr>
          <p:txBody>
            <a:bodyPr wrap="none" rtlCol="0">
              <a:spAutoFit/>
            </a:bodyPr>
            <a:lstStyle/>
            <a:p>
              <a:r>
                <a:rPr lang="en-GB" sz="900" dirty="0"/>
                <a:t>Ref condition</a:t>
              </a:r>
            </a:p>
          </p:txBody>
        </p:sp>
        <p:grpSp>
          <p:nvGrpSpPr>
            <p:cNvPr id="151" name="Groupe 150"/>
            <p:cNvGrpSpPr/>
            <p:nvPr/>
          </p:nvGrpSpPr>
          <p:grpSpPr>
            <a:xfrm>
              <a:off x="853013" y="194048"/>
              <a:ext cx="2168992" cy="276999"/>
              <a:chOff x="1384605" y="757591"/>
              <a:chExt cx="2168992" cy="276999"/>
            </a:xfrm>
          </p:grpSpPr>
          <p:sp>
            <p:nvSpPr>
              <p:cNvPr id="153" name="ZoneTexte 152"/>
              <p:cNvSpPr txBox="1"/>
              <p:nvPr/>
            </p:nvSpPr>
            <p:spPr>
              <a:xfrm>
                <a:off x="1384605" y="757591"/>
                <a:ext cx="2168992" cy="276999"/>
              </a:xfrm>
              <a:prstGeom prst="rect">
                <a:avLst/>
              </a:prstGeom>
              <a:noFill/>
              <a:ln>
                <a:noFill/>
              </a:ln>
            </p:spPr>
            <p:txBody>
              <a:bodyPr wrap="none" rtlCol="0">
                <a:spAutoFit/>
              </a:bodyPr>
              <a:lstStyle/>
              <a:p>
                <a:r>
                  <a:rPr lang="en-GB" sz="1200" b="1" dirty="0"/>
                  <a:t>a) Mature Leaf Cellular Metrics</a:t>
                </a:r>
              </a:p>
            </p:txBody>
          </p:sp>
          <p:sp>
            <p:nvSpPr>
              <p:cNvPr id="157" name="Rectangle à coins arrondis 156"/>
              <p:cNvSpPr/>
              <p:nvPr/>
            </p:nvSpPr>
            <p:spPr>
              <a:xfrm>
                <a:off x="1445969" y="766095"/>
                <a:ext cx="2001116" cy="24225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1" name="ZoneTexte 160"/>
            <p:cNvSpPr txBox="1"/>
            <p:nvPr/>
          </p:nvSpPr>
          <p:spPr>
            <a:xfrm>
              <a:off x="595783" y="555635"/>
              <a:ext cx="2602223" cy="577081"/>
            </a:xfrm>
            <a:prstGeom prst="rect">
              <a:avLst/>
            </a:prstGeom>
            <a:noFill/>
            <a:ln>
              <a:noFill/>
            </a:ln>
          </p:spPr>
          <p:txBody>
            <a:bodyPr wrap="square" rtlCol="0">
              <a:spAutoFit/>
            </a:bodyPr>
            <a:lstStyle/>
            <a:p>
              <a:pPr algn="ctr"/>
              <a:r>
                <a:rPr lang="en-GB" sz="1050" dirty="0" smtClean="0"/>
                <a:t>Selection of the most comprehensive source for </a:t>
              </a:r>
              <a:r>
                <a:rPr lang="en-GB" sz="1050" dirty="0"/>
                <a:t>quantitative anatomical </a:t>
              </a:r>
              <a:r>
                <a:rPr lang="en-GB" sz="1050" b="1" i="1" dirty="0" smtClean="0"/>
                <a:t>Arabidopsis</a:t>
              </a:r>
              <a:r>
                <a:rPr lang="en-GB" sz="1050" dirty="0" smtClean="0"/>
                <a:t> leaf </a:t>
              </a:r>
            </a:p>
            <a:p>
              <a:pPr algn="ctr"/>
              <a:r>
                <a:rPr lang="en-GB" sz="1050" dirty="0" smtClean="0"/>
                <a:t>data</a:t>
              </a:r>
              <a:endParaRPr lang="en-GB" sz="1050" dirty="0"/>
            </a:p>
          </p:txBody>
        </p:sp>
        <p:sp>
          <p:nvSpPr>
            <p:cNvPr id="168" name="Rectangle à coins arrondis 167"/>
            <p:cNvSpPr/>
            <p:nvPr/>
          </p:nvSpPr>
          <p:spPr>
            <a:xfrm>
              <a:off x="644523" y="572632"/>
              <a:ext cx="2520001" cy="516997"/>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9" name="Groupe 168"/>
            <p:cNvGrpSpPr/>
            <p:nvPr/>
          </p:nvGrpSpPr>
          <p:grpSpPr>
            <a:xfrm>
              <a:off x="606395" y="1389349"/>
              <a:ext cx="1865573" cy="344035"/>
              <a:chOff x="397996" y="1707667"/>
              <a:chExt cx="1865573" cy="344035"/>
            </a:xfrm>
          </p:grpSpPr>
          <p:sp>
            <p:nvSpPr>
              <p:cNvPr id="170" name="ZoneTexte 169"/>
              <p:cNvSpPr txBox="1"/>
              <p:nvPr/>
            </p:nvSpPr>
            <p:spPr>
              <a:xfrm>
                <a:off x="397996" y="1742954"/>
                <a:ext cx="1865573" cy="246221"/>
              </a:xfrm>
              <a:prstGeom prst="rect">
                <a:avLst/>
              </a:prstGeom>
              <a:noFill/>
              <a:ln>
                <a:noFill/>
              </a:ln>
            </p:spPr>
            <p:txBody>
              <a:bodyPr wrap="square" rtlCol="0">
                <a:spAutoFit/>
              </a:bodyPr>
              <a:lstStyle/>
              <a:p>
                <a:pPr algn="ctr"/>
                <a:r>
                  <a:rPr lang="en-GB" sz="1000" dirty="0"/>
                  <a:t>Cellular metrics </a:t>
                </a:r>
                <a:r>
                  <a:rPr lang="en-GB" sz="1000" dirty="0" smtClean="0"/>
                  <a:t>available ?</a:t>
                </a:r>
                <a:endParaRPr lang="en-GB" sz="1000" dirty="0"/>
              </a:p>
            </p:txBody>
          </p:sp>
          <p:sp>
            <p:nvSpPr>
              <p:cNvPr id="172" name="Rectangle à coins arrondis 171"/>
              <p:cNvSpPr/>
              <p:nvPr/>
            </p:nvSpPr>
            <p:spPr>
              <a:xfrm>
                <a:off x="551776" y="1707667"/>
                <a:ext cx="1571263" cy="34403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4" name="ZoneTexte 173"/>
            <p:cNvSpPr txBox="1"/>
            <p:nvPr/>
          </p:nvSpPr>
          <p:spPr>
            <a:xfrm>
              <a:off x="1261337" y="1998213"/>
              <a:ext cx="2400558" cy="577081"/>
            </a:xfrm>
            <a:prstGeom prst="rect">
              <a:avLst/>
            </a:prstGeom>
            <a:noFill/>
            <a:ln>
              <a:noFill/>
            </a:ln>
          </p:spPr>
          <p:txBody>
            <a:bodyPr wrap="square" rtlCol="0">
              <a:spAutoFit/>
            </a:bodyPr>
            <a:lstStyle/>
            <a:p>
              <a:pPr algn="ctr"/>
              <a:r>
                <a:rPr lang="en-US" sz="1050" dirty="0"/>
                <a:t>Data available under similar growth conditions and at similar developmental stage to the </a:t>
              </a:r>
              <a:r>
                <a:rPr lang="en-US" sz="1050" dirty="0" smtClean="0"/>
                <a:t>reference ?</a:t>
              </a:r>
              <a:endParaRPr lang="en-GB" sz="1050" dirty="0"/>
            </a:p>
          </p:txBody>
        </p:sp>
        <p:sp>
          <p:nvSpPr>
            <p:cNvPr id="175" name="Rectangle à coins arrondis 174"/>
            <p:cNvSpPr/>
            <p:nvPr/>
          </p:nvSpPr>
          <p:spPr>
            <a:xfrm>
              <a:off x="1287733" y="1974935"/>
              <a:ext cx="2338940" cy="597513"/>
            </a:xfrm>
            <a:prstGeom prst="roundRect">
              <a:avLst>
                <a:gd name="adj" fmla="val 1318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6" name="Groupe 175"/>
            <p:cNvGrpSpPr/>
            <p:nvPr/>
          </p:nvGrpSpPr>
          <p:grpSpPr>
            <a:xfrm>
              <a:off x="2215572" y="4613559"/>
              <a:ext cx="1492575" cy="400110"/>
              <a:chOff x="1042276" y="5085736"/>
              <a:chExt cx="1492575" cy="400110"/>
            </a:xfrm>
          </p:grpSpPr>
          <p:sp>
            <p:nvSpPr>
              <p:cNvPr id="177" name="ZoneTexte 176"/>
              <p:cNvSpPr txBox="1"/>
              <p:nvPr/>
            </p:nvSpPr>
            <p:spPr>
              <a:xfrm>
                <a:off x="1105530" y="5085736"/>
                <a:ext cx="1351652" cy="400110"/>
              </a:xfrm>
              <a:prstGeom prst="rect">
                <a:avLst/>
              </a:prstGeom>
              <a:noFill/>
              <a:ln>
                <a:noFill/>
              </a:ln>
            </p:spPr>
            <p:txBody>
              <a:bodyPr wrap="none" rtlCol="0">
                <a:spAutoFit/>
              </a:bodyPr>
              <a:lstStyle/>
              <a:p>
                <a:pPr algn="ctr"/>
                <a:r>
                  <a:rPr lang="en-GB" sz="1000"/>
                  <a:t>Missing data indicated</a:t>
                </a:r>
              </a:p>
              <a:p>
                <a:pPr algn="ctr"/>
                <a:r>
                  <a:rPr lang="en-GB" sz="1000"/>
                  <a:t> as not available (n.a.)</a:t>
                </a:r>
              </a:p>
            </p:txBody>
          </p:sp>
          <p:sp>
            <p:nvSpPr>
              <p:cNvPr id="178" name="Rectangle à coins arrondis 177"/>
              <p:cNvSpPr/>
              <p:nvPr/>
            </p:nvSpPr>
            <p:spPr>
              <a:xfrm>
                <a:off x="1042276" y="5102919"/>
                <a:ext cx="1492575" cy="35448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9" name="Groupe 178"/>
            <p:cNvGrpSpPr/>
            <p:nvPr/>
          </p:nvGrpSpPr>
          <p:grpSpPr>
            <a:xfrm>
              <a:off x="4458531" y="7578560"/>
              <a:ext cx="1339056" cy="247288"/>
              <a:chOff x="2793237" y="5079694"/>
              <a:chExt cx="1339056" cy="247288"/>
            </a:xfrm>
          </p:grpSpPr>
          <p:sp>
            <p:nvSpPr>
              <p:cNvPr id="180" name="ZoneTexte 179"/>
              <p:cNvSpPr txBox="1"/>
              <p:nvPr/>
            </p:nvSpPr>
            <p:spPr>
              <a:xfrm>
                <a:off x="2793237" y="5079694"/>
                <a:ext cx="1156086" cy="246221"/>
              </a:xfrm>
              <a:prstGeom prst="rect">
                <a:avLst/>
              </a:prstGeom>
              <a:noFill/>
              <a:ln>
                <a:noFill/>
              </a:ln>
            </p:spPr>
            <p:txBody>
              <a:bodyPr wrap="none" rtlCol="0">
                <a:spAutoFit/>
              </a:bodyPr>
              <a:lstStyle/>
              <a:p>
                <a:r>
                  <a:rPr lang="en-GB" sz="1000"/>
                  <a:t>Conversion factors</a:t>
                </a:r>
              </a:p>
            </p:txBody>
          </p:sp>
          <p:sp>
            <p:nvSpPr>
              <p:cNvPr id="181" name="Rectangle à coins arrondis 180"/>
              <p:cNvSpPr/>
              <p:nvPr/>
            </p:nvSpPr>
            <p:spPr>
              <a:xfrm>
                <a:off x="2821812" y="5087770"/>
                <a:ext cx="1310481" cy="239212"/>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6" name="Groupe 185"/>
            <p:cNvGrpSpPr/>
            <p:nvPr/>
          </p:nvGrpSpPr>
          <p:grpSpPr>
            <a:xfrm>
              <a:off x="2973029" y="5888207"/>
              <a:ext cx="1031050" cy="279771"/>
              <a:chOff x="2165486" y="4650066"/>
              <a:chExt cx="1031050" cy="279771"/>
            </a:xfrm>
          </p:grpSpPr>
          <p:sp>
            <p:nvSpPr>
              <p:cNvPr id="187" name="ZoneTexte 186"/>
              <p:cNvSpPr txBox="1"/>
              <p:nvPr/>
            </p:nvSpPr>
            <p:spPr>
              <a:xfrm>
                <a:off x="2205361" y="4657740"/>
                <a:ext cx="904415" cy="246221"/>
              </a:xfrm>
              <a:prstGeom prst="rect">
                <a:avLst/>
              </a:prstGeom>
              <a:noFill/>
              <a:ln>
                <a:noFill/>
              </a:ln>
            </p:spPr>
            <p:txBody>
              <a:bodyPr wrap="none" rtlCol="0">
                <a:spAutoFit/>
              </a:bodyPr>
              <a:lstStyle/>
              <a:p>
                <a:pPr algn="ctr"/>
                <a:r>
                  <a:rPr lang="en-GB" sz="1000" b="1"/>
                  <a:t>Selected data</a:t>
                </a:r>
                <a:endParaRPr lang="en-GB" sz="1000"/>
              </a:p>
            </p:txBody>
          </p:sp>
          <p:sp>
            <p:nvSpPr>
              <p:cNvPr id="188" name="Rectangle à coins arrondis 187"/>
              <p:cNvSpPr/>
              <p:nvPr/>
            </p:nvSpPr>
            <p:spPr>
              <a:xfrm>
                <a:off x="2165486" y="4650066"/>
                <a:ext cx="1031050" cy="279771"/>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9" name="Groupe 188"/>
            <p:cNvGrpSpPr/>
            <p:nvPr/>
          </p:nvGrpSpPr>
          <p:grpSpPr>
            <a:xfrm>
              <a:off x="2596261" y="6831043"/>
              <a:ext cx="1796308" cy="1760018"/>
              <a:chOff x="4000087" y="5454515"/>
              <a:chExt cx="1796308" cy="1760018"/>
            </a:xfrm>
          </p:grpSpPr>
          <p:pic>
            <p:nvPicPr>
              <p:cNvPr id="190" name="Image 189"/>
              <p:cNvPicPr>
                <a:picLocks noChangeAspect="1"/>
              </p:cNvPicPr>
              <p:nvPr/>
            </p:nvPicPr>
            <p:blipFill>
              <a:blip r:embed="rId2"/>
              <a:stretch>
                <a:fillRect/>
              </a:stretch>
            </p:blipFill>
            <p:spPr>
              <a:xfrm>
                <a:off x="4324616" y="5861527"/>
                <a:ext cx="1227316" cy="1186020"/>
              </a:xfrm>
              <a:prstGeom prst="rect">
                <a:avLst/>
              </a:prstGeom>
              <a:ln>
                <a:solidFill>
                  <a:schemeClr val="tx1"/>
                </a:solidFill>
              </a:ln>
            </p:spPr>
          </p:pic>
          <p:sp>
            <p:nvSpPr>
              <p:cNvPr id="191" name="ZoneTexte 190"/>
              <p:cNvSpPr txBox="1"/>
              <p:nvPr/>
            </p:nvSpPr>
            <p:spPr>
              <a:xfrm>
                <a:off x="4000087" y="5572955"/>
                <a:ext cx="1796308" cy="246221"/>
              </a:xfrm>
              <a:prstGeom prst="rect">
                <a:avLst/>
              </a:prstGeom>
              <a:noFill/>
            </p:spPr>
            <p:txBody>
              <a:bodyPr wrap="square" rtlCol="0">
                <a:spAutoFit/>
              </a:bodyPr>
              <a:lstStyle/>
              <a:p>
                <a:r>
                  <a:rPr lang="en-GB" sz="1000" b="1" dirty="0"/>
                  <a:t> </a:t>
                </a:r>
                <a:r>
                  <a:rPr lang="en-GB" sz="1000" b="1" dirty="0" err="1"/>
                  <a:t>Integration:Table</a:t>
                </a:r>
                <a:r>
                  <a:rPr lang="en-GB" sz="1000" b="1" dirty="0"/>
                  <a:t> </a:t>
                </a:r>
                <a:r>
                  <a:rPr lang="en-GB" sz="1000" b="1" dirty="0" smtClean="0"/>
                  <a:t>S1.1-1.9</a:t>
                </a:r>
                <a:endParaRPr lang="en-GB" sz="1000" b="1" dirty="0"/>
              </a:p>
            </p:txBody>
          </p:sp>
          <p:sp>
            <p:nvSpPr>
              <p:cNvPr id="192" name="Rectangle à coins arrondis 191"/>
              <p:cNvSpPr/>
              <p:nvPr/>
            </p:nvSpPr>
            <p:spPr>
              <a:xfrm>
                <a:off x="4022162" y="5454515"/>
                <a:ext cx="1657565" cy="176001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3" name="Groupe 202"/>
            <p:cNvGrpSpPr/>
            <p:nvPr/>
          </p:nvGrpSpPr>
          <p:grpSpPr>
            <a:xfrm>
              <a:off x="4305025" y="8144594"/>
              <a:ext cx="1781960" cy="749912"/>
              <a:chOff x="4601962" y="7621340"/>
              <a:chExt cx="1781960" cy="749912"/>
            </a:xfrm>
          </p:grpSpPr>
          <p:sp>
            <p:nvSpPr>
              <p:cNvPr id="205" name="Rectangle 204"/>
              <p:cNvSpPr/>
              <p:nvPr/>
            </p:nvSpPr>
            <p:spPr>
              <a:xfrm>
                <a:off x="4601962" y="7663366"/>
                <a:ext cx="1781960" cy="707886"/>
              </a:xfrm>
              <a:prstGeom prst="rect">
                <a:avLst/>
              </a:prstGeom>
              <a:ln>
                <a:noFill/>
              </a:ln>
            </p:spPr>
            <p:txBody>
              <a:bodyPr wrap="square">
                <a:spAutoFit/>
              </a:bodyPr>
              <a:lstStyle/>
              <a:p>
                <a:pPr algn="ctr"/>
                <a:r>
                  <a:rPr lang="en-GB" sz="1000" b="1" dirty="0"/>
                  <a:t> Use case</a:t>
                </a:r>
                <a:r>
                  <a:rPr lang="en-GB" sz="1000" dirty="0"/>
                  <a:t>: large scale </a:t>
                </a:r>
              </a:p>
              <a:p>
                <a:pPr algn="ctr"/>
                <a:r>
                  <a:rPr lang="en-GB" sz="1000" dirty="0"/>
                  <a:t>calculation of concentrations</a:t>
                </a:r>
              </a:p>
              <a:p>
                <a:pPr algn="ctr"/>
                <a:r>
                  <a:rPr lang="en-GB" sz="1000" dirty="0"/>
                  <a:t>for modelling</a:t>
                </a:r>
              </a:p>
              <a:p>
                <a:pPr algn="ctr"/>
                <a:r>
                  <a:rPr lang="en-GB" sz="1000" b="1" dirty="0" smtClean="0"/>
                  <a:t>Table S5</a:t>
                </a:r>
                <a:endParaRPr lang="en-GB" sz="1000" b="1" dirty="0"/>
              </a:p>
            </p:txBody>
          </p:sp>
          <p:sp>
            <p:nvSpPr>
              <p:cNvPr id="208" name="Rectangle à coins arrondis 207"/>
              <p:cNvSpPr/>
              <p:nvPr/>
            </p:nvSpPr>
            <p:spPr>
              <a:xfrm>
                <a:off x="4629915" y="7621340"/>
                <a:ext cx="1626456" cy="719099"/>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12" name="Connecteur en angle 211"/>
            <p:cNvCxnSpPr>
              <a:stCxn id="172" idx="1"/>
              <a:endCxn id="241" idx="0"/>
            </p:cNvCxnSpPr>
            <p:nvPr/>
          </p:nvCxnSpPr>
          <p:spPr>
            <a:xfrm rot="10800000" flipV="1">
              <a:off x="640363" y="1561366"/>
              <a:ext cx="119813" cy="334397"/>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4" name="Connecteur en angle 250"/>
            <p:cNvCxnSpPr/>
            <p:nvPr/>
          </p:nvCxnSpPr>
          <p:spPr>
            <a:xfrm>
              <a:off x="3650890" y="6169420"/>
              <a:ext cx="3437" cy="65874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218" name="Groupe 217"/>
            <p:cNvGrpSpPr/>
            <p:nvPr/>
          </p:nvGrpSpPr>
          <p:grpSpPr>
            <a:xfrm>
              <a:off x="4578497" y="6673106"/>
              <a:ext cx="1174956" cy="672198"/>
              <a:chOff x="5124126" y="6407859"/>
              <a:chExt cx="1174956" cy="672198"/>
            </a:xfrm>
          </p:grpSpPr>
          <p:pic>
            <p:nvPicPr>
              <p:cNvPr id="221" name="Image 220"/>
              <p:cNvPicPr>
                <a:picLocks noChangeAspect="1"/>
              </p:cNvPicPr>
              <p:nvPr/>
            </p:nvPicPr>
            <p:blipFill>
              <a:blip r:embed="rId3"/>
              <a:stretch>
                <a:fillRect/>
              </a:stretch>
            </p:blipFill>
            <p:spPr>
              <a:xfrm>
                <a:off x="5503567" y="6485579"/>
                <a:ext cx="339181" cy="318201"/>
              </a:xfrm>
              <a:prstGeom prst="rect">
                <a:avLst/>
              </a:prstGeom>
              <a:ln>
                <a:noFill/>
              </a:ln>
            </p:spPr>
          </p:pic>
          <p:sp>
            <p:nvSpPr>
              <p:cNvPr id="223" name="Rectangle à coins arrondis 222"/>
              <p:cNvSpPr/>
              <p:nvPr/>
            </p:nvSpPr>
            <p:spPr>
              <a:xfrm>
                <a:off x="5124126" y="6407859"/>
                <a:ext cx="1133040" cy="65867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solidFill>
                    <a:srgbClr val="0070C0"/>
                  </a:solidFill>
                </a:endParaRPr>
              </a:p>
            </p:txBody>
          </p:sp>
          <p:sp>
            <p:nvSpPr>
              <p:cNvPr id="225" name="Rectangle 224"/>
              <p:cNvSpPr/>
              <p:nvPr/>
            </p:nvSpPr>
            <p:spPr>
              <a:xfrm>
                <a:off x="5146202" y="6826141"/>
                <a:ext cx="1152880" cy="253916"/>
              </a:xfrm>
              <a:prstGeom prst="rect">
                <a:avLst/>
              </a:prstGeom>
            </p:spPr>
            <p:txBody>
              <a:bodyPr wrap="none">
                <a:spAutoFit/>
              </a:bodyPr>
              <a:lstStyle/>
              <a:p>
                <a:pPr algn="ctr"/>
                <a:r>
                  <a:rPr lang="en-GB" sz="1000">
                    <a:solidFill>
                      <a:srgbClr val="0070C0"/>
                    </a:solidFill>
                  </a:rPr>
                  <a:t>http://chlorokb.fr</a:t>
                </a:r>
              </a:p>
            </p:txBody>
          </p:sp>
        </p:grpSp>
        <p:cxnSp>
          <p:nvCxnSpPr>
            <p:cNvPr id="226" name="Connecteur en angle 257"/>
            <p:cNvCxnSpPr>
              <a:stCxn id="223" idx="2"/>
              <a:endCxn id="181" idx="0"/>
            </p:cNvCxnSpPr>
            <p:nvPr/>
          </p:nvCxnSpPr>
          <p:spPr>
            <a:xfrm flipH="1">
              <a:off x="5142347" y="7331781"/>
              <a:ext cx="2670" cy="25485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27" name="Connecteur en angle 261"/>
            <p:cNvCxnSpPr>
              <a:stCxn id="181" idx="2"/>
              <a:endCxn id="208" idx="0"/>
            </p:cNvCxnSpPr>
            <p:nvPr/>
          </p:nvCxnSpPr>
          <p:spPr>
            <a:xfrm>
              <a:off x="5142347" y="7825848"/>
              <a:ext cx="3859" cy="31874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228" name="Groupe 227"/>
            <p:cNvGrpSpPr/>
            <p:nvPr/>
          </p:nvGrpSpPr>
          <p:grpSpPr>
            <a:xfrm>
              <a:off x="760886" y="7617213"/>
              <a:ext cx="1455481" cy="246222"/>
              <a:chOff x="5010628" y="6390910"/>
              <a:chExt cx="1455481" cy="246222"/>
            </a:xfrm>
          </p:grpSpPr>
          <p:sp>
            <p:nvSpPr>
              <p:cNvPr id="229" name="ZoneTexte 228"/>
              <p:cNvSpPr txBox="1"/>
              <p:nvPr/>
            </p:nvSpPr>
            <p:spPr>
              <a:xfrm>
                <a:off x="5010628" y="6390911"/>
                <a:ext cx="1290738" cy="246221"/>
              </a:xfrm>
              <a:prstGeom prst="rect">
                <a:avLst/>
              </a:prstGeom>
              <a:noFill/>
            </p:spPr>
            <p:txBody>
              <a:bodyPr wrap="none" rtlCol="0">
                <a:spAutoFit/>
              </a:bodyPr>
              <a:lstStyle/>
              <a:p>
                <a:r>
                  <a:rPr lang="en-GB" sz="1000" b="1" dirty="0"/>
                  <a:t> Summary </a:t>
                </a:r>
                <a:r>
                  <a:rPr lang="en-GB" sz="1000" b="1"/>
                  <a:t>Tables </a:t>
                </a:r>
                <a:r>
                  <a:rPr lang="en-GB" sz="1000" b="1" smtClean="0"/>
                  <a:t>1-2</a:t>
                </a:r>
                <a:endParaRPr lang="en-GB" sz="1000" b="1" dirty="0"/>
              </a:p>
            </p:txBody>
          </p:sp>
          <p:sp>
            <p:nvSpPr>
              <p:cNvPr id="230" name="Rectangle à coins arrondis 229"/>
              <p:cNvSpPr/>
              <p:nvPr/>
            </p:nvSpPr>
            <p:spPr>
              <a:xfrm>
                <a:off x="5056915" y="6390910"/>
                <a:ext cx="1409194" cy="22270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31" name="Connecteur droit avec flèche 230"/>
            <p:cNvCxnSpPr>
              <a:endCxn id="230" idx="3"/>
            </p:cNvCxnSpPr>
            <p:nvPr/>
          </p:nvCxnSpPr>
          <p:spPr>
            <a:xfrm flipH="1">
              <a:off x="2216367" y="7728046"/>
              <a:ext cx="379894" cy="51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2" name="Connecteur droit avec flèche 231"/>
            <p:cNvCxnSpPr>
              <a:stCxn id="192" idx="3"/>
              <a:endCxn id="181" idx="1"/>
            </p:cNvCxnSpPr>
            <p:nvPr/>
          </p:nvCxnSpPr>
          <p:spPr>
            <a:xfrm flipV="1">
              <a:off x="4275901" y="7706242"/>
              <a:ext cx="211205" cy="481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233" name="Groupe 232"/>
            <p:cNvGrpSpPr/>
            <p:nvPr/>
          </p:nvGrpSpPr>
          <p:grpSpPr>
            <a:xfrm>
              <a:off x="2009950" y="6357522"/>
              <a:ext cx="1031050" cy="279771"/>
              <a:chOff x="2142041" y="4650066"/>
              <a:chExt cx="1031050" cy="279771"/>
            </a:xfrm>
          </p:grpSpPr>
          <p:sp>
            <p:nvSpPr>
              <p:cNvPr id="234" name="ZoneTexte 233"/>
              <p:cNvSpPr txBox="1"/>
              <p:nvPr/>
            </p:nvSpPr>
            <p:spPr>
              <a:xfrm>
                <a:off x="2258533" y="4672459"/>
                <a:ext cx="829074" cy="246221"/>
              </a:xfrm>
              <a:prstGeom prst="rect">
                <a:avLst/>
              </a:prstGeom>
              <a:noFill/>
              <a:ln>
                <a:noFill/>
              </a:ln>
            </p:spPr>
            <p:txBody>
              <a:bodyPr wrap="none" rtlCol="0">
                <a:spAutoFit/>
              </a:bodyPr>
              <a:lstStyle/>
              <a:p>
                <a:pPr algn="ctr"/>
                <a:r>
                  <a:rPr lang="en-GB" sz="1000" b="1"/>
                  <a:t>Calculations</a:t>
                </a:r>
              </a:p>
            </p:txBody>
          </p:sp>
          <p:sp>
            <p:nvSpPr>
              <p:cNvPr id="235" name="Rectangle à coins arrondis 234"/>
              <p:cNvSpPr/>
              <p:nvPr/>
            </p:nvSpPr>
            <p:spPr>
              <a:xfrm>
                <a:off x="2142041" y="4650066"/>
                <a:ext cx="1031050" cy="279771"/>
              </a:xfrm>
              <a:prstGeom prst="roundRect">
                <a:avLst>
                  <a:gd name="adj" fmla="val 50000"/>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36" name="Connecteur en angle 235"/>
            <p:cNvCxnSpPr>
              <a:stCxn id="188" idx="2"/>
              <a:endCxn id="235" idx="0"/>
            </p:cNvCxnSpPr>
            <p:nvPr/>
          </p:nvCxnSpPr>
          <p:spPr>
            <a:xfrm rot="5400000">
              <a:off x="2912243" y="5781211"/>
              <a:ext cx="189544" cy="963079"/>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8" name="Connecteur en angle 237"/>
            <p:cNvCxnSpPr>
              <a:stCxn id="235" idx="2"/>
              <a:endCxn id="192" idx="0"/>
            </p:cNvCxnSpPr>
            <p:nvPr/>
          </p:nvCxnSpPr>
          <p:spPr>
            <a:xfrm rot="16200000" flipH="1">
              <a:off x="2889422" y="6273346"/>
              <a:ext cx="193750" cy="921644"/>
            </a:xfrm>
            <a:prstGeom prst="bentConnector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39" name="ZoneTexte 238"/>
            <p:cNvSpPr txBox="1"/>
            <p:nvPr/>
          </p:nvSpPr>
          <p:spPr>
            <a:xfrm>
              <a:off x="238021" y="1317458"/>
              <a:ext cx="424540" cy="307777"/>
            </a:xfrm>
            <a:prstGeom prst="rect">
              <a:avLst/>
            </a:prstGeom>
            <a:noFill/>
          </p:spPr>
          <p:txBody>
            <a:bodyPr wrap="none" rtlCol="0">
              <a:spAutoFit/>
            </a:bodyPr>
            <a:lstStyle/>
            <a:p>
              <a:r>
                <a:rPr lang="en-GB" sz="1400"/>
                <a:t>yes</a:t>
              </a:r>
            </a:p>
          </p:txBody>
        </p:sp>
        <p:grpSp>
          <p:nvGrpSpPr>
            <p:cNvPr id="240" name="Groupe 239"/>
            <p:cNvGrpSpPr/>
            <p:nvPr/>
          </p:nvGrpSpPr>
          <p:grpSpPr>
            <a:xfrm>
              <a:off x="100790" y="1888090"/>
              <a:ext cx="1079143" cy="279771"/>
              <a:chOff x="2117996" y="4650066"/>
              <a:chExt cx="1079143" cy="279771"/>
            </a:xfrm>
          </p:grpSpPr>
          <p:sp>
            <p:nvSpPr>
              <p:cNvPr id="241" name="ZoneTexte 240"/>
              <p:cNvSpPr txBox="1"/>
              <p:nvPr/>
            </p:nvSpPr>
            <p:spPr>
              <a:xfrm>
                <a:off x="2117996" y="4657740"/>
                <a:ext cx="1079143" cy="246221"/>
              </a:xfrm>
              <a:prstGeom prst="rect">
                <a:avLst/>
              </a:prstGeom>
              <a:noFill/>
              <a:ln>
                <a:noFill/>
              </a:ln>
            </p:spPr>
            <p:txBody>
              <a:bodyPr wrap="none" rtlCol="0">
                <a:spAutoFit/>
              </a:bodyPr>
              <a:lstStyle/>
              <a:p>
                <a:pPr algn="ctr"/>
                <a:r>
                  <a:rPr lang="en-GB" sz="1000" b="1"/>
                  <a:t>Feeding Table S1</a:t>
                </a:r>
                <a:endParaRPr lang="en-GB" sz="1000"/>
              </a:p>
            </p:txBody>
          </p:sp>
          <p:sp>
            <p:nvSpPr>
              <p:cNvPr id="242" name="Rectangle à coins arrondis 241"/>
              <p:cNvSpPr/>
              <p:nvPr/>
            </p:nvSpPr>
            <p:spPr>
              <a:xfrm>
                <a:off x="2165486" y="4650066"/>
                <a:ext cx="1031050" cy="279771"/>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43" name="Connecteur en angle 242"/>
            <p:cNvCxnSpPr>
              <a:stCxn id="172" idx="3"/>
              <a:endCxn id="175" idx="0"/>
            </p:cNvCxnSpPr>
            <p:nvPr/>
          </p:nvCxnSpPr>
          <p:spPr>
            <a:xfrm>
              <a:off x="2331438" y="1561367"/>
              <a:ext cx="125765" cy="413568"/>
            </a:xfrm>
            <a:prstGeom prst="bentConnector2">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44" name="ZoneTexte 243"/>
            <p:cNvSpPr txBox="1"/>
            <p:nvPr/>
          </p:nvSpPr>
          <p:spPr>
            <a:xfrm>
              <a:off x="2404964" y="1324013"/>
              <a:ext cx="1213283" cy="615553"/>
            </a:xfrm>
            <a:prstGeom prst="rect">
              <a:avLst/>
            </a:prstGeom>
            <a:noFill/>
          </p:spPr>
          <p:txBody>
            <a:bodyPr wrap="square" rtlCol="0">
              <a:spAutoFit/>
            </a:bodyPr>
            <a:lstStyle/>
            <a:p>
              <a:r>
                <a:rPr lang="en-GB" sz="1400" dirty="0"/>
                <a:t>no </a:t>
              </a:r>
            </a:p>
            <a:p>
              <a:r>
                <a:rPr lang="en-GB" sz="1000" dirty="0"/>
                <a:t>(for example veins cells, stomata cells)</a:t>
              </a:r>
            </a:p>
          </p:txBody>
        </p:sp>
        <p:grpSp>
          <p:nvGrpSpPr>
            <p:cNvPr id="245" name="Groupe 244"/>
            <p:cNvGrpSpPr/>
            <p:nvPr/>
          </p:nvGrpSpPr>
          <p:grpSpPr>
            <a:xfrm>
              <a:off x="144740" y="3257090"/>
              <a:ext cx="1079143" cy="279771"/>
              <a:chOff x="2117996" y="4650066"/>
              <a:chExt cx="1079143" cy="279771"/>
            </a:xfrm>
          </p:grpSpPr>
          <p:sp>
            <p:nvSpPr>
              <p:cNvPr id="246" name="ZoneTexte 245"/>
              <p:cNvSpPr txBox="1"/>
              <p:nvPr/>
            </p:nvSpPr>
            <p:spPr>
              <a:xfrm>
                <a:off x="2117996" y="4657740"/>
                <a:ext cx="1079143" cy="246221"/>
              </a:xfrm>
              <a:prstGeom prst="rect">
                <a:avLst/>
              </a:prstGeom>
              <a:noFill/>
              <a:ln>
                <a:noFill/>
              </a:ln>
            </p:spPr>
            <p:txBody>
              <a:bodyPr wrap="none" rtlCol="0">
                <a:spAutoFit/>
              </a:bodyPr>
              <a:lstStyle/>
              <a:p>
                <a:pPr algn="ctr"/>
                <a:r>
                  <a:rPr lang="en-GB" sz="1000" b="1"/>
                  <a:t>Feeding Table S1</a:t>
                </a:r>
                <a:endParaRPr lang="en-GB" sz="1000"/>
              </a:p>
            </p:txBody>
          </p:sp>
          <p:sp>
            <p:nvSpPr>
              <p:cNvPr id="247" name="Rectangle à coins arrondis 246"/>
              <p:cNvSpPr/>
              <p:nvPr/>
            </p:nvSpPr>
            <p:spPr>
              <a:xfrm>
                <a:off x="2165486" y="4650066"/>
                <a:ext cx="1031050" cy="279771"/>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48" name="Connecteur en angle 247"/>
            <p:cNvCxnSpPr>
              <a:stCxn id="252" idx="1"/>
              <a:endCxn id="247" idx="0"/>
            </p:cNvCxnSpPr>
            <p:nvPr/>
          </p:nvCxnSpPr>
          <p:spPr>
            <a:xfrm rot="10800000" flipV="1">
              <a:off x="707755" y="2994626"/>
              <a:ext cx="447380" cy="26246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9" name="Groupe 248"/>
            <p:cNvGrpSpPr/>
            <p:nvPr/>
          </p:nvGrpSpPr>
          <p:grpSpPr>
            <a:xfrm>
              <a:off x="999821" y="2822608"/>
              <a:ext cx="1865573" cy="344035"/>
              <a:chOff x="396462" y="1707667"/>
              <a:chExt cx="1865573" cy="344035"/>
            </a:xfrm>
          </p:grpSpPr>
          <p:sp>
            <p:nvSpPr>
              <p:cNvPr id="250" name="ZoneTexte 249"/>
              <p:cNvSpPr txBox="1"/>
              <p:nvPr/>
            </p:nvSpPr>
            <p:spPr>
              <a:xfrm>
                <a:off x="396462" y="1779246"/>
                <a:ext cx="1865573" cy="246221"/>
              </a:xfrm>
              <a:prstGeom prst="rect">
                <a:avLst/>
              </a:prstGeom>
              <a:noFill/>
              <a:ln>
                <a:noFill/>
              </a:ln>
            </p:spPr>
            <p:txBody>
              <a:bodyPr wrap="square" rtlCol="0">
                <a:spAutoFit/>
              </a:bodyPr>
              <a:lstStyle/>
              <a:p>
                <a:pPr algn="ctr"/>
                <a:r>
                  <a:rPr lang="en-GB" sz="1000" dirty="0"/>
                  <a:t>Cellular metrics </a:t>
                </a:r>
                <a:r>
                  <a:rPr lang="en-GB" sz="1000" dirty="0" smtClean="0"/>
                  <a:t>available ?</a:t>
                </a:r>
                <a:endParaRPr lang="en-GB" sz="1000" dirty="0"/>
              </a:p>
            </p:txBody>
          </p:sp>
          <p:sp>
            <p:nvSpPr>
              <p:cNvPr id="252" name="Rectangle à coins arrondis 251"/>
              <p:cNvSpPr/>
              <p:nvPr/>
            </p:nvSpPr>
            <p:spPr>
              <a:xfrm>
                <a:off x="551776" y="1707667"/>
                <a:ext cx="1571263" cy="344035"/>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53" name="Connecteur en angle 252"/>
            <p:cNvCxnSpPr>
              <a:stCxn id="175" idx="2"/>
              <a:endCxn id="252" idx="0"/>
            </p:cNvCxnSpPr>
            <p:nvPr/>
          </p:nvCxnSpPr>
          <p:spPr>
            <a:xfrm rot="5400000">
              <a:off x="2073905" y="2439310"/>
              <a:ext cx="250160" cy="516436"/>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4" name="ZoneTexte 253"/>
            <p:cNvSpPr txBox="1"/>
            <p:nvPr/>
          </p:nvSpPr>
          <p:spPr>
            <a:xfrm>
              <a:off x="2802525" y="2718399"/>
              <a:ext cx="674767" cy="307777"/>
            </a:xfrm>
            <a:prstGeom prst="rect">
              <a:avLst/>
            </a:prstGeom>
            <a:noFill/>
          </p:spPr>
          <p:txBody>
            <a:bodyPr wrap="square" rtlCol="0">
              <a:spAutoFit/>
            </a:bodyPr>
            <a:lstStyle/>
            <a:p>
              <a:r>
                <a:rPr lang="en-GB" sz="1400"/>
                <a:t>no </a:t>
              </a:r>
            </a:p>
          </p:txBody>
        </p:sp>
        <p:cxnSp>
          <p:nvCxnSpPr>
            <p:cNvPr id="257" name="Connecteur en angle 256"/>
            <p:cNvCxnSpPr>
              <a:stCxn id="252" idx="3"/>
              <a:endCxn id="261" idx="0"/>
            </p:cNvCxnSpPr>
            <p:nvPr/>
          </p:nvCxnSpPr>
          <p:spPr>
            <a:xfrm>
              <a:off x="2726398" y="2994626"/>
              <a:ext cx="227667" cy="443848"/>
            </a:xfrm>
            <a:prstGeom prst="bentConnector2">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59" name="ZoneTexte 258"/>
            <p:cNvSpPr txBox="1"/>
            <p:nvPr/>
          </p:nvSpPr>
          <p:spPr>
            <a:xfrm>
              <a:off x="663083" y="2746807"/>
              <a:ext cx="424540" cy="307777"/>
            </a:xfrm>
            <a:prstGeom prst="rect">
              <a:avLst/>
            </a:prstGeom>
            <a:noFill/>
          </p:spPr>
          <p:txBody>
            <a:bodyPr wrap="none" rtlCol="0">
              <a:spAutoFit/>
            </a:bodyPr>
            <a:lstStyle/>
            <a:p>
              <a:r>
                <a:rPr lang="en-GB" sz="1400"/>
                <a:t>yes</a:t>
              </a:r>
            </a:p>
          </p:txBody>
        </p:sp>
        <p:sp>
          <p:nvSpPr>
            <p:cNvPr id="260" name="ZoneTexte 259"/>
            <p:cNvSpPr txBox="1"/>
            <p:nvPr/>
          </p:nvSpPr>
          <p:spPr>
            <a:xfrm>
              <a:off x="1826384" y="3423953"/>
              <a:ext cx="2400558" cy="577081"/>
            </a:xfrm>
            <a:prstGeom prst="rect">
              <a:avLst/>
            </a:prstGeom>
            <a:noFill/>
            <a:ln>
              <a:noFill/>
            </a:ln>
          </p:spPr>
          <p:txBody>
            <a:bodyPr wrap="square" rtlCol="0">
              <a:spAutoFit/>
            </a:bodyPr>
            <a:lstStyle/>
            <a:p>
              <a:pPr algn="ctr"/>
              <a:r>
                <a:rPr lang="en-US" sz="1050" dirty="0"/>
                <a:t>Data available at a similar developmental stage (but different growth conditions to ref.)?</a:t>
              </a:r>
              <a:endParaRPr lang="en-GB" sz="1050" dirty="0"/>
            </a:p>
          </p:txBody>
        </p:sp>
        <p:sp>
          <p:nvSpPr>
            <p:cNvPr id="261" name="Rectangle à coins arrondis 260"/>
            <p:cNvSpPr/>
            <p:nvPr/>
          </p:nvSpPr>
          <p:spPr>
            <a:xfrm>
              <a:off x="1823382" y="3438474"/>
              <a:ext cx="2261365" cy="597513"/>
            </a:xfrm>
            <a:prstGeom prst="roundRect">
              <a:avLst>
                <a:gd name="adj" fmla="val 13188"/>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63" name="Groupe 262"/>
            <p:cNvGrpSpPr/>
            <p:nvPr/>
          </p:nvGrpSpPr>
          <p:grpSpPr>
            <a:xfrm>
              <a:off x="729995" y="4203805"/>
              <a:ext cx="1079143" cy="279771"/>
              <a:chOff x="729995" y="4456293"/>
              <a:chExt cx="1079143" cy="279771"/>
            </a:xfrm>
          </p:grpSpPr>
          <p:sp>
            <p:nvSpPr>
              <p:cNvPr id="264" name="ZoneTexte 263"/>
              <p:cNvSpPr txBox="1"/>
              <p:nvPr/>
            </p:nvSpPr>
            <p:spPr>
              <a:xfrm>
                <a:off x="729995" y="4482545"/>
                <a:ext cx="1079143" cy="246221"/>
              </a:xfrm>
              <a:prstGeom prst="rect">
                <a:avLst/>
              </a:prstGeom>
              <a:noFill/>
              <a:ln>
                <a:noFill/>
              </a:ln>
            </p:spPr>
            <p:txBody>
              <a:bodyPr wrap="none" rtlCol="0">
                <a:spAutoFit/>
              </a:bodyPr>
              <a:lstStyle/>
              <a:p>
                <a:pPr algn="ctr"/>
                <a:r>
                  <a:rPr lang="en-GB" sz="1000" b="1"/>
                  <a:t>Feeding Table S1</a:t>
                </a:r>
                <a:endParaRPr lang="en-GB" sz="1000"/>
              </a:p>
            </p:txBody>
          </p:sp>
          <p:sp>
            <p:nvSpPr>
              <p:cNvPr id="267" name="Rectangle à coins arrondis 266"/>
              <p:cNvSpPr/>
              <p:nvPr/>
            </p:nvSpPr>
            <p:spPr>
              <a:xfrm>
                <a:off x="766002" y="4456293"/>
                <a:ext cx="1031050" cy="279771"/>
              </a:xfrm>
              <a:prstGeom prst="roundRect">
                <a:avLst>
                  <a:gd name="adj" fmla="val 50000"/>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268" name="Connecteur en angle 267"/>
            <p:cNvCxnSpPr>
              <a:stCxn id="260" idx="1"/>
              <a:endCxn id="267" idx="0"/>
            </p:cNvCxnSpPr>
            <p:nvPr/>
          </p:nvCxnSpPr>
          <p:spPr>
            <a:xfrm rot="10800000" flipV="1">
              <a:off x="1281528" y="3712493"/>
              <a:ext cx="544857" cy="491311"/>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9" name="ZoneTexte 268"/>
            <p:cNvSpPr txBox="1"/>
            <p:nvPr/>
          </p:nvSpPr>
          <p:spPr>
            <a:xfrm>
              <a:off x="1307023" y="3432920"/>
              <a:ext cx="424540" cy="307777"/>
            </a:xfrm>
            <a:prstGeom prst="rect">
              <a:avLst/>
            </a:prstGeom>
            <a:noFill/>
          </p:spPr>
          <p:txBody>
            <a:bodyPr wrap="none" rtlCol="0">
              <a:spAutoFit/>
            </a:bodyPr>
            <a:lstStyle/>
            <a:p>
              <a:r>
                <a:rPr lang="en-GB" sz="1400"/>
                <a:t>yes</a:t>
              </a:r>
            </a:p>
          </p:txBody>
        </p:sp>
        <p:cxnSp>
          <p:nvCxnSpPr>
            <p:cNvPr id="270" name="Connecteur en angle 250"/>
            <p:cNvCxnSpPr>
              <a:stCxn id="261" idx="2"/>
              <a:endCxn id="178" idx="0"/>
            </p:cNvCxnSpPr>
            <p:nvPr/>
          </p:nvCxnSpPr>
          <p:spPr>
            <a:xfrm>
              <a:off x="2954065" y="4035987"/>
              <a:ext cx="7795" cy="59475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71" name="ZoneTexte 270"/>
            <p:cNvSpPr txBox="1"/>
            <p:nvPr/>
          </p:nvSpPr>
          <p:spPr>
            <a:xfrm>
              <a:off x="2918964" y="4145999"/>
              <a:ext cx="674767" cy="307777"/>
            </a:xfrm>
            <a:prstGeom prst="rect">
              <a:avLst/>
            </a:prstGeom>
            <a:noFill/>
          </p:spPr>
          <p:txBody>
            <a:bodyPr wrap="square" rtlCol="0">
              <a:spAutoFit/>
            </a:bodyPr>
            <a:lstStyle/>
            <a:p>
              <a:r>
                <a:rPr lang="en-GB" sz="1400"/>
                <a:t>no </a:t>
              </a:r>
            </a:p>
          </p:txBody>
        </p:sp>
        <p:cxnSp>
          <p:nvCxnSpPr>
            <p:cNvPr id="272" name="Connecteur en angle 271"/>
            <p:cNvCxnSpPr>
              <a:stCxn id="168" idx="2"/>
              <a:endCxn id="172" idx="0"/>
            </p:cNvCxnSpPr>
            <p:nvPr/>
          </p:nvCxnSpPr>
          <p:spPr>
            <a:xfrm rot="5400000">
              <a:off x="1575306" y="1060131"/>
              <a:ext cx="299720" cy="358717"/>
            </a:xfrm>
            <a:prstGeom prst="bentConnector3">
              <a:avLst>
                <a:gd name="adj1" fmla="val 50000"/>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4" name="Groupe 273"/>
            <p:cNvGrpSpPr/>
            <p:nvPr/>
          </p:nvGrpSpPr>
          <p:grpSpPr>
            <a:xfrm>
              <a:off x="4854261" y="2411114"/>
              <a:ext cx="2204511" cy="453330"/>
              <a:chOff x="4352296" y="1148278"/>
              <a:chExt cx="2075439" cy="500151"/>
            </a:xfrm>
          </p:grpSpPr>
          <p:sp>
            <p:nvSpPr>
              <p:cNvPr id="275" name="ZoneTexte 274"/>
              <p:cNvSpPr txBox="1"/>
              <p:nvPr/>
            </p:nvSpPr>
            <p:spPr>
              <a:xfrm>
                <a:off x="4352296" y="1185176"/>
                <a:ext cx="2075439" cy="458412"/>
              </a:xfrm>
              <a:prstGeom prst="rect">
                <a:avLst/>
              </a:prstGeom>
              <a:noFill/>
              <a:ln>
                <a:noFill/>
              </a:ln>
            </p:spPr>
            <p:txBody>
              <a:bodyPr wrap="square" rtlCol="0">
                <a:spAutoFit/>
              </a:bodyPr>
              <a:lstStyle/>
              <a:p>
                <a:pPr algn="ctr"/>
                <a:r>
                  <a:rPr lang="en-US" sz="1050" dirty="0"/>
                  <a:t>Subcellular metrics available for </a:t>
                </a:r>
                <a:endParaRPr lang="en-US" sz="1050" dirty="0" smtClean="0"/>
              </a:p>
              <a:p>
                <a:pPr algn="ctr"/>
                <a:r>
                  <a:rPr lang="en-US" sz="1050" dirty="0" smtClean="0"/>
                  <a:t>each </a:t>
                </a:r>
                <a:r>
                  <a:rPr lang="en-US" sz="1050" dirty="0"/>
                  <a:t>cell type in leaf?</a:t>
                </a:r>
                <a:endParaRPr lang="en-GB" sz="1050" dirty="0"/>
              </a:p>
            </p:txBody>
          </p:sp>
          <p:sp>
            <p:nvSpPr>
              <p:cNvPr id="276" name="Rectangle à coins arrondis 275"/>
              <p:cNvSpPr/>
              <p:nvPr/>
            </p:nvSpPr>
            <p:spPr>
              <a:xfrm>
                <a:off x="4470839" y="1148278"/>
                <a:ext cx="1755030" cy="500151"/>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77" name="Groupe 276"/>
            <p:cNvGrpSpPr/>
            <p:nvPr/>
          </p:nvGrpSpPr>
          <p:grpSpPr>
            <a:xfrm>
              <a:off x="5909260" y="5970397"/>
              <a:ext cx="1552903" cy="443439"/>
              <a:chOff x="6095480" y="4310761"/>
              <a:chExt cx="1154660" cy="609388"/>
            </a:xfrm>
          </p:grpSpPr>
          <p:sp>
            <p:nvSpPr>
              <p:cNvPr id="278" name="ZoneTexte 277"/>
              <p:cNvSpPr txBox="1"/>
              <p:nvPr/>
            </p:nvSpPr>
            <p:spPr>
              <a:xfrm>
                <a:off x="6095480" y="4348757"/>
                <a:ext cx="1154660" cy="553998"/>
              </a:xfrm>
              <a:prstGeom prst="rect">
                <a:avLst/>
              </a:prstGeom>
              <a:noFill/>
              <a:ln>
                <a:noFill/>
              </a:ln>
            </p:spPr>
            <p:txBody>
              <a:bodyPr wrap="square" rtlCol="0">
                <a:spAutoFit/>
              </a:bodyPr>
              <a:lstStyle/>
              <a:p>
                <a:r>
                  <a:rPr lang="en-GB" sz="1000"/>
                  <a:t>Missing data indicated as </a:t>
                </a:r>
              </a:p>
              <a:p>
                <a:r>
                  <a:rPr lang="en-GB" sz="1000"/>
                  <a:t>not available (n.a.)</a:t>
                </a:r>
              </a:p>
            </p:txBody>
          </p:sp>
          <p:sp>
            <p:nvSpPr>
              <p:cNvPr id="279" name="Rectangle à coins arrondis 278"/>
              <p:cNvSpPr/>
              <p:nvPr/>
            </p:nvSpPr>
            <p:spPr>
              <a:xfrm>
                <a:off x="6095481" y="4310761"/>
                <a:ext cx="1069866" cy="60938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1" name="Groupe 280"/>
            <p:cNvGrpSpPr/>
            <p:nvPr/>
          </p:nvGrpSpPr>
          <p:grpSpPr>
            <a:xfrm>
              <a:off x="5795403" y="4867980"/>
              <a:ext cx="1670746" cy="692291"/>
              <a:chOff x="6062891" y="3435930"/>
              <a:chExt cx="1287372" cy="447220"/>
            </a:xfrm>
          </p:grpSpPr>
          <p:grpSp>
            <p:nvGrpSpPr>
              <p:cNvPr id="284" name="Groupe 283"/>
              <p:cNvGrpSpPr/>
              <p:nvPr/>
            </p:nvGrpSpPr>
            <p:grpSpPr>
              <a:xfrm>
                <a:off x="6066178" y="3436997"/>
                <a:ext cx="1284085" cy="446153"/>
                <a:chOff x="8595021" y="2884767"/>
                <a:chExt cx="1284085" cy="446153"/>
              </a:xfrm>
            </p:grpSpPr>
            <p:sp>
              <p:nvSpPr>
                <p:cNvPr id="286" name="ZoneTexte 285"/>
                <p:cNvSpPr txBox="1"/>
                <p:nvPr/>
              </p:nvSpPr>
              <p:spPr>
                <a:xfrm>
                  <a:off x="8595021" y="2884767"/>
                  <a:ext cx="1283687" cy="258471"/>
                </a:xfrm>
                <a:prstGeom prst="rect">
                  <a:avLst/>
                </a:prstGeom>
                <a:noFill/>
                <a:ln>
                  <a:noFill/>
                </a:ln>
              </p:spPr>
              <p:txBody>
                <a:bodyPr wrap="square" rtlCol="0">
                  <a:spAutoFit/>
                </a:bodyPr>
                <a:lstStyle/>
                <a:p>
                  <a:pPr algn="ctr"/>
                  <a:r>
                    <a:rPr lang="en-US" sz="1000" dirty="0"/>
                    <a:t>Data available for other plants?</a:t>
                  </a:r>
                  <a:endParaRPr lang="en-GB" sz="500" dirty="0"/>
                </a:p>
              </p:txBody>
            </p:sp>
            <p:cxnSp>
              <p:nvCxnSpPr>
                <p:cNvPr id="287" name="Connecteur droit 286"/>
                <p:cNvCxnSpPr/>
                <p:nvPr/>
              </p:nvCxnSpPr>
              <p:spPr>
                <a:xfrm>
                  <a:off x="8690072" y="3271081"/>
                  <a:ext cx="873450" cy="0"/>
                </a:xfrm>
                <a:prstGeom prst="line">
                  <a:avLst/>
                </a:prstGeom>
                <a:ln w="28575">
                  <a:noFill/>
                </a:ln>
              </p:spPr>
              <p:style>
                <a:lnRef idx="1">
                  <a:schemeClr val="accent1"/>
                </a:lnRef>
                <a:fillRef idx="0">
                  <a:schemeClr val="accent1"/>
                </a:fillRef>
                <a:effectRef idx="0">
                  <a:schemeClr val="accent1"/>
                </a:effectRef>
                <a:fontRef idx="minor">
                  <a:schemeClr val="tx1"/>
                </a:fontRef>
              </p:style>
            </p:cxnSp>
            <p:sp>
              <p:nvSpPr>
                <p:cNvPr id="290" name="Rectangle 289"/>
                <p:cNvSpPr/>
                <p:nvPr/>
              </p:nvSpPr>
              <p:spPr>
                <a:xfrm>
                  <a:off x="8624323" y="2927653"/>
                  <a:ext cx="1254783" cy="4032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85" name="Rectangle à coins arrondis 284"/>
              <p:cNvSpPr/>
              <p:nvPr/>
            </p:nvSpPr>
            <p:spPr>
              <a:xfrm>
                <a:off x="6062891" y="3435930"/>
                <a:ext cx="1286974" cy="25719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6" name="Groupe 295"/>
            <p:cNvGrpSpPr/>
            <p:nvPr/>
          </p:nvGrpSpPr>
          <p:grpSpPr>
            <a:xfrm>
              <a:off x="4866443" y="1896125"/>
              <a:ext cx="2404570" cy="646331"/>
              <a:chOff x="4264846" y="715946"/>
              <a:chExt cx="2404570" cy="646331"/>
            </a:xfrm>
          </p:grpSpPr>
          <p:sp>
            <p:nvSpPr>
              <p:cNvPr id="297" name="ZoneTexte 296"/>
              <p:cNvSpPr txBox="1"/>
              <p:nvPr/>
            </p:nvSpPr>
            <p:spPr>
              <a:xfrm>
                <a:off x="4264847" y="715946"/>
                <a:ext cx="2404569" cy="646331"/>
              </a:xfrm>
              <a:prstGeom prst="rect">
                <a:avLst/>
              </a:prstGeom>
              <a:noFill/>
              <a:ln>
                <a:noFill/>
              </a:ln>
            </p:spPr>
            <p:txBody>
              <a:bodyPr wrap="none" rtlCol="0">
                <a:spAutoFit/>
              </a:bodyPr>
              <a:lstStyle>
                <a:defPPr>
                  <a:defRPr lang="fr-FR"/>
                </a:defPPr>
                <a:lvl1pPr>
                  <a:defRPr sz="1200" b="1"/>
                </a:lvl1pPr>
              </a:lstStyle>
              <a:p>
                <a:r>
                  <a:rPr lang="en-GB" dirty="0"/>
                  <a:t>b) </a:t>
                </a:r>
                <a:r>
                  <a:rPr lang="en-US" dirty="0"/>
                  <a:t>) Subcellular metrics of leaf cells</a:t>
                </a:r>
              </a:p>
              <a:p>
                <a:endParaRPr lang="en-US" dirty="0"/>
              </a:p>
              <a:p>
                <a:endParaRPr lang="en-GB" dirty="0"/>
              </a:p>
            </p:txBody>
          </p:sp>
          <p:sp>
            <p:nvSpPr>
              <p:cNvPr id="298" name="Rectangle à coins arrondis 297"/>
              <p:cNvSpPr/>
              <p:nvPr/>
            </p:nvSpPr>
            <p:spPr>
              <a:xfrm>
                <a:off x="4264846" y="753860"/>
                <a:ext cx="2346789" cy="233263"/>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9" name="ZoneTexte 298"/>
            <p:cNvSpPr txBox="1"/>
            <p:nvPr/>
          </p:nvSpPr>
          <p:spPr>
            <a:xfrm>
              <a:off x="5191718" y="3595978"/>
              <a:ext cx="2149582" cy="553998"/>
            </a:xfrm>
            <a:prstGeom prst="rect">
              <a:avLst/>
            </a:prstGeom>
            <a:noFill/>
            <a:ln>
              <a:noFill/>
            </a:ln>
          </p:spPr>
          <p:txBody>
            <a:bodyPr wrap="square" rtlCol="0">
              <a:spAutoFit/>
            </a:bodyPr>
            <a:lstStyle/>
            <a:p>
              <a:r>
                <a:rPr lang="en-US" sz="1000" dirty="0"/>
                <a:t>Data available at a similar developmental stage (but different growth conditions to ref.)?</a:t>
              </a:r>
              <a:endParaRPr lang="en-GB" sz="1000" dirty="0"/>
            </a:p>
          </p:txBody>
        </p:sp>
        <p:sp>
          <p:nvSpPr>
            <p:cNvPr id="300" name="Rectangle à coins arrondis 299"/>
            <p:cNvSpPr/>
            <p:nvPr/>
          </p:nvSpPr>
          <p:spPr>
            <a:xfrm>
              <a:off x="5219014" y="3605505"/>
              <a:ext cx="2057052" cy="58757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1" name="Connecteur en angle 300"/>
            <p:cNvCxnSpPr>
              <a:stCxn id="300" idx="3"/>
              <a:endCxn id="285" idx="0"/>
            </p:cNvCxnSpPr>
            <p:nvPr/>
          </p:nvCxnSpPr>
          <p:spPr>
            <a:xfrm flipH="1">
              <a:off x="6630518" y="3899291"/>
              <a:ext cx="645548" cy="968689"/>
            </a:xfrm>
            <a:prstGeom prst="bentConnector4">
              <a:avLst>
                <a:gd name="adj1" fmla="val -35412"/>
                <a:gd name="adj2" fmla="val 65164"/>
              </a:avLst>
            </a:prstGeom>
            <a:ln w="19050">
              <a:tailEnd type="triangle"/>
            </a:ln>
          </p:spPr>
          <p:style>
            <a:lnRef idx="1">
              <a:schemeClr val="accent1"/>
            </a:lnRef>
            <a:fillRef idx="0">
              <a:schemeClr val="accent1"/>
            </a:fillRef>
            <a:effectRef idx="0">
              <a:schemeClr val="accent1"/>
            </a:effectRef>
            <a:fontRef idx="minor">
              <a:schemeClr val="tx1"/>
            </a:fontRef>
          </p:style>
        </p:cxnSp>
        <p:grpSp>
          <p:nvGrpSpPr>
            <p:cNvPr id="302" name="Groupe 301"/>
            <p:cNvGrpSpPr/>
            <p:nvPr/>
          </p:nvGrpSpPr>
          <p:grpSpPr>
            <a:xfrm>
              <a:off x="2895282" y="5512948"/>
              <a:ext cx="1183971" cy="276999"/>
              <a:chOff x="4264846" y="715946"/>
              <a:chExt cx="2180149" cy="276999"/>
            </a:xfrm>
          </p:grpSpPr>
          <p:sp>
            <p:nvSpPr>
              <p:cNvPr id="303" name="ZoneTexte 302"/>
              <p:cNvSpPr txBox="1"/>
              <p:nvPr/>
            </p:nvSpPr>
            <p:spPr>
              <a:xfrm>
                <a:off x="4264848" y="715946"/>
                <a:ext cx="1916159" cy="276999"/>
              </a:xfrm>
              <a:prstGeom prst="rect">
                <a:avLst/>
              </a:prstGeom>
              <a:noFill/>
              <a:ln>
                <a:noFill/>
              </a:ln>
            </p:spPr>
            <p:txBody>
              <a:bodyPr wrap="none" rtlCol="0">
                <a:spAutoFit/>
              </a:bodyPr>
              <a:lstStyle>
                <a:defPPr>
                  <a:defRPr lang="fr-FR"/>
                </a:defPPr>
                <a:lvl1pPr>
                  <a:defRPr sz="1200" b="1"/>
                </a:lvl1pPr>
              </a:lstStyle>
              <a:p>
                <a:r>
                  <a:rPr lang="en-GB" dirty="0"/>
                  <a:t>c) Integration</a:t>
                </a:r>
              </a:p>
            </p:txBody>
          </p:sp>
          <p:sp>
            <p:nvSpPr>
              <p:cNvPr id="307" name="Rectangle à coins arrondis 306"/>
              <p:cNvSpPr/>
              <p:nvPr/>
            </p:nvSpPr>
            <p:spPr>
              <a:xfrm>
                <a:off x="4264846" y="753861"/>
                <a:ext cx="2180149" cy="2167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14" name="Connecteur en angle 313"/>
            <p:cNvCxnSpPr>
              <a:stCxn id="276" idx="1"/>
              <a:endCxn id="319" idx="0"/>
            </p:cNvCxnSpPr>
            <p:nvPr/>
          </p:nvCxnSpPr>
          <p:spPr>
            <a:xfrm rot="10800000" flipV="1">
              <a:off x="4758980" y="2637778"/>
              <a:ext cx="221197" cy="278873"/>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7" name="Groupe 316"/>
            <p:cNvGrpSpPr/>
            <p:nvPr/>
          </p:nvGrpSpPr>
          <p:grpSpPr>
            <a:xfrm>
              <a:off x="4047891" y="2916652"/>
              <a:ext cx="1626945" cy="629349"/>
              <a:chOff x="2165486" y="4650066"/>
              <a:chExt cx="1159628" cy="279771"/>
            </a:xfrm>
          </p:grpSpPr>
          <p:sp>
            <p:nvSpPr>
              <p:cNvPr id="318" name="ZoneTexte 317"/>
              <p:cNvSpPr txBox="1"/>
              <p:nvPr/>
            </p:nvSpPr>
            <p:spPr>
              <a:xfrm>
                <a:off x="2188462" y="4668624"/>
                <a:ext cx="1136652" cy="246274"/>
              </a:xfrm>
              <a:prstGeom prst="rect">
                <a:avLst/>
              </a:prstGeom>
              <a:noFill/>
              <a:ln>
                <a:noFill/>
              </a:ln>
            </p:spPr>
            <p:txBody>
              <a:bodyPr wrap="square" rtlCol="0">
                <a:spAutoFit/>
              </a:bodyPr>
              <a:lstStyle/>
              <a:p>
                <a:r>
                  <a:rPr lang="en-GB" sz="1000" dirty="0"/>
                  <a:t>Calculation of organelle fractional volume occupancy (Table S1)</a:t>
                </a:r>
              </a:p>
            </p:txBody>
          </p:sp>
          <p:sp>
            <p:nvSpPr>
              <p:cNvPr id="319" name="Rectangle à coins arrondis 318"/>
              <p:cNvSpPr/>
              <p:nvPr/>
            </p:nvSpPr>
            <p:spPr>
              <a:xfrm>
                <a:off x="2165486" y="4650066"/>
                <a:ext cx="1013676" cy="279771"/>
              </a:xfrm>
              <a:prstGeom prst="roundRect">
                <a:avLst>
                  <a:gd name="adj"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22" name="ZoneTexte 321"/>
            <p:cNvSpPr txBox="1"/>
            <p:nvPr/>
          </p:nvSpPr>
          <p:spPr>
            <a:xfrm>
              <a:off x="7043846" y="2722819"/>
              <a:ext cx="508491" cy="307777"/>
            </a:xfrm>
            <a:prstGeom prst="rect">
              <a:avLst/>
            </a:prstGeom>
            <a:noFill/>
          </p:spPr>
          <p:txBody>
            <a:bodyPr wrap="square" rtlCol="0">
              <a:spAutoFit/>
            </a:bodyPr>
            <a:lstStyle/>
            <a:p>
              <a:r>
                <a:rPr lang="en-GB" sz="1400"/>
                <a:t>no </a:t>
              </a:r>
            </a:p>
          </p:txBody>
        </p:sp>
        <p:cxnSp>
          <p:nvCxnSpPr>
            <p:cNvPr id="324" name="Connecteur en angle 323"/>
            <p:cNvCxnSpPr>
              <a:stCxn id="276" idx="3"/>
              <a:endCxn id="300" idx="0"/>
            </p:cNvCxnSpPr>
            <p:nvPr/>
          </p:nvCxnSpPr>
          <p:spPr>
            <a:xfrm flipH="1">
              <a:off x="6247540" y="2637779"/>
              <a:ext cx="596812" cy="967726"/>
            </a:xfrm>
            <a:prstGeom prst="bentConnector4">
              <a:avLst>
                <a:gd name="adj1" fmla="val -38304"/>
                <a:gd name="adj2" fmla="val 6171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25" name="Connecteur en angle 324"/>
            <p:cNvCxnSpPr>
              <a:stCxn id="300" idx="1"/>
              <a:endCxn id="333" idx="0"/>
            </p:cNvCxnSpPr>
            <p:nvPr/>
          </p:nvCxnSpPr>
          <p:spPr>
            <a:xfrm rot="10800000" flipV="1">
              <a:off x="4800726" y="3899290"/>
              <a:ext cx="418288" cy="383509"/>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7" name="ZoneTexte 326"/>
            <p:cNvSpPr txBox="1"/>
            <p:nvPr/>
          </p:nvSpPr>
          <p:spPr>
            <a:xfrm>
              <a:off x="4728538" y="3609345"/>
              <a:ext cx="424540" cy="307777"/>
            </a:xfrm>
            <a:prstGeom prst="rect">
              <a:avLst/>
            </a:prstGeom>
            <a:noFill/>
          </p:spPr>
          <p:txBody>
            <a:bodyPr wrap="none" rtlCol="0">
              <a:spAutoFit/>
            </a:bodyPr>
            <a:lstStyle/>
            <a:p>
              <a:r>
                <a:rPr lang="en-GB" sz="1400"/>
                <a:t>yes</a:t>
              </a:r>
            </a:p>
          </p:txBody>
        </p:sp>
        <p:sp>
          <p:nvSpPr>
            <p:cNvPr id="328" name="ZoneTexte 327"/>
            <p:cNvSpPr txBox="1"/>
            <p:nvPr/>
          </p:nvSpPr>
          <p:spPr>
            <a:xfrm>
              <a:off x="4497824" y="2367262"/>
              <a:ext cx="424540" cy="307777"/>
            </a:xfrm>
            <a:prstGeom prst="rect">
              <a:avLst/>
            </a:prstGeom>
            <a:noFill/>
          </p:spPr>
          <p:txBody>
            <a:bodyPr wrap="none" rtlCol="0">
              <a:spAutoFit/>
            </a:bodyPr>
            <a:lstStyle/>
            <a:p>
              <a:r>
                <a:rPr lang="en-GB" sz="1400"/>
                <a:t>yes</a:t>
              </a:r>
            </a:p>
          </p:txBody>
        </p:sp>
        <p:sp>
          <p:nvSpPr>
            <p:cNvPr id="330" name="ZoneTexte 329"/>
            <p:cNvSpPr txBox="1"/>
            <p:nvPr/>
          </p:nvSpPr>
          <p:spPr>
            <a:xfrm>
              <a:off x="4092442" y="4333364"/>
              <a:ext cx="1594710" cy="553997"/>
            </a:xfrm>
            <a:prstGeom prst="rect">
              <a:avLst/>
            </a:prstGeom>
            <a:noFill/>
            <a:ln>
              <a:noFill/>
            </a:ln>
          </p:spPr>
          <p:txBody>
            <a:bodyPr wrap="square" rtlCol="0">
              <a:spAutoFit/>
            </a:bodyPr>
            <a:lstStyle/>
            <a:p>
              <a:r>
                <a:rPr lang="en-GB" sz="1000" dirty="0"/>
                <a:t>Calculation of organelle fractional volume occupancy (Table S1) </a:t>
              </a:r>
            </a:p>
          </p:txBody>
        </p:sp>
        <p:sp>
          <p:nvSpPr>
            <p:cNvPr id="333" name="Rectangle à coins arrondis 332"/>
            <p:cNvSpPr/>
            <p:nvPr/>
          </p:nvSpPr>
          <p:spPr>
            <a:xfrm>
              <a:off x="4089638" y="4282800"/>
              <a:ext cx="1422176" cy="629349"/>
            </a:xfrm>
            <a:prstGeom prst="roundRect">
              <a:avLst>
                <a:gd name="adj" fmla="val 50000"/>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ZoneTexte 333"/>
            <p:cNvSpPr txBox="1"/>
            <p:nvPr/>
          </p:nvSpPr>
          <p:spPr>
            <a:xfrm>
              <a:off x="6994622" y="4166049"/>
              <a:ext cx="508491" cy="307777"/>
            </a:xfrm>
            <a:prstGeom prst="rect">
              <a:avLst/>
            </a:prstGeom>
            <a:noFill/>
          </p:spPr>
          <p:txBody>
            <a:bodyPr wrap="square" rtlCol="0">
              <a:spAutoFit/>
            </a:bodyPr>
            <a:lstStyle/>
            <a:p>
              <a:r>
                <a:rPr lang="en-GB" sz="1400"/>
                <a:t>no </a:t>
              </a:r>
            </a:p>
          </p:txBody>
        </p:sp>
        <p:cxnSp>
          <p:nvCxnSpPr>
            <p:cNvPr id="335" name="Connecteur en angle 334"/>
            <p:cNvCxnSpPr>
              <a:stCxn id="286" idx="1"/>
              <a:endCxn id="338" idx="0"/>
            </p:cNvCxnSpPr>
            <p:nvPr/>
          </p:nvCxnSpPr>
          <p:spPr>
            <a:xfrm rot="10800000" flipV="1">
              <a:off x="5130053" y="5069687"/>
              <a:ext cx="669617" cy="326994"/>
            </a:xfrm>
            <a:prstGeom prst="bentConnector2">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6" name="ZoneTexte 335"/>
            <p:cNvSpPr txBox="1"/>
            <p:nvPr/>
          </p:nvSpPr>
          <p:spPr>
            <a:xfrm>
              <a:off x="5280292" y="4831341"/>
              <a:ext cx="424540" cy="307777"/>
            </a:xfrm>
            <a:prstGeom prst="rect">
              <a:avLst/>
            </a:prstGeom>
            <a:noFill/>
          </p:spPr>
          <p:txBody>
            <a:bodyPr wrap="none" rtlCol="0">
              <a:spAutoFit/>
            </a:bodyPr>
            <a:lstStyle/>
            <a:p>
              <a:r>
                <a:rPr lang="en-GB" sz="1400"/>
                <a:t>yes</a:t>
              </a:r>
            </a:p>
          </p:txBody>
        </p:sp>
        <p:sp>
          <p:nvSpPr>
            <p:cNvPr id="337" name="ZoneTexte 336"/>
            <p:cNvSpPr txBox="1"/>
            <p:nvPr/>
          </p:nvSpPr>
          <p:spPr>
            <a:xfrm>
              <a:off x="4442112" y="5430126"/>
              <a:ext cx="1594710" cy="553997"/>
            </a:xfrm>
            <a:prstGeom prst="rect">
              <a:avLst/>
            </a:prstGeom>
            <a:noFill/>
            <a:ln>
              <a:noFill/>
            </a:ln>
          </p:spPr>
          <p:txBody>
            <a:bodyPr wrap="square" rtlCol="0">
              <a:spAutoFit/>
            </a:bodyPr>
            <a:lstStyle/>
            <a:p>
              <a:r>
                <a:rPr lang="en-GB" sz="1000"/>
                <a:t>Calculation of organelle fractional volume occupancy (Table S1) </a:t>
              </a:r>
            </a:p>
          </p:txBody>
        </p:sp>
        <p:sp>
          <p:nvSpPr>
            <p:cNvPr id="338" name="Rectangle à coins arrondis 337"/>
            <p:cNvSpPr/>
            <p:nvPr/>
          </p:nvSpPr>
          <p:spPr>
            <a:xfrm>
              <a:off x="4418964" y="5396681"/>
              <a:ext cx="1422176" cy="629349"/>
            </a:xfrm>
            <a:prstGeom prst="roundRect">
              <a:avLst>
                <a:gd name="adj" fmla="val 50000"/>
              </a:avLst>
            </a:prstGeom>
            <a:noFill/>
            <a:ln w="381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9" name="Connecteur en angle 250"/>
            <p:cNvCxnSpPr>
              <a:stCxn id="285" idx="2"/>
              <a:endCxn id="279" idx="0"/>
            </p:cNvCxnSpPr>
            <p:nvPr/>
          </p:nvCxnSpPr>
          <p:spPr>
            <a:xfrm flipH="1">
              <a:off x="6628693" y="5266119"/>
              <a:ext cx="1825" cy="70427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40" name="ZoneTexte 339"/>
            <p:cNvSpPr txBox="1"/>
            <p:nvPr/>
          </p:nvSpPr>
          <p:spPr>
            <a:xfrm>
              <a:off x="6590106" y="5501770"/>
              <a:ext cx="508491" cy="307777"/>
            </a:xfrm>
            <a:prstGeom prst="rect">
              <a:avLst/>
            </a:prstGeom>
            <a:noFill/>
          </p:spPr>
          <p:txBody>
            <a:bodyPr wrap="square" rtlCol="0">
              <a:spAutoFit/>
            </a:bodyPr>
            <a:lstStyle/>
            <a:p>
              <a:r>
                <a:rPr lang="en-GB" sz="1400"/>
                <a:t>no </a:t>
              </a:r>
            </a:p>
          </p:txBody>
        </p:sp>
        <p:cxnSp>
          <p:nvCxnSpPr>
            <p:cNvPr id="341" name="Connecteur droit 340"/>
            <p:cNvCxnSpPr/>
            <p:nvPr/>
          </p:nvCxnSpPr>
          <p:spPr>
            <a:xfrm>
              <a:off x="6934940" y="5061964"/>
              <a:ext cx="327314" cy="0"/>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342" name="Connecteur droit 341"/>
            <p:cNvCxnSpPr/>
            <p:nvPr/>
          </p:nvCxnSpPr>
          <p:spPr>
            <a:xfrm>
              <a:off x="2331438" y="3949921"/>
              <a:ext cx="1330457" cy="232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3" name="Connecteur droit 342"/>
            <p:cNvCxnSpPr/>
            <p:nvPr/>
          </p:nvCxnSpPr>
          <p:spPr>
            <a:xfrm>
              <a:off x="5291888" y="4118192"/>
              <a:ext cx="1281354" cy="176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44" name="Groupe 343"/>
            <p:cNvGrpSpPr/>
            <p:nvPr/>
          </p:nvGrpSpPr>
          <p:grpSpPr>
            <a:xfrm>
              <a:off x="889346" y="5672672"/>
              <a:ext cx="1502149" cy="1133915"/>
              <a:chOff x="861705" y="5685417"/>
              <a:chExt cx="1502149" cy="1133915"/>
            </a:xfrm>
          </p:grpSpPr>
          <p:grpSp>
            <p:nvGrpSpPr>
              <p:cNvPr id="345" name="Groupe 344"/>
              <p:cNvGrpSpPr/>
              <p:nvPr/>
            </p:nvGrpSpPr>
            <p:grpSpPr>
              <a:xfrm>
                <a:off x="890513" y="6179968"/>
                <a:ext cx="925449" cy="231209"/>
                <a:chOff x="883689" y="6200440"/>
                <a:chExt cx="925449" cy="231209"/>
              </a:xfrm>
            </p:grpSpPr>
            <p:sp>
              <p:nvSpPr>
                <p:cNvPr id="356" name="ZoneTexte 355"/>
                <p:cNvSpPr txBox="1"/>
                <p:nvPr/>
              </p:nvSpPr>
              <p:spPr>
                <a:xfrm>
                  <a:off x="883689" y="6200440"/>
                  <a:ext cx="925449" cy="230832"/>
                </a:xfrm>
                <a:prstGeom prst="rect">
                  <a:avLst/>
                </a:prstGeom>
                <a:noFill/>
                <a:ln>
                  <a:noFill/>
                </a:ln>
              </p:spPr>
              <p:txBody>
                <a:bodyPr wrap="square" rtlCol="0">
                  <a:spAutoFit/>
                </a:bodyPr>
                <a:lstStyle/>
                <a:p>
                  <a:r>
                    <a:rPr lang="en-GB" sz="900"/>
                    <a:t>Low confidence</a:t>
                  </a:r>
                </a:p>
              </p:txBody>
            </p:sp>
            <p:sp>
              <p:nvSpPr>
                <p:cNvPr id="357" name="Rectangle à coins arrondis 356"/>
                <p:cNvSpPr/>
                <p:nvPr/>
              </p:nvSpPr>
              <p:spPr>
                <a:xfrm>
                  <a:off x="901141" y="6226181"/>
                  <a:ext cx="875549" cy="205468"/>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grpSp>
          <p:sp>
            <p:nvSpPr>
              <p:cNvPr id="346" name="Rectangle 345"/>
              <p:cNvSpPr/>
              <p:nvPr/>
            </p:nvSpPr>
            <p:spPr>
              <a:xfrm>
                <a:off x="876191" y="6424930"/>
                <a:ext cx="849928" cy="3392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grpSp>
            <p:nvGrpSpPr>
              <p:cNvPr id="347" name="Groupe 346"/>
              <p:cNvGrpSpPr/>
              <p:nvPr/>
            </p:nvGrpSpPr>
            <p:grpSpPr>
              <a:xfrm>
                <a:off x="892943" y="6450000"/>
                <a:ext cx="894459" cy="369332"/>
                <a:chOff x="892943" y="6477296"/>
                <a:chExt cx="894459" cy="369332"/>
              </a:xfrm>
            </p:grpSpPr>
            <p:sp>
              <p:nvSpPr>
                <p:cNvPr id="354" name="ZoneTexte 353"/>
                <p:cNvSpPr txBox="1"/>
                <p:nvPr/>
              </p:nvSpPr>
              <p:spPr>
                <a:xfrm>
                  <a:off x="892943" y="6477296"/>
                  <a:ext cx="894459" cy="369332"/>
                </a:xfrm>
                <a:prstGeom prst="rect">
                  <a:avLst/>
                </a:prstGeom>
                <a:noFill/>
                <a:ln>
                  <a:noFill/>
                </a:ln>
              </p:spPr>
              <p:txBody>
                <a:bodyPr wrap="square" rtlCol="0">
                  <a:spAutoFit/>
                </a:bodyPr>
                <a:lstStyle/>
                <a:p>
                  <a:r>
                    <a:rPr lang="en-GB" sz="900" dirty="0"/>
                    <a:t>Extrapolation</a:t>
                  </a:r>
                </a:p>
                <a:p>
                  <a:endParaRPr lang="en-GB" sz="900" dirty="0"/>
                </a:p>
              </p:txBody>
            </p:sp>
            <p:sp>
              <p:nvSpPr>
                <p:cNvPr id="355" name="Rectangle à coins arrondis 354"/>
                <p:cNvSpPr/>
                <p:nvPr/>
              </p:nvSpPr>
              <p:spPr>
                <a:xfrm>
                  <a:off x="906554" y="6485251"/>
                  <a:ext cx="790139" cy="210866"/>
                </a:xfrm>
                <a:prstGeom prst="roundRect">
                  <a:avLst/>
                </a:prstGeom>
                <a:noFill/>
                <a:ln w="2857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a:p>
              </p:txBody>
            </p:sp>
          </p:grpSp>
          <p:grpSp>
            <p:nvGrpSpPr>
              <p:cNvPr id="348" name="Groupe 347"/>
              <p:cNvGrpSpPr/>
              <p:nvPr/>
            </p:nvGrpSpPr>
            <p:grpSpPr>
              <a:xfrm>
                <a:off x="875353" y="5932939"/>
                <a:ext cx="1162881" cy="230832"/>
                <a:chOff x="883689" y="5837506"/>
                <a:chExt cx="1162881" cy="230832"/>
              </a:xfrm>
            </p:grpSpPr>
            <p:sp>
              <p:nvSpPr>
                <p:cNvPr id="352" name="ZoneTexte 351"/>
                <p:cNvSpPr txBox="1"/>
                <p:nvPr/>
              </p:nvSpPr>
              <p:spPr>
                <a:xfrm>
                  <a:off x="883689" y="5837506"/>
                  <a:ext cx="1162881" cy="230832"/>
                </a:xfrm>
                <a:prstGeom prst="rect">
                  <a:avLst/>
                </a:prstGeom>
                <a:noFill/>
                <a:ln>
                  <a:noFill/>
                </a:ln>
              </p:spPr>
              <p:txBody>
                <a:bodyPr wrap="square" rtlCol="0">
                  <a:spAutoFit/>
                </a:bodyPr>
                <a:lstStyle/>
                <a:p>
                  <a:r>
                    <a:rPr lang="en-GB" sz="900"/>
                    <a:t>Not Arabidopsis</a:t>
                  </a:r>
                </a:p>
              </p:txBody>
            </p:sp>
            <p:sp>
              <p:nvSpPr>
                <p:cNvPr id="353" name="Rectangle à coins arrondis 352"/>
                <p:cNvSpPr/>
                <p:nvPr/>
              </p:nvSpPr>
              <p:spPr>
                <a:xfrm>
                  <a:off x="914377" y="5859415"/>
                  <a:ext cx="873025" cy="198762"/>
                </a:xfrm>
                <a:prstGeom prst="roundRect">
                  <a:avLst/>
                </a:prstGeom>
                <a:noFill/>
                <a:ln w="28575">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9" name="Groupe 348"/>
              <p:cNvGrpSpPr/>
              <p:nvPr/>
            </p:nvGrpSpPr>
            <p:grpSpPr>
              <a:xfrm>
                <a:off x="861705" y="5685417"/>
                <a:ext cx="1502149" cy="234290"/>
                <a:chOff x="875353" y="5637649"/>
                <a:chExt cx="1502149" cy="234290"/>
              </a:xfrm>
            </p:grpSpPr>
            <p:sp>
              <p:nvSpPr>
                <p:cNvPr id="350" name="ZoneTexte 349"/>
                <p:cNvSpPr txBox="1"/>
                <p:nvPr/>
              </p:nvSpPr>
              <p:spPr>
                <a:xfrm>
                  <a:off x="875353" y="5637649"/>
                  <a:ext cx="1502149" cy="234290"/>
                </a:xfrm>
                <a:prstGeom prst="rect">
                  <a:avLst/>
                </a:prstGeom>
                <a:noFill/>
                <a:ln>
                  <a:noFill/>
                </a:ln>
              </p:spPr>
              <p:txBody>
                <a:bodyPr wrap="square" rtlCol="0">
                  <a:spAutoFit/>
                </a:bodyPr>
                <a:lstStyle/>
                <a:p>
                  <a:r>
                    <a:rPr lang="en-GB" sz="900" dirty="0"/>
                    <a:t>≠Growth condition </a:t>
                  </a:r>
                </a:p>
              </p:txBody>
            </p:sp>
            <p:sp>
              <p:nvSpPr>
                <p:cNvPr id="351" name="Rectangle à coins arrondis 350"/>
                <p:cNvSpPr/>
                <p:nvPr/>
              </p:nvSpPr>
              <p:spPr>
                <a:xfrm>
                  <a:off x="919925" y="5658042"/>
                  <a:ext cx="977067" cy="195612"/>
                </a:xfrm>
                <a:prstGeom prst="round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358" name="Rectangle à coins arrondis 357"/>
            <p:cNvSpPr/>
            <p:nvPr/>
          </p:nvSpPr>
          <p:spPr>
            <a:xfrm>
              <a:off x="940390" y="5448434"/>
              <a:ext cx="774457" cy="1773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ZoneTexte 358"/>
            <p:cNvSpPr txBox="1"/>
            <p:nvPr/>
          </p:nvSpPr>
          <p:spPr>
            <a:xfrm rot="16200000">
              <a:off x="177720" y="5966663"/>
              <a:ext cx="1082348" cy="246221"/>
            </a:xfrm>
            <a:prstGeom prst="rect">
              <a:avLst/>
            </a:prstGeom>
            <a:noFill/>
          </p:spPr>
          <p:txBody>
            <a:bodyPr wrap="none" rtlCol="0">
              <a:spAutoFit/>
            </a:bodyPr>
            <a:lstStyle/>
            <a:p>
              <a:r>
                <a:rPr lang="en-GB" sz="1000" b="1"/>
                <a:t>Data quality tags</a:t>
              </a:r>
            </a:p>
          </p:txBody>
        </p:sp>
        <p:cxnSp>
          <p:nvCxnSpPr>
            <p:cNvPr id="360" name="Connecteur droit 359"/>
            <p:cNvCxnSpPr/>
            <p:nvPr/>
          </p:nvCxnSpPr>
          <p:spPr>
            <a:xfrm>
              <a:off x="850487" y="5448434"/>
              <a:ext cx="0" cy="12246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1" name="Connecteur droit 360"/>
            <p:cNvCxnSpPr/>
            <p:nvPr/>
          </p:nvCxnSpPr>
          <p:spPr>
            <a:xfrm>
              <a:off x="3520070" y="3783705"/>
              <a:ext cx="34918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2" name="Connecteur droit 361"/>
            <p:cNvCxnSpPr/>
            <p:nvPr/>
          </p:nvCxnSpPr>
          <p:spPr>
            <a:xfrm>
              <a:off x="6624539" y="3956385"/>
              <a:ext cx="432047"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3" name="Connecteur droit 362"/>
            <p:cNvCxnSpPr/>
            <p:nvPr/>
          </p:nvCxnSpPr>
          <p:spPr>
            <a:xfrm>
              <a:off x="6460882" y="5214364"/>
              <a:ext cx="327314" cy="0"/>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409379"/>
      </p:ext>
    </p:extLst>
  </p:cSld>
  <p:clrMapOvr>
    <a:masterClrMapping/>
  </p:clrMapOvr>
  <p:extLst mod="1">
    <p:ext uri="{6950BFC3-D8DA-4A85-94F7-54DA5524770B}">
      <p188:commentRel xmlns="" xmlns:p188="http://schemas.microsoft.com/office/powerpoint/2018/8/main" r:id="rId4"/>
    </p:ext>
  </p:extLst>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20945</TotalTime>
  <Words>362</Words>
  <Application>Microsoft Office PowerPoint</Application>
  <PresentationFormat>Personnalisé</PresentationFormat>
  <Paragraphs>53</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CURIEN Gilles 203259</dc:creator>
  <cp:lastModifiedBy>CURIEN Gilles 203259</cp:lastModifiedBy>
  <cp:revision>98</cp:revision>
  <dcterms:created xsi:type="dcterms:W3CDTF">2023-03-10T10:45:52Z</dcterms:created>
  <dcterms:modified xsi:type="dcterms:W3CDTF">2023-12-14T14:40:46Z</dcterms:modified>
</cp:coreProperties>
</file>