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12" r:id="rId2"/>
    <p:sldId id="288" r:id="rId3"/>
    <p:sldId id="310" r:id="rId4"/>
    <p:sldId id="257" r:id="rId5"/>
    <p:sldId id="267" r:id="rId6"/>
    <p:sldId id="274" r:id="rId7"/>
    <p:sldId id="286" r:id="rId8"/>
    <p:sldId id="282" r:id="rId9"/>
    <p:sldId id="273" r:id="rId10"/>
    <p:sldId id="287" r:id="rId11"/>
    <p:sldId id="290" r:id="rId12"/>
    <p:sldId id="311" r:id="rId13"/>
    <p:sldId id="291" r:id="rId14"/>
    <p:sldId id="292" r:id="rId15"/>
    <p:sldId id="293" r:id="rId16"/>
    <p:sldId id="294" r:id="rId17"/>
    <p:sldId id="295" r:id="rId18"/>
    <p:sldId id="296" r:id="rId19"/>
    <p:sldId id="297" r:id="rId20"/>
    <p:sldId id="298" r:id="rId21"/>
    <p:sldId id="276" r:id="rId22"/>
    <p:sldId id="299" r:id="rId23"/>
    <p:sldId id="300" r:id="rId24"/>
    <p:sldId id="301" r:id="rId25"/>
    <p:sldId id="302" r:id="rId26"/>
    <p:sldId id="303" r:id="rId27"/>
    <p:sldId id="304" r:id="rId28"/>
    <p:sldId id="305" r:id="rId29"/>
    <p:sldId id="306" r:id="rId30"/>
    <p:sldId id="307" r:id="rId31"/>
    <p:sldId id="308" r:id="rId32"/>
    <p:sldId id="30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24" userDrawn="1">
          <p15:clr>
            <a:srgbClr val="A4A3A4"/>
          </p15:clr>
        </p15:guide>
        <p15:guide id="2" pos="4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C2C2"/>
    <a:srgbClr val="FF79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20" autoAdjust="0"/>
    <p:restoredTop sz="74917" autoAdjust="0"/>
  </p:normalViewPr>
  <p:slideViewPr>
    <p:cSldViewPr snapToGrid="0" showGuides="1">
      <p:cViewPr varScale="1">
        <p:scale>
          <a:sx n="82" d="100"/>
          <a:sy n="82" d="100"/>
        </p:scale>
        <p:origin x="1722" y="90"/>
      </p:cViewPr>
      <p:guideLst>
        <p:guide orient="horz" pos="1224"/>
        <p:guide pos="408"/>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FEA9C8-5FF8-4FAC-BFA6-E839688BFD67}"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76DC996A-E0F0-4259-B63F-43BB0B19226F}">
      <dgm:prSet/>
      <dgm:spPr/>
      <dgm:t>
        <a:bodyPr/>
        <a:lstStyle/>
        <a:p>
          <a:r>
            <a:rPr lang="en-US" dirty="0"/>
            <a:t>Marketing oneself as a D&amp;I scientist</a:t>
          </a:r>
        </a:p>
      </dgm:t>
    </dgm:pt>
    <dgm:pt modelId="{A5514C9B-7C29-4297-A41C-3A2F8EC71E47}" type="parTrans" cxnId="{3A16808A-658A-40F5-9266-8D1CE59EED1A}">
      <dgm:prSet/>
      <dgm:spPr/>
      <dgm:t>
        <a:bodyPr/>
        <a:lstStyle/>
        <a:p>
          <a:endParaRPr lang="en-US"/>
        </a:p>
      </dgm:t>
    </dgm:pt>
    <dgm:pt modelId="{843F060D-23CB-4A04-B64D-F0EFB614DB69}" type="sibTrans" cxnId="{3A16808A-658A-40F5-9266-8D1CE59EED1A}">
      <dgm:prSet/>
      <dgm:spPr/>
      <dgm:t>
        <a:bodyPr/>
        <a:lstStyle/>
        <a:p>
          <a:endParaRPr lang="en-US"/>
        </a:p>
      </dgm:t>
    </dgm:pt>
    <dgm:pt modelId="{90644836-24B0-4D49-90A3-AB36951C7348}">
      <dgm:prSet/>
      <dgm:spPr/>
      <dgm:t>
        <a:bodyPr/>
        <a:lstStyle/>
        <a:p>
          <a:r>
            <a:rPr lang="en-US" dirty="0"/>
            <a:t>Collaboration considerations</a:t>
          </a:r>
        </a:p>
      </dgm:t>
    </dgm:pt>
    <dgm:pt modelId="{03C3380C-C67F-4D1A-B37D-8821C1912FB8}" type="parTrans" cxnId="{DE11D33A-A0D0-4C0C-8A6C-06593ACB28A9}">
      <dgm:prSet/>
      <dgm:spPr/>
      <dgm:t>
        <a:bodyPr/>
        <a:lstStyle/>
        <a:p>
          <a:endParaRPr lang="en-US"/>
        </a:p>
      </dgm:t>
    </dgm:pt>
    <dgm:pt modelId="{9C11BA6B-7BD1-4C80-9B18-41DF4E47D15A}" type="sibTrans" cxnId="{DE11D33A-A0D0-4C0C-8A6C-06593ACB28A9}">
      <dgm:prSet/>
      <dgm:spPr/>
      <dgm:t>
        <a:bodyPr/>
        <a:lstStyle/>
        <a:p>
          <a:endParaRPr lang="en-US"/>
        </a:p>
      </dgm:t>
    </dgm:pt>
    <dgm:pt modelId="{70AC56B2-CC85-43D8-A2E4-7987AC39DA3E}">
      <dgm:prSet/>
      <dgm:spPr/>
      <dgm:t>
        <a:bodyPr/>
        <a:lstStyle/>
        <a:p>
          <a:r>
            <a:rPr lang="en-US" dirty="0"/>
            <a:t>Responsibilities of the D&amp;I collaborator</a:t>
          </a:r>
        </a:p>
      </dgm:t>
    </dgm:pt>
    <dgm:pt modelId="{AFE649E2-F7FA-4946-A108-77E7F759BFF5}" type="parTrans" cxnId="{3C026BE2-83A8-4AAC-B87E-A40905B278AA}">
      <dgm:prSet/>
      <dgm:spPr/>
      <dgm:t>
        <a:bodyPr/>
        <a:lstStyle/>
        <a:p>
          <a:endParaRPr lang="en-US"/>
        </a:p>
      </dgm:t>
    </dgm:pt>
    <dgm:pt modelId="{9EBF841F-A8DC-44E6-BA4F-9C271E82BB38}" type="sibTrans" cxnId="{3C026BE2-83A8-4AAC-B87E-A40905B278AA}">
      <dgm:prSet/>
      <dgm:spPr/>
      <dgm:t>
        <a:bodyPr/>
        <a:lstStyle/>
        <a:p>
          <a:endParaRPr lang="en-US"/>
        </a:p>
      </dgm:t>
    </dgm:pt>
    <dgm:pt modelId="{FA75B51A-823A-A846-A2FB-806C829FFCC9}" type="pres">
      <dgm:prSet presAssocID="{55FEA9C8-5FF8-4FAC-BFA6-E839688BFD67}" presName="vert0" presStyleCnt="0">
        <dgm:presLayoutVars>
          <dgm:dir/>
          <dgm:animOne val="branch"/>
          <dgm:animLvl val="lvl"/>
        </dgm:presLayoutVars>
      </dgm:prSet>
      <dgm:spPr/>
    </dgm:pt>
    <dgm:pt modelId="{98807FA9-1288-7F4A-9A76-4B79421F16E4}" type="pres">
      <dgm:prSet presAssocID="{76DC996A-E0F0-4259-B63F-43BB0B19226F}" presName="thickLine" presStyleLbl="alignNode1" presStyleIdx="0" presStyleCnt="3"/>
      <dgm:spPr/>
    </dgm:pt>
    <dgm:pt modelId="{A2D3A80E-60B2-A446-95CB-0790A4983D2C}" type="pres">
      <dgm:prSet presAssocID="{76DC996A-E0F0-4259-B63F-43BB0B19226F}" presName="horz1" presStyleCnt="0"/>
      <dgm:spPr/>
    </dgm:pt>
    <dgm:pt modelId="{2811E9A5-23B3-8F4A-992E-F69A4ED3245F}" type="pres">
      <dgm:prSet presAssocID="{76DC996A-E0F0-4259-B63F-43BB0B19226F}" presName="tx1" presStyleLbl="revTx" presStyleIdx="0" presStyleCnt="3"/>
      <dgm:spPr/>
    </dgm:pt>
    <dgm:pt modelId="{DB21B52A-5AA2-4F46-AC21-E822E119CA11}" type="pres">
      <dgm:prSet presAssocID="{76DC996A-E0F0-4259-B63F-43BB0B19226F}" presName="vert1" presStyleCnt="0"/>
      <dgm:spPr/>
    </dgm:pt>
    <dgm:pt modelId="{E29CD041-DD4D-FE41-B7D7-B2B95BDCB1AF}" type="pres">
      <dgm:prSet presAssocID="{90644836-24B0-4D49-90A3-AB36951C7348}" presName="thickLine" presStyleLbl="alignNode1" presStyleIdx="1" presStyleCnt="3"/>
      <dgm:spPr/>
    </dgm:pt>
    <dgm:pt modelId="{6BE061AE-668C-634A-B9B3-6D7D544122F1}" type="pres">
      <dgm:prSet presAssocID="{90644836-24B0-4D49-90A3-AB36951C7348}" presName="horz1" presStyleCnt="0"/>
      <dgm:spPr/>
    </dgm:pt>
    <dgm:pt modelId="{68F58401-0A5C-8648-B750-F0CCDA771169}" type="pres">
      <dgm:prSet presAssocID="{90644836-24B0-4D49-90A3-AB36951C7348}" presName="tx1" presStyleLbl="revTx" presStyleIdx="1" presStyleCnt="3"/>
      <dgm:spPr/>
    </dgm:pt>
    <dgm:pt modelId="{84E5C15F-8E75-354B-B89D-C8D46BE2CEAD}" type="pres">
      <dgm:prSet presAssocID="{90644836-24B0-4D49-90A3-AB36951C7348}" presName="vert1" presStyleCnt="0"/>
      <dgm:spPr/>
    </dgm:pt>
    <dgm:pt modelId="{6A0336AC-E652-C845-8372-D72C77390F87}" type="pres">
      <dgm:prSet presAssocID="{70AC56B2-CC85-43D8-A2E4-7987AC39DA3E}" presName="thickLine" presStyleLbl="alignNode1" presStyleIdx="2" presStyleCnt="3"/>
      <dgm:spPr/>
    </dgm:pt>
    <dgm:pt modelId="{CAB73A3C-4171-364B-8FBC-2275038187A8}" type="pres">
      <dgm:prSet presAssocID="{70AC56B2-CC85-43D8-A2E4-7987AC39DA3E}" presName="horz1" presStyleCnt="0"/>
      <dgm:spPr/>
    </dgm:pt>
    <dgm:pt modelId="{627DDD40-D1EC-7549-888C-0FE5CDAFDC2D}" type="pres">
      <dgm:prSet presAssocID="{70AC56B2-CC85-43D8-A2E4-7987AC39DA3E}" presName="tx1" presStyleLbl="revTx" presStyleIdx="2" presStyleCnt="3"/>
      <dgm:spPr/>
    </dgm:pt>
    <dgm:pt modelId="{CEBFA921-9E72-714D-A416-8C3755334EF5}" type="pres">
      <dgm:prSet presAssocID="{70AC56B2-CC85-43D8-A2E4-7987AC39DA3E}" presName="vert1" presStyleCnt="0"/>
      <dgm:spPr/>
    </dgm:pt>
  </dgm:ptLst>
  <dgm:cxnLst>
    <dgm:cxn modelId="{F6275110-2F74-0546-8FE7-D367CABB9E76}" type="presOf" srcId="{70AC56B2-CC85-43D8-A2E4-7987AC39DA3E}" destId="{627DDD40-D1EC-7549-888C-0FE5CDAFDC2D}" srcOrd="0" destOrd="0" presId="urn:microsoft.com/office/officeart/2008/layout/LinedList"/>
    <dgm:cxn modelId="{DE11D33A-A0D0-4C0C-8A6C-06593ACB28A9}" srcId="{55FEA9C8-5FF8-4FAC-BFA6-E839688BFD67}" destId="{90644836-24B0-4D49-90A3-AB36951C7348}" srcOrd="1" destOrd="0" parTransId="{03C3380C-C67F-4D1A-B37D-8821C1912FB8}" sibTransId="{9C11BA6B-7BD1-4C80-9B18-41DF4E47D15A}"/>
    <dgm:cxn modelId="{19374C75-34DC-3043-8AC0-D3174847F95B}" type="presOf" srcId="{55FEA9C8-5FF8-4FAC-BFA6-E839688BFD67}" destId="{FA75B51A-823A-A846-A2FB-806C829FFCC9}" srcOrd="0" destOrd="0" presId="urn:microsoft.com/office/officeart/2008/layout/LinedList"/>
    <dgm:cxn modelId="{3A16808A-658A-40F5-9266-8D1CE59EED1A}" srcId="{55FEA9C8-5FF8-4FAC-BFA6-E839688BFD67}" destId="{76DC996A-E0F0-4259-B63F-43BB0B19226F}" srcOrd="0" destOrd="0" parTransId="{A5514C9B-7C29-4297-A41C-3A2F8EC71E47}" sibTransId="{843F060D-23CB-4A04-B64D-F0EFB614DB69}"/>
    <dgm:cxn modelId="{EE8498A6-F284-994A-93D8-450C6BE2353A}" type="presOf" srcId="{76DC996A-E0F0-4259-B63F-43BB0B19226F}" destId="{2811E9A5-23B3-8F4A-992E-F69A4ED3245F}" srcOrd="0" destOrd="0" presId="urn:microsoft.com/office/officeart/2008/layout/LinedList"/>
    <dgm:cxn modelId="{3C026BE2-83A8-4AAC-B87E-A40905B278AA}" srcId="{55FEA9C8-5FF8-4FAC-BFA6-E839688BFD67}" destId="{70AC56B2-CC85-43D8-A2E4-7987AC39DA3E}" srcOrd="2" destOrd="0" parTransId="{AFE649E2-F7FA-4946-A108-77E7F759BFF5}" sibTransId="{9EBF841F-A8DC-44E6-BA4F-9C271E82BB38}"/>
    <dgm:cxn modelId="{9075B2FA-3699-894D-80ED-AE85577BED76}" type="presOf" srcId="{90644836-24B0-4D49-90A3-AB36951C7348}" destId="{68F58401-0A5C-8648-B750-F0CCDA771169}" srcOrd="0" destOrd="0" presId="urn:microsoft.com/office/officeart/2008/layout/LinedList"/>
    <dgm:cxn modelId="{D18D4B56-7264-6C4D-99FF-BC2B9EE7D880}" type="presParOf" srcId="{FA75B51A-823A-A846-A2FB-806C829FFCC9}" destId="{98807FA9-1288-7F4A-9A76-4B79421F16E4}" srcOrd="0" destOrd="0" presId="urn:microsoft.com/office/officeart/2008/layout/LinedList"/>
    <dgm:cxn modelId="{03ADFD9C-39D6-DA41-989B-4EDE9D580AFA}" type="presParOf" srcId="{FA75B51A-823A-A846-A2FB-806C829FFCC9}" destId="{A2D3A80E-60B2-A446-95CB-0790A4983D2C}" srcOrd="1" destOrd="0" presId="urn:microsoft.com/office/officeart/2008/layout/LinedList"/>
    <dgm:cxn modelId="{7C5F560C-CFF0-2D47-89A3-0924AD8A99A3}" type="presParOf" srcId="{A2D3A80E-60B2-A446-95CB-0790A4983D2C}" destId="{2811E9A5-23B3-8F4A-992E-F69A4ED3245F}" srcOrd="0" destOrd="0" presId="urn:microsoft.com/office/officeart/2008/layout/LinedList"/>
    <dgm:cxn modelId="{C569348D-3B8D-ED44-8CD2-B01F8B4A8ECF}" type="presParOf" srcId="{A2D3A80E-60B2-A446-95CB-0790A4983D2C}" destId="{DB21B52A-5AA2-4F46-AC21-E822E119CA11}" srcOrd="1" destOrd="0" presId="urn:microsoft.com/office/officeart/2008/layout/LinedList"/>
    <dgm:cxn modelId="{6A456B82-C4B3-484A-B8B1-68EDDA09D4E1}" type="presParOf" srcId="{FA75B51A-823A-A846-A2FB-806C829FFCC9}" destId="{E29CD041-DD4D-FE41-B7D7-B2B95BDCB1AF}" srcOrd="2" destOrd="0" presId="urn:microsoft.com/office/officeart/2008/layout/LinedList"/>
    <dgm:cxn modelId="{B92C086A-7A15-924E-925A-1325F3F9BE70}" type="presParOf" srcId="{FA75B51A-823A-A846-A2FB-806C829FFCC9}" destId="{6BE061AE-668C-634A-B9B3-6D7D544122F1}" srcOrd="3" destOrd="0" presId="urn:microsoft.com/office/officeart/2008/layout/LinedList"/>
    <dgm:cxn modelId="{97E203E8-905B-8F42-A522-F91196F9374D}" type="presParOf" srcId="{6BE061AE-668C-634A-B9B3-6D7D544122F1}" destId="{68F58401-0A5C-8648-B750-F0CCDA771169}" srcOrd="0" destOrd="0" presId="urn:microsoft.com/office/officeart/2008/layout/LinedList"/>
    <dgm:cxn modelId="{B6584BD0-DCBC-984E-B266-8BD5284B6A4A}" type="presParOf" srcId="{6BE061AE-668C-634A-B9B3-6D7D544122F1}" destId="{84E5C15F-8E75-354B-B89D-C8D46BE2CEAD}" srcOrd="1" destOrd="0" presId="urn:microsoft.com/office/officeart/2008/layout/LinedList"/>
    <dgm:cxn modelId="{61A9E034-9881-3E44-82E1-CA86987C21F7}" type="presParOf" srcId="{FA75B51A-823A-A846-A2FB-806C829FFCC9}" destId="{6A0336AC-E652-C845-8372-D72C77390F87}" srcOrd="4" destOrd="0" presId="urn:microsoft.com/office/officeart/2008/layout/LinedList"/>
    <dgm:cxn modelId="{C8D2CE22-E1E3-754A-812C-37E14D6302B3}" type="presParOf" srcId="{FA75B51A-823A-A846-A2FB-806C829FFCC9}" destId="{CAB73A3C-4171-364B-8FBC-2275038187A8}" srcOrd="5" destOrd="0" presId="urn:microsoft.com/office/officeart/2008/layout/LinedList"/>
    <dgm:cxn modelId="{055AC3AC-AD51-2441-BE19-B93DDE30A57F}" type="presParOf" srcId="{CAB73A3C-4171-364B-8FBC-2275038187A8}" destId="{627DDD40-D1EC-7549-888C-0FE5CDAFDC2D}" srcOrd="0" destOrd="0" presId="urn:microsoft.com/office/officeart/2008/layout/LinedList"/>
    <dgm:cxn modelId="{0A8A8D1A-145A-D542-9C49-2614866FB20A}" type="presParOf" srcId="{CAB73A3C-4171-364B-8FBC-2275038187A8}" destId="{CEBFA921-9E72-714D-A416-8C3755334EF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FEA9C8-5FF8-4FAC-BFA6-E839688BFD67}"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76DC996A-E0F0-4259-B63F-43BB0B19226F}">
      <dgm:prSet/>
      <dgm:spPr/>
      <dgm:t>
        <a:bodyPr/>
        <a:lstStyle/>
        <a:p>
          <a:r>
            <a:rPr lang="en-US" dirty="0"/>
            <a:t>Marketing oneself as a D&amp;I scientist</a:t>
          </a:r>
        </a:p>
      </dgm:t>
    </dgm:pt>
    <dgm:pt modelId="{A5514C9B-7C29-4297-A41C-3A2F8EC71E47}" type="parTrans" cxnId="{3A16808A-658A-40F5-9266-8D1CE59EED1A}">
      <dgm:prSet/>
      <dgm:spPr/>
      <dgm:t>
        <a:bodyPr/>
        <a:lstStyle/>
        <a:p>
          <a:endParaRPr lang="en-US"/>
        </a:p>
      </dgm:t>
    </dgm:pt>
    <dgm:pt modelId="{843F060D-23CB-4A04-B64D-F0EFB614DB69}" type="sibTrans" cxnId="{3A16808A-658A-40F5-9266-8D1CE59EED1A}">
      <dgm:prSet/>
      <dgm:spPr/>
      <dgm:t>
        <a:bodyPr/>
        <a:lstStyle/>
        <a:p>
          <a:endParaRPr lang="en-US"/>
        </a:p>
      </dgm:t>
    </dgm:pt>
    <dgm:pt modelId="{90644836-24B0-4D49-90A3-AB36951C7348}">
      <dgm:prSet/>
      <dgm:spPr/>
      <dgm:t>
        <a:bodyPr/>
        <a:lstStyle/>
        <a:p>
          <a:r>
            <a:rPr lang="en-US" dirty="0"/>
            <a:t>Collaboration considerations</a:t>
          </a:r>
        </a:p>
      </dgm:t>
    </dgm:pt>
    <dgm:pt modelId="{03C3380C-C67F-4D1A-B37D-8821C1912FB8}" type="parTrans" cxnId="{DE11D33A-A0D0-4C0C-8A6C-06593ACB28A9}">
      <dgm:prSet/>
      <dgm:spPr/>
      <dgm:t>
        <a:bodyPr/>
        <a:lstStyle/>
        <a:p>
          <a:endParaRPr lang="en-US"/>
        </a:p>
      </dgm:t>
    </dgm:pt>
    <dgm:pt modelId="{9C11BA6B-7BD1-4C80-9B18-41DF4E47D15A}" type="sibTrans" cxnId="{DE11D33A-A0D0-4C0C-8A6C-06593ACB28A9}">
      <dgm:prSet/>
      <dgm:spPr/>
      <dgm:t>
        <a:bodyPr/>
        <a:lstStyle/>
        <a:p>
          <a:endParaRPr lang="en-US"/>
        </a:p>
      </dgm:t>
    </dgm:pt>
    <dgm:pt modelId="{70AC56B2-CC85-43D8-A2E4-7987AC39DA3E}">
      <dgm:prSet/>
      <dgm:spPr/>
      <dgm:t>
        <a:bodyPr/>
        <a:lstStyle/>
        <a:p>
          <a:r>
            <a:rPr lang="en-US" dirty="0"/>
            <a:t>Responsibilities of the D&amp;I collaborator</a:t>
          </a:r>
        </a:p>
      </dgm:t>
    </dgm:pt>
    <dgm:pt modelId="{AFE649E2-F7FA-4946-A108-77E7F759BFF5}" type="parTrans" cxnId="{3C026BE2-83A8-4AAC-B87E-A40905B278AA}">
      <dgm:prSet/>
      <dgm:spPr/>
      <dgm:t>
        <a:bodyPr/>
        <a:lstStyle/>
        <a:p>
          <a:endParaRPr lang="en-US"/>
        </a:p>
      </dgm:t>
    </dgm:pt>
    <dgm:pt modelId="{9EBF841F-A8DC-44E6-BA4F-9C271E82BB38}" type="sibTrans" cxnId="{3C026BE2-83A8-4AAC-B87E-A40905B278AA}">
      <dgm:prSet/>
      <dgm:spPr/>
      <dgm:t>
        <a:bodyPr/>
        <a:lstStyle/>
        <a:p>
          <a:endParaRPr lang="en-US"/>
        </a:p>
      </dgm:t>
    </dgm:pt>
    <dgm:pt modelId="{FA75B51A-823A-A846-A2FB-806C829FFCC9}" type="pres">
      <dgm:prSet presAssocID="{55FEA9C8-5FF8-4FAC-BFA6-E839688BFD67}" presName="vert0" presStyleCnt="0">
        <dgm:presLayoutVars>
          <dgm:dir/>
          <dgm:animOne val="branch"/>
          <dgm:animLvl val="lvl"/>
        </dgm:presLayoutVars>
      </dgm:prSet>
      <dgm:spPr/>
    </dgm:pt>
    <dgm:pt modelId="{98807FA9-1288-7F4A-9A76-4B79421F16E4}" type="pres">
      <dgm:prSet presAssocID="{76DC996A-E0F0-4259-B63F-43BB0B19226F}" presName="thickLine" presStyleLbl="alignNode1" presStyleIdx="0" presStyleCnt="3"/>
      <dgm:spPr/>
    </dgm:pt>
    <dgm:pt modelId="{A2D3A80E-60B2-A446-95CB-0790A4983D2C}" type="pres">
      <dgm:prSet presAssocID="{76DC996A-E0F0-4259-B63F-43BB0B19226F}" presName="horz1" presStyleCnt="0"/>
      <dgm:spPr/>
    </dgm:pt>
    <dgm:pt modelId="{2811E9A5-23B3-8F4A-992E-F69A4ED3245F}" type="pres">
      <dgm:prSet presAssocID="{76DC996A-E0F0-4259-B63F-43BB0B19226F}" presName="tx1" presStyleLbl="revTx" presStyleIdx="0" presStyleCnt="3"/>
      <dgm:spPr/>
    </dgm:pt>
    <dgm:pt modelId="{DB21B52A-5AA2-4F46-AC21-E822E119CA11}" type="pres">
      <dgm:prSet presAssocID="{76DC996A-E0F0-4259-B63F-43BB0B19226F}" presName="vert1" presStyleCnt="0"/>
      <dgm:spPr/>
    </dgm:pt>
    <dgm:pt modelId="{E29CD041-DD4D-FE41-B7D7-B2B95BDCB1AF}" type="pres">
      <dgm:prSet presAssocID="{90644836-24B0-4D49-90A3-AB36951C7348}" presName="thickLine" presStyleLbl="alignNode1" presStyleIdx="1" presStyleCnt="3"/>
      <dgm:spPr/>
    </dgm:pt>
    <dgm:pt modelId="{6BE061AE-668C-634A-B9B3-6D7D544122F1}" type="pres">
      <dgm:prSet presAssocID="{90644836-24B0-4D49-90A3-AB36951C7348}" presName="horz1" presStyleCnt="0"/>
      <dgm:spPr/>
    </dgm:pt>
    <dgm:pt modelId="{68F58401-0A5C-8648-B750-F0CCDA771169}" type="pres">
      <dgm:prSet presAssocID="{90644836-24B0-4D49-90A3-AB36951C7348}" presName="tx1" presStyleLbl="revTx" presStyleIdx="1" presStyleCnt="3"/>
      <dgm:spPr/>
    </dgm:pt>
    <dgm:pt modelId="{84E5C15F-8E75-354B-B89D-C8D46BE2CEAD}" type="pres">
      <dgm:prSet presAssocID="{90644836-24B0-4D49-90A3-AB36951C7348}" presName="vert1" presStyleCnt="0"/>
      <dgm:spPr/>
    </dgm:pt>
    <dgm:pt modelId="{6A0336AC-E652-C845-8372-D72C77390F87}" type="pres">
      <dgm:prSet presAssocID="{70AC56B2-CC85-43D8-A2E4-7987AC39DA3E}" presName="thickLine" presStyleLbl="alignNode1" presStyleIdx="2" presStyleCnt="3"/>
      <dgm:spPr/>
    </dgm:pt>
    <dgm:pt modelId="{CAB73A3C-4171-364B-8FBC-2275038187A8}" type="pres">
      <dgm:prSet presAssocID="{70AC56B2-CC85-43D8-A2E4-7987AC39DA3E}" presName="horz1" presStyleCnt="0"/>
      <dgm:spPr/>
    </dgm:pt>
    <dgm:pt modelId="{627DDD40-D1EC-7549-888C-0FE5CDAFDC2D}" type="pres">
      <dgm:prSet presAssocID="{70AC56B2-CC85-43D8-A2E4-7987AC39DA3E}" presName="tx1" presStyleLbl="revTx" presStyleIdx="2" presStyleCnt="3"/>
      <dgm:spPr/>
    </dgm:pt>
    <dgm:pt modelId="{CEBFA921-9E72-714D-A416-8C3755334EF5}" type="pres">
      <dgm:prSet presAssocID="{70AC56B2-CC85-43D8-A2E4-7987AC39DA3E}" presName="vert1" presStyleCnt="0"/>
      <dgm:spPr/>
    </dgm:pt>
  </dgm:ptLst>
  <dgm:cxnLst>
    <dgm:cxn modelId="{F6275110-2F74-0546-8FE7-D367CABB9E76}" type="presOf" srcId="{70AC56B2-CC85-43D8-A2E4-7987AC39DA3E}" destId="{627DDD40-D1EC-7549-888C-0FE5CDAFDC2D}" srcOrd="0" destOrd="0" presId="urn:microsoft.com/office/officeart/2008/layout/LinedList"/>
    <dgm:cxn modelId="{DE11D33A-A0D0-4C0C-8A6C-06593ACB28A9}" srcId="{55FEA9C8-5FF8-4FAC-BFA6-E839688BFD67}" destId="{90644836-24B0-4D49-90A3-AB36951C7348}" srcOrd="1" destOrd="0" parTransId="{03C3380C-C67F-4D1A-B37D-8821C1912FB8}" sibTransId="{9C11BA6B-7BD1-4C80-9B18-41DF4E47D15A}"/>
    <dgm:cxn modelId="{19374C75-34DC-3043-8AC0-D3174847F95B}" type="presOf" srcId="{55FEA9C8-5FF8-4FAC-BFA6-E839688BFD67}" destId="{FA75B51A-823A-A846-A2FB-806C829FFCC9}" srcOrd="0" destOrd="0" presId="urn:microsoft.com/office/officeart/2008/layout/LinedList"/>
    <dgm:cxn modelId="{3A16808A-658A-40F5-9266-8D1CE59EED1A}" srcId="{55FEA9C8-5FF8-4FAC-BFA6-E839688BFD67}" destId="{76DC996A-E0F0-4259-B63F-43BB0B19226F}" srcOrd="0" destOrd="0" parTransId="{A5514C9B-7C29-4297-A41C-3A2F8EC71E47}" sibTransId="{843F060D-23CB-4A04-B64D-F0EFB614DB69}"/>
    <dgm:cxn modelId="{EE8498A6-F284-994A-93D8-450C6BE2353A}" type="presOf" srcId="{76DC996A-E0F0-4259-B63F-43BB0B19226F}" destId="{2811E9A5-23B3-8F4A-992E-F69A4ED3245F}" srcOrd="0" destOrd="0" presId="urn:microsoft.com/office/officeart/2008/layout/LinedList"/>
    <dgm:cxn modelId="{3C026BE2-83A8-4AAC-B87E-A40905B278AA}" srcId="{55FEA9C8-5FF8-4FAC-BFA6-E839688BFD67}" destId="{70AC56B2-CC85-43D8-A2E4-7987AC39DA3E}" srcOrd="2" destOrd="0" parTransId="{AFE649E2-F7FA-4946-A108-77E7F759BFF5}" sibTransId="{9EBF841F-A8DC-44E6-BA4F-9C271E82BB38}"/>
    <dgm:cxn modelId="{9075B2FA-3699-894D-80ED-AE85577BED76}" type="presOf" srcId="{90644836-24B0-4D49-90A3-AB36951C7348}" destId="{68F58401-0A5C-8648-B750-F0CCDA771169}" srcOrd="0" destOrd="0" presId="urn:microsoft.com/office/officeart/2008/layout/LinedList"/>
    <dgm:cxn modelId="{D18D4B56-7264-6C4D-99FF-BC2B9EE7D880}" type="presParOf" srcId="{FA75B51A-823A-A846-A2FB-806C829FFCC9}" destId="{98807FA9-1288-7F4A-9A76-4B79421F16E4}" srcOrd="0" destOrd="0" presId="urn:microsoft.com/office/officeart/2008/layout/LinedList"/>
    <dgm:cxn modelId="{03ADFD9C-39D6-DA41-989B-4EDE9D580AFA}" type="presParOf" srcId="{FA75B51A-823A-A846-A2FB-806C829FFCC9}" destId="{A2D3A80E-60B2-A446-95CB-0790A4983D2C}" srcOrd="1" destOrd="0" presId="urn:microsoft.com/office/officeart/2008/layout/LinedList"/>
    <dgm:cxn modelId="{7C5F560C-CFF0-2D47-89A3-0924AD8A99A3}" type="presParOf" srcId="{A2D3A80E-60B2-A446-95CB-0790A4983D2C}" destId="{2811E9A5-23B3-8F4A-992E-F69A4ED3245F}" srcOrd="0" destOrd="0" presId="urn:microsoft.com/office/officeart/2008/layout/LinedList"/>
    <dgm:cxn modelId="{C569348D-3B8D-ED44-8CD2-B01F8B4A8ECF}" type="presParOf" srcId="{A2D3A80E-60B2-A446-95CB-0790A4983D2C}" destId="{DB21B52A-5AA2-4F46-AC21-E822E119CA11}" srcOrd="1" destOrd="0" presId="urn:microsoft.com/office/officeart/2008/layout/LinedList"/>
    <dgm:cxn modelId="{6A456B82-C4B3-484A-B8B1-68EDDA09D4E1}" type="presParOf" srcId="{FA75B51A-823A-A846-A2FB-806C829FFCC9}" destId="{E29CD041-DD4D-FE41-B7D7-B2B95BDCB1AF}" srcOrd="2" destOrd="0" presId="urn:microsoft.com/office/officeart/2008/layout/LinedList"/>
    <dgm:cxn modelId="{B92C086A-7A15-924E-925A-1325F3F9BE70}" type="presParOf" srcId="{FA75B51A-823A-A846-A2FB-806C829FFCC9}" destId="{6BE061AE-668C-634A-B9B3-6D7D544122F1}" srcOrd="3" destOrd="0" presId="urn:microsoft.com/office/officeart/2008/layout/LinedList"/>
    <dgm:cxn modelId="{97E203E8-905B-8F42-A522-F91196F9374D}" type="presParOf" srcId="{6BE061AE-668C-634A-B9B3-6D7D544122F1}" destId="{68F58401-0A5C-8648-B750-F0CCDA771169}" srcOrd="0" destOrd="0" presId="urn:microsoft.com/office/officeart/2008/layout/LinedList"/>
    <dgm:cxn modelId="{B6584BD0-DCBC-984E-B266-8BD5284B6A4A}" type="presParOf" srcId="{6BE061AE-668C-634A-B9B3-6D7D544122F1}" destId="{84E5C15F-8E75-354B-B89D-C8D46BE2CEAD}" srcOrd="1" destOrd="0" presId="urn:microsoft.com/office/officeart/2008/layout/LinedList"/>
    <dgm:cxn modelId="{61A9E034-9881-3E44-82E1-CA86987C21F7}" type="presParOf" srcId="{FA75B51A-823A-A846-A2FB-806C829FFCC9}" destId="{6A0336AC-E652-C845-8372-D72C77390F87}" srcOrd="4" destOrd="0" presId="urn:microsoft.com/office/officeart/2008/layout/LinedList"/>
    <dgm:cxn modelId="{C8D2CE22-E1E3-754A-812C-37E14D6302B3}" type="presParOf" srcId="{FA75B51A-823A-A846-A2FB-806C829FFCC9}" destId="{CAB73A3C-4171-364B-8FBC-2275038187A8}" srcOrd="5" destOrd="0" presId="urn:microsoft.com/office/officeart/2008/layout/LinedList"/>
    <dgm:cxn modelId="{055AC3AC-AD51-2441-BE19-B93DDE30A57F}" type="presParOf" srcId="{CAB73A3C-4171-364B-8FBC-2275038187A8}" destId="{627DDD40-D1EC-7549-888C-0FE5CDAFDC2D}" srcOrd="0" destOrd="0" presId="urn:microsoft.com/office/officeart/2008/layout/LinedList"/>
    <dgm:cxn modelId="{0A8A8D1A-145A-D542-9C49-2614866FB20A}" type="presParOf" srcId="{CAB73A3C-4171-364B-8FBC-2275038187A8}" destId="{CEBFA921-9E72-714D-A416-8C3755334EF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FEA9C8-5FF8-4FAC-BFA6-E839688BFD67}"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76DC996A-E0F0-4259-B63F-43BB0B19226F}">
      <dgm:prSet/>
      <dgm:spPr/>
      <dgm:t>
        <a:bodyPr/>
        <a:lstStyle/>
        <a:p>
          <a:r>
            <a:rPr lang="en-US" dirty="0"/>
            <a:t>Marketing oneself as a D&amp;I scientist</a:t>
          </a:r>
        </a:p>
      </dgm:t>
    </dgm:pt>
    <dgm:pt modelId="{A5514C9B-7C29-4297-A41C-3A2F8EC71E47}" type="parTrans" cxnId="{3A16808A-658A-40F5-9266-8D1CE59EED1A}">
      <dgm:prSet/>
      <dgm:spPr/>
      <dgm:t>
        <a:bodyPr/>
        <a:lstStyle/>
        <a:p>
          <a:endParaRPr lang="en-US"/>
        </a:p>
      </dgm:t>
    </dgm:pt>
    <dgm:pt modelId="{843F060D-23CB-4A04-B64D-F0EFB614DB69}" type="sibTrans" cxnId="{3A16808A-658A-40F5-9266-8D1CE59EED1A}">
      <dgm:prSet/>
      <dgm:spPr/>
      <dgm:t>
        <a:bodyPr/>
        <a:lstStyle/>
        <a:p>
          <a:endParaRPr lang="en-US"/>
        </a:p>
      </dgm:t>
    </dgm:pt>
    <dgm:pt modelId="{90644836-24B0-4D49-90A3-AB36951C7348}">
      <dgm:prSet/>
      <dgm:spPr/>
      <dgm:t>
        <a:bodyPr/>
        <a:lstStyle/>
        <a:p>
          <a:r>
            <a:rPr lang="en-US" dirty="0"/>
            <a:t>Collaboration considerations</a:t>
          </a:r>
        </a:p>
      </dgm:t>
    </dgm:pt>
    <dgm:pt modelId="{03C3380C-C67F-4D1A-B37D-8821C1912FB8}" type="parTrans" cxnId="{DE11D33A-A0D0-4C0C-8A6C-06593ACB28A9}">
      <dgm:prSet/>
      <dgm:spPr/>
      <dgm:t>
        <a:bodyPr/>
        <a:lstStyle/>
        <a:p>
          <a:endParaRPr lang="en-US"/>
        </a:p>
      </dgm:t>
    </dgm:pt>
    <dgm:pt modelId="{9C11BA6B-7BD1-4C80-9B18-41DF4E47D15A}" type="sibTrans" cxnId="{DE11D33A-A0D0-4C0C-8A6C-06593ACB28A9}">
      <dgm:prSet/>
      <dgm:spPr/>
      <dgm:t>
        <a:bodyPr/>
        <a:lstStyle/>
        <a:p>
          <a:endParaRPr lang="en-US"/>
        </a:p>
      </dgm:t>
    </dgm:pt>
    <dgm:pt modelId="{70AC56B2-CC85-43D8-A2E4-7987AC39DA3E}">
      <dgm:prSet/>
      <dgm:spPr/>
      <dgm:t>
        <a:bodyPr/>
        <a:lstStyle/>
        <a:p>
          <a:r>
            <a:rPr lang="en-US" dirty="0"/>
            <a:t>Responsibilities of the D&amp;I collaborator</a:t>
          </a:r>
        </a:p>
      </dgm:t>
    </dgm:pt>
    <dgm:pt modelId="{AFE649E2-F7FA-4946-A108-77E7F759BFF5}" type="parTrans" cxnId="{3C026BE2-83A8-4AAC-B87E-A40905B278AA}">
      <dgm:prSet/>
      <dgm:spPr/>
      <dgm:t>
        <a:bodyPr/>
        <a:lstStyle/>
        <a:p>
          <a:endParaRPr lang="en-US"/>
        </a:p>
      </dgm:t>
    </dgm:pt>
    <dgm:pt modelId="{9EBF841F-A8DC-44E6-BA4F-9C271E82BB38}" type="sibTrans" cxnId="{3C026BE2-83A8-4AAC-B87E-A40905B278AA}">
      <dgm:prSet/>
      <dgm:spPr/>
      <dgm:t>
        <a:bodyPr/>
        <a:lstStyle/>
        <a:p>
          <a:endParaRPr lang="en-US"/>
        </a:p>
      </dgm:t>
    </dgm:pt>
    <dgm:pt modelId="{FA75B51A-823A-A846-A2FB-806C829FFCC9}" type="pres">
      <dgm:prSet presAssocID="{55FEA9C8-5FF8-4FAC-BFA6-E839688BFD67}" presName="vert0" presStyleCnt="0">
        <dgm:presLayoutVars>
          <dgm:dir/>
          <dgm:animOne val="branch"/>
          <dgm:animLvl val="lvl"/>
        </dgm:presLayoutVars>
      </dgm:prSet>
      <dgm:spPr/>
    </dgm:pt>
    <dgm:pt modelId="{98807FA9-1288-7F4A-9A76-4B79421F16E4}" type="pres">
      <dgm:prSet presAssocID="{76DC996A-E0F0-4259-B63F-43BB0B19226F}" presName="thickLine" presStyleLbl="alignNode1" presStyleIdx="0" presStyleCnt="3"/>
      <dgm:spPr/>
    </dgm:pt>
    <dgm:pt modelId="{A2D3A80E-60B2-A446-95CB-0790A4983D2C}" type="pres">
      <dgm:prSet presAssocID="{76DC996A-E0F0-4259-B63F-43BB0B19226F}" presName="horz1" presStyleCnt="0"/>
      <dgm:spPr/>
    </dgm:pt>
    <dgm:pt modelId="{2811E9A5-23B3-8F4A-992E-F69A4ED3245F}" type="pres">
      <dgm:prSet presAssocID="{76DC996A-E0F0-4259-B63F-43BB0B19226F}" presName="tx1" presStyleLbl="revTx" presStyleIdx="0" presStyleCnt="3"/>
      <dgm:spPr/>
    </dgm:pt>
    <dgm:pt modelId="{DB21B52A-5AA2-4F46-AC21-E822E119CA11}" type="pres">
      <dgm:prSet presAssocID="{76DC996A-E0F0-4259-B63F-43BB0B19226F}" presName="vert1" presStyleCnt="0"/>
      <dgm:spPr/>
    </dgm:pt>
    <dgm:pt modelId="{E29CD041-DD4D-FE41-B7D7-B2B95BDCB1AF}" type="pres">
      <dgm:prSet presAssocID="{90644836-24B0-4D49-90A3-AB36951C7348}" presName="thickLine" presStyleLbl="alignNode1" presStyleIdx="1" presStyleCnt="3"/>
      <dgm:spPr/>
    </dgm:pt>
    <dgm:pt modelId="{6BE061AE-668C-634A-B9B3-6D7D544122F1}" type="pres">
      <dgm:prSet presAssocID="{90644836-24B0-4D49-90A3-AB36951C7348}" presName="horz1" presStyleCnt="0"/>
      <dgm:spPr/>
    </dgm:pt>
    <dgm:pt modelId="{68F58401-0A5C-8648-B750-F0CCDA771169}" type="pres">
      <dgm:prSet presAssocID="{90644836-24B0-4D49-90A3-AB36951C7348}" presName="tx1" presStyleLbl="revTx" presStyleIdx="1" presStyleCnt="3"/>
      <dgm:spPr/>
    </dgm:pt>
    <dgm:pt modelId="{84E5C15F-8E75-354B-B89D-C8D46BE2CEAD}" type="pres">
      <dgm:prSet presAssocID="{90644836-24B0-4D49-90A3-AB36951C7348}" presName="vert1" presStyleCnt="0"/>
      <dgm:spPr/>
    </dgm:pt>
    <dgm:pt modelId="{6A0336AC-E652-C845-8372-D72C77390F87}" type="pres">
      <dgm:prSet presAssocID="{70AC56B2-CC85-43D8-A2E4-7987AC39DA3E}" presName="thickLine" presStyleLbl="alignNode1" presStyleIdx="2" presStyleCnt="3"/>
      <dgm:spPr/>
    </dgm:pt>
    <dgm:pt modelId="{CAB73A3C-4171-364B-8FBC-2275038187A8}" type="pres">
      <dgm:prSet presAssocID="{70AC56B2-CC85-43D8-A2E4-7987AC39DA3E}" presName="horz1" presStyleCnt="0"/>
      <dgm:spPr/>
    </dgm:pt>
    <dgm:pt modelId="{627DDD40-D1EC-7549-888C-0FE5CDAFDC2D}" type="pres">
      <dgm:prSet presAssocID="{70AC56B2-CC85-43D8-A2E4-7987AC39DA3E}" presName="tx1" presStyleLbl="revTx" presStyleIdx="2" presStyleCnt="3"/>
      <dgm:spPr/>
    </dgm:pt>
    <dgm:pt modelId="{CEBFA921-9E72-714D-A416-8C3755334EF5}" type="pres">
      <dgm:prSet presAssocID="{70AC56B2-CC85-43D8-A2E4-7987AC39DA3E}" presName="vert1" presStyleCnt="0"/>
      <dgm:spPr/>
    </dgm:pt>
  </dgm:ptLst>
  <dgm:cxnLst>
    <dgm:cxn modelId="{F6275110-2F74-0546-8FE7-D367CABB9E76}" type="presOf" srcId="{70AC56B2-CC85-43D8-A2E4-7987AC39DA3E}" destId="{627DDD40-D1EC-7549-888C-0FE5CDAFDC2D}" srcOrd="0" destOrd="0" presId="urn:microsoft.com/office/officeart/2008/layout/LinedList"/>
    <dgm:cxn modelId="{DE11D33A-A0D0-4C0C-8A6C-06593ACB28A9}" srcId="{55FEA9C8-5FF8-4FAC-BFA6-E839688BFD67}" destId="{90644836-24B0-4D49-90A3-AB36951C7348}" srcOrd="1" destOrd="0" parTransId="{03C3380C-C67F-4D1A-B37D-8821C1912FB8}" sibTransId="{9C11BA6B-7BD1-4C80-9B18-41DF4E47D15A}"/>
    <dgm:cxn modelId="{19374C75-34DC-3043-8AC0-D3174847F95B}" type="presOf" srcId="{55FEA9C8-5FF8-4FAC-BFA6-E839688BFD67}" destId="{FA75B51A-823A-A846-A2FB-806C829FFCC9}" srcOrd="0" destOrd="0" presId="urn:microsoft.com/office/officeart/2008/layout/LinedList"/>
    <dgm:cxn modelId="{3A16808A-658A-40F5-9266-8D1CE59EED1A}" srcId="{55FEA9C8-5FF8-4FAC-BFA6-E839688BFD67}" destId="{76DC996A-E0F0-4259-B63F-43BB0B19226F}" srcOrd="0" destOrd="0" parTransId="{A5514C9B-7C29-4297-A41C-3A2F8EC71E47}" sibTransId="{843F060D-23CB-4A04-B64D-F0EFB614DB69}"/>
    <dgm:cxn modelId="{EE8498A6-F284-994A-93D8-450C6BE2353A}" type="presOf" srcId="{76DC996A-E0F0-4259-B63F-43BB0B19226F}" destId="{2811E9A5-23B3-8F4A-992E-F69A4ED3245F}" srcOrd="0" destOrd="0" presId="urn:microsoft.com/office/officeart/2008/layout/LinedList"/>
    <dgm:cxn modelId="{3C026BE2-83A8-4AAC-B87E-A40905B278AA}" srcId="{55FEA9C8-5FF8-4FAC-BFA6-E839688BFD67}" destId="{70AC56B2-CC85-43D8-A2E4-7987AC39DA3E}" srcOrd="2" destOrd="0" parTransId="{AFE649E2-F7FA-4946-A108-77E7F759BFF5}" sibTransId="{9EBF841F-A8DC-44E6-BA4F-9C271E82BB38}"/>
    <dgm:cxn modelId="{9075B2FA-3699-894D-80ED-AE85577BED76}" type="presOf" srcId="{90644836-24B0-4D49-90A3-AB36951C7348}" destId="{68F58401-0A5C-8648-B750-F0CCDA771169}" srcOrd="0" destOrd="0" presId="urn:microsoft.com/office/officeart/2008/layout/LinedList"/>
    <dgm:cxn modelId="{D18D4B56-7264-6C4D-99FF-BC2B9EE7D880}" type="presParOf" srcId="{FA75B51A-823A-A846-A2FB-806C829FFCC9}" destId="{98807FA9-1288-7F4A-9A76-4B79421F16E4}" srcOrd="0" destOrd="0" presId="urn:microsoft.com/office/officeart/2008/layout/LinedList"/>
    <dgm:cxn modelId="{03ADFD9C-39D6-DA41-989B-4EDE9D580AFA}" type="presParOf" srcId="{FA75B51A-823A-A846-A2FB-806C829FFCC9}" destId="{A2D3A80E-60B2-A446-95CB-0790A4983D2C}" srcOrd="1" destOrd="0" presId="urn:microsoft.com/office/officeart/2008/layout/LinedList"/>
    <dgm:cxn modelId="{7C5F560C-CFF0-2D47-89A3-0924AD8A99A3}" type="presParOf" srcId="{A2D3A80E-60B2-A446-95CB-0790A4983D2C}" destId="{2811E9A5-23B3-8F4A-992E-F69A4ED3245F}" srcOrd="0" destOrd="0" presId="urn:microsoft.com/office/officeart/2008/layout/LinedList"/>
    <dgm:cxn modelId="{C569348D-3B8D-ED44-8CD2-B01F8B4A8ECF}" type="presParOf" srcId="{A2D3A80E-60B2-A446-95CB-0790A4983D2C}" destId="{DB21B52A-5AA2-4F46-AC21-E822E119CA11}" srcOrd="1" destOrd="0" presId="urn:microsoft.com/office/officeart/2008/layout/LinedList"/>
    <dgm:cxn modelId="{6A456B82-C4B3-484A-B8B1-68EDDA09D4E1}" type="presParOf" srcId="{FA75B51A-823A-A846-A2FB-806C829FFCC9}" destId="{E29CD041-DD4D-FE41-B7D7-B2B95BDCB1AF}" srcOrd="2" destOrd="0" presId="urn:microsoft.com/office/officeart/2008/layout/LinedList"/>
    <dgm:cxn modelId="{B92C086A-7A15-924E-925A-1325F3F9BE70}" type="presParOf" srcId="{FA75B51A-823A-A846-A2FB-806C829FFCC9}" destId="{6BE061AE-668C-634A-B9B3-6D7D544122F1}" srcOrd="3" destOrd="0" presId="urn:microsoft.com/office/officeart/2008/layout/LinedList"/>
    <dgm:cxn modelId="{97E203E8-905B-8F42-A522-F91196F9374D}" type="presParOf" srcId="{6BE061AE-668C-634A-B9B3-6D7D544122F1}" destId="{68F58401-0A5C-8648-B750-F0CCDA771169}" srcOrd="0" destOrd="0" presId="urn:microsoft.com/office/officeart/2008/layout/LinedList"/>
    <dgm:cxn modelId="{B6584BD0-DCBC-984E-B266-8BD5284B6A4A}" type="presParOf" srcId="{6BE061AE-668C-634A-B9B3-6D7D544122F1}" destId="{84E5C15F-8E75-354B-B89D-C8D46BE2CEAD}" srcOrd="1" destOrd="0" presId="urn:microsoft.com/office/officeart/2008/layout/LinedList"/>
    <dgm:cxn modelId="{61A9E034-9881-3E44-82E1-CA86987C21F7}" type="presParOf" srcId="{FA75B51A-823A-A846-A2FB-806C829FFCC9}" destId="{6A0336AC-E652-C845-8372-D72C77390F87}" srcOrd="4" destOrd="0" presId="urn:microsoft.com/office/officeart/2008/layout/LinedList"/>
    <dgm:cxn modelId="{C8D2CE22-E1E3-754A-812C-37E14D6302B3}" type="presParOf" srcId="{FA75B51A-823A-A846-A2FB-806C829FFCC9}" destId="{CAB73A3C-4171-364B-8FBC-2275038187A8}" srcOrd="5" destOrd="0" presId="urn:microsoft.com/office/officeart/2008/layout/LinedList"/>
    <dgm:cxn modelId="{055AC3AC-AD51-2441-BE19-B93DDE30A57F}" type="presParOf" srcId="{CAB73A3C-4171-364B-8FBC-2275038187A8}" destId="{627DDD40-D1EC-7549-888C-0FE5CDAFDC2D}" srcOrd="0" destOrd="0" presId="urn:microsoft.com/office/officeart/2008/layout/LinedList"/>
    <dgm:cxn modelId="{0A8A8D1A-145A-D542-9C49-2614866FB20A}" type="presParOf" srcId="{CAB73A3C-4171-364B-8FBC-2275038187A8}" destId="{CEBFA921-9E72-714D-A416-8C3755334EF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FEA9C8-5FF8-4FAC-BFA6-E839688BFD67}"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76DC996A-E0F0-4259-B63F-43BB0B19226F}">
      <dgm:prSet/>
      <dgm:spPr/>
      <dgm:t>
        <a:bodyPr/>
        <a:lstStyle/>
        <a:p>
          <a:r>
            <a:rPr lang="en-US" dirty="0"/>
            <a:t>Marketing oneself as a D&amp;I scientist</a:t>
          </a:r>
        </a:p>
      </dgm:t>
    </dgm:pt>
    <dgm:pt modelId="{A5514C9B-7C29-4297-A41C-3A2F8EC71E47}" type="parTrans" cxnId="{3A16808A-658A-40F5-9266-8D1CE59EED1A}">
      <dgm:prSet/>
      <dgm:spPr/>
      <dgm:t>
        <a:bodyPr/>
        <a:lstStyle/>
        <a:p>
          <a:endParaRPr lang="en-US"/>
        </a:p>
      </dgm:t>
    </dgm:pt>
    <dgm:pt modelId="{843F060D-23CB-4A04-B64D-F0EFB614DB69}" type="sibTrans" cxnId="{3A16808A-658A-40F5-9266-8D1CE59EED1A}">
      <dgm:prSet/>
      <dgm:spPr/>
      <dgm:t>
        <a:bodyPr/>
        <a:lstStyle/>
        <a:p>
          <a:endParaRPr lang="en-US"/>
        </a:p>
      </dgm:t>
    </dgm:pt>
    <dgm:pt modelId="{90644836-24B0-4D49-90A3-AB36951C7348}">
      <dgm:prSet/>
      <dgm:spPr/>
      <dgm:t>
        <a:bodyPr/>
        <a:lstStyle/>
        <a:p>
          <a:r>
            <a:rPr lang="en-US" dirty="0"/>
            <a:t>Collaboration considerations</a:t>
          </a:r>
        </a:p>
      </dgm:t>
    </dgm:pt>
    <dgm:pt modelId="{03C3380C-C67F-4D1A-B37D-8821C1912FB8}" type="parTrans" cxnId="{DE11D33A-A0D0-4C0C-8A6C-06593ACB28A9}">
      <dgm:prSet/>
      <dgm:spPr/>
      <dgm:t>
        <a:bodyPr/>
        <a:lstStyle/>
        <a:p>
          <a:endParaRPr lang="en-US"/>
        </a:p>
      </dgm:t>
    </dgm:pt>
    <dgm:pt modelId="{9C11BA6B-7BD1-4C80-9B18-41DF4E47D15A}" type="sibTrans" cxnId="{DE11D33A-A0D0-4C0C-8A6C-06593ACB28A9}">
      <dgm:prSet/>
      <dgm:spPr/>
      <dgm:t>
        <a:bodyPr/>
        <a:lstStyle/>
        <a:p>
          <a:endParaRPr lang="en-US"/>
        </a:p>
      </dgm:t>
    </dgm:pt>
    <dgm:pt modelId="{70AC56B2-CC85-43D8-A2E4-7987AC39DA3E}">
      <dgm:prSet/>
      <dgm:spPr/>
      <dgm:t>
        <a:bodyPr/>
        <a:lstStyle/>
        <a:p>
          <a:r>
            <a:rPr lang="en-US" dirty="0"/>
            <a:t>Responsibilities of the D&amp;I collaborator</a:t>
          </a:r>
        </a:p>
      </dgm:t>
    </dgm:pt>
    <dgm:pt modelId="{AFE649E2-F7FA-4946-A108-77E7F759BFF5}" type="parTrans" cxnId="{3C026BE2-83A8-4AAC-B87E-A40905B278AA}">
      <dgm:prSet/>
      <dgm:spPr/>
      <dgm:t>
        <a:bodyPr/>
        <a:lstStyle/>
        <a:p>
          <a:endParaRPr lang="en-US"/>
        </a:p>
      </dgm:t>
    </dgm:pt>
    <dgm:pt modelId="{9EBF841F-A8DC-44E6-BA4F-9C271E82BB38}" type="sibTrans" cxnId="{3C026BE2-83A8-4AAC-B87E-A40905B278AA}">
      <dgm:prSet/>
      <dgm:spPr/>
      <dgm:t>
        <a:bodyPr/>
        <a:lstStyle/>
        <a:p>
          <a:endParaRPr lang="en-US"/>
        </a:p>
      </dgm:t>
    </dgm:pt>
    <dgm:pt modelId="{FA75B51A-823A-A846-A2FB-806C829FFCC9}" type="pres">
      <dgm:prSet presAssocID="{55FEA9C8-5FF8-4FAC-BFA6-E839688BFD67}" presName="vert0" presStyleCnt="0">
        <dgm:presLayoutVars>
          <dgm:dir/>
          <dgm:animOne val="branch"/>
          <dgm:animLvl val="lvl"/>
        </dgm:presLayoutVars>
      </dgm:prSet>
      <dgm:spPr/>
    </dgm:pt>
    <dgm:pt modelId="{98807FA9-1288-7F4A-9A76-4B79421F16E4}" type="pres">
      <dgm:prSet presAssocID="{76DC996A-E0F0-4259-B63F-43BB0B19226F}" presName="thickLine" presStyleLbl="alignNode1" presStyleIdx="0" presStyleCnt="3"/>
      <dgm:spPr/>
    </dgm:pt>
    <dgm:pt modelId="{A2D3A80E-60B2-A446-95CB-0790A4983D2C}" type="pres">
      <dgm:prSet presAssocID="{76DC996A-E0F0-4259-B63F-43BB0B19226F}" presName="horz1" presStyleCnt="0"/>
      <dgm:spPr/>
    </dgm:pt>
    <dgm:pt modelId="{2811E9A5-23B3-8F4A-992E-F69A4ED3245F}" type="pres">
      <dgm:prSet presAssocID="{76DC996A-E0F0-4259-B63F-43BB0B19226F}" presName="tx1" presStyleLbl="revTx" presStyleIdx="0" presStyleCnt="3"/>
      <dgm:spPr/>
    </dgm:pt>
    <dgm:pt modelId="{DB21B52A-5AA2-4F46-AC21-E822E119CA11}" type="pres">
      <dgm:prSet presAssocID="{76DC996A-E0F0-4259-B63F-43BB0B19226F}" presName="vert1" presStyleCnt="0"/>
      <dgm:spPr/>
    </dgm:pt>
    <dgm:pt modelId="{E29CD041-DD4D-FE41-B7D7-B2B95BDCB1AF}" type="pres">
      <dgm:prSet presAssocID="{90644836-24B0-4D49-90A3-AB36951C7348}" presName="thickLine" presStyleLbl="alignNode1" presStyleIdx="1" presStyleCnt="3"/>
      <dgm:spPr/>
    </dgm:pt>
    <dgm:pt modelId="{6BE061AE-668C-634A-B9B3-6D7D544122F1}" type="pres">
      <dgm:prSet presAssocID="{90644836-24B0-4D49-90A3-AB36951C7348}" presName="horz1" presStyleCnt="0"/>
      <dgm:spPr/>
    </dgm:pt>
    <dgm:pt modelId="{68F58401-0A5C-8648-B750-F0CCDA771169}" type="pres">
      <dgm:prSet presAssocID="{90644836-24B0-4D49-90A3-AB36951C7348}" presName="tx1" presStyleLbl="revTx" presStyleIdx="1" presStyleCnt="3"/>
      <dgm:spPr/>
    </dgm:pt>
    <dgm:pt modelId="{84E5C15F-8E75-354B-B89D-C8D46BE2CEAD}" type="pres">
      <dgm:prSet presAssocID="{90644836-24B0-4D49-90A3-AB36951C7348}" presName="vert1" presStyleCnt="0"/>
      <dgm:spPr/>
    </dgm:pt>
    <dgm:pt modelId="{6A0336AC-E652-C845-8372-D72C77390F87}" type="pres">
      <dgm:prSet presAssocID="{70AC56B2-CC85-43D8-A2E4-7987AC39DA3E}" presName="thickLine" presStyleLbl="alignNode1" presStyleIdx="2" presStyleCnt="3"/>
      <dgm:spPr/>
    </dgm:pt>
    <dgm:pt modelId="{CAB73A3C-4171-364B-8FBC-2275038187A8}" type="pres">
      <dgm:prSet presAssocID="{70AC56B2-CC85-43D8-A2E4-7987AC39DA3E}" presName="horz1" presStyleCnt="0"/>
      <dgm:spPr/>
    </dgm:pt>
    <dgm:pt modelId="{627DDD40-D1EC-7549-888C-0FE5CDAFDC2D}" type="pres">
      <dgm:prSet presAssocID="{70AC56B2-CC85-43D8-A2E4-7987AC39DA3E}" presName="tx1" presStyleLbl="revTx" presStyleIdx="2" presStyleCnt="3"/>
      <dgm:spPr/>
    </dgm:pt>
    <dgm:pt modelId="{CEBFA921-9E72-714D-A416-8C3755334EF5}" type="pres">
      <dgm:prSet presAssocID="{70AC56B2-CC85-43D8-A2E4-7987AC39DA3E}" presName="vert1" presStyleCnt="0"/>
      <dgm:spPr/>
    </dgm:pt>
  </dgm:ptLst>
  <dgm:cxnLst>
    <dgm:cxn modelId="{F6275110-2F74-0546-8FE7-D367CABB9E76}" type="presOf" srcId="{70AC56B2-CC85-43D8-A2E4-7987AC39DA3E}" destId="{627DDD40-D1EC-7549-888C-0FE5CDAFDC2D}" srcOrd="0" destOrd="0" presId="urn:microsoft.com/office/officeart/2008/layout/LinedList"/>
    <dgm:cxn modelId="{DE11D33A-A0D0-4C0C-8A6C-06593ACB28A9}" srcId="{55FEA9C8-5FF8-4FAC-BFA6-E839688BFD67}" destId="{90644836-24B0-4D49-90A3-AB36951C7348}" srcOrd="1" destOrd="0" parTransId="{03C3380C-C67F-4D1A-B37D-8821C1912FB8}" sibTransId="{9C11BA6B-7BD1-4C80-9B18-41DF4E47D15A}"/>
    <dgm:cxn modelId="{19374C75-34DC-3043-8AC0-D3174847F95B}" type="presOf" srcId="{55FEA9C8-5FF8-4FAC-BFA6-E839688BFD67}" destId="{FA75B51A-823A-A846-A2FB-806C829FFCC9}" srcOrd="0" destOrd="0" presId="urn:microsoft.com/office/officeart/2008/layout/LinedList"/>
    <dgm:cxn modelId="{3A16808A-658A-40F5-9266-8D1CE59EED1A}" srcId="{55FEA9C8-5FF8-4FAC-BFA6-E839688BFD67}" destId="{76DC996A-E0F0-4259-B63F-43BB0B19226F}" srcOrd="0" destOrd="0" parTransId="{A5514C9B-7C29-4297-A41C-3A2F8EC71E47}" sibTransId="{843F060D-23CB-4A04-B64D-F0EFB614DB69}"/>
    <dgm:cxn modelId="{EE8498A6-F284-994A-93D8-450C6BE2353A}" type="presOf" srcId="{76DC996A-E0F0-4259-B63F-43BB0B19226F}" destId="{2811E9A5-23B3-8F4A-992E-F69A4ED3245F}" srcOrd="0" destOrd="0" presId="urn:microsoft.com/office/officeart/2008/layout/LinedList"/>
    <dgm:cxn modelId="{3C026BE2-83A8-4AAC-B87E-A40905B278AA}" srcId="{55FEA9C8-5FF8-4FAC-BFA6-E839688BFD67}" destId="{70AC56B2-CC85-43D8-A2E4-7987AC39DA3E}" srcOrd="2" destOrd="0" parTransId="{AFE649E2-F7FA-4946-A108-77E7F759BFF5}" sibTransId="{9EBF841F-A8DC-44E6-BA4F-9C271E82BB38}"/>
    <dgm:cxn modelId="{9075B2FA-3699-894D-80ED-AE85577BED76}" type="presOf" srcId="{90644836-24B0-4D49-90A3-AB36951C7348}" destId="{68F58401-0A5C-8648-B750-F0CCDA771169}" srcOrd="0" destOrd="0" presId="urn:microsoft.com/office/officeart/2008/layout/LinedList"/>
    <dgm:cxn modelId="{D18D4B56-7264-6C4D-99FF-BC2B9EE7D880}" type="presParOf" srcId="{FA75B51A-823A-A846-A2FB-806C829FFCC9}" destId="{98807FA9-1288-7F4A-9A76-4B79421F16E4}" srcOrd="0" destOrd="0" presId="urn:microsoft.com/office/officeart/2008/layout/LinedList"/>
    <dgm:cxn modelId="{03ADFD9C-39D6-DA41-989B-4EDE9D580AFA}" type="presParOf" srcId="{FA75B51A-823A-A846-A2FB-806C829FFCC9}" destId="{A2D3A80E-60B2-A446-95CB-0790A4983D2C}" srcOrd="1" destOrd="0" presId="urn:microsoft.com/office/officeart/2008/layout/LinedList"/>
    <dgm:cxn modelId="{7C5F560C-CFF0-2D47-89A3-0924AD8A99A3}" type="presParOf" srcId="{A2D3A80E-60B2-A446-95CB-0790A4983D2C}" destId="{2811E9A5-23B3-8F4A-992E-F69A4ED3245F}" srcOrd="0" destOrd="0" presId="urn:microsoft.com/office/officeart/2008/layout/LinedList"/>
    <dgm:cxn modelId="{C569348D-3B8D-ED44-8CD2-B01F8B4A8ECF}" type="presParOf" srcId="{A2D3A80E-60B2-A446-95CB-0790A4983D2C}" destId="{DB21B52A-5AA2-4F46-AC21-E822E119CA11}" srcOrd="1" destOrd="0" presId="urn:microsoft.com/office/officeart/2008/layout/LinedList"/>
    <dgm:cxn modelId="{6A456B82-C4B3-484A-B8B1-68EDDA09D4E1}" type="presParOf" srcId="{FA75B51A-823A-A846-A2FB-806C829FFCC9}" destId="{E29CD041-DD4D-FE41-B7D7-B2B95BDCB1AF}" srcOrd="2" destOrd="0" presId="urn:microsoft.com/office/officeart/2008/layout/LinedList"/>
    <dgm:cxn modelId="{B92C086A-7A15-924E-925A-1325F3F9BE70}" type="presParOf" srcId="{FA75B51A-823A-A846-A2FB-806C829FFCC9}" destId="{6BE061AE-668C-634A-B9B3-6D7D544122F1}" srcOrd="3" destOrd="0" presId="urn:microsoft.com/office/officeart/2008/layout/LinedList"/>
    <dgm:cxn modelId="{97E203E8-905B-8F42-A522-F91196F9374D}" type="presParOf" srcId="{6BE061AE-668C-634A-B9B3-6D7D544122F1}" destId="{68F58401-0A5C-8648-B750-F0CCDA771169}" srcOrd="0" destOrd="0" presId="urn:microsoft.com/office/officeart/2008/layout/LinedList"/>
    <dgm:cxn modelId="{B6584BD0-DCBC-984E-B266-8BD5284B6A4A}" type="presParOf" srcId="{6BE061AE-668C-634A-B9B3-6D7D544122F1}" destId="{84E5C15F-8E75-354B-B89D-C8D46BE2CEAD}" srcOrd="1" destOrd="0" presId="urn:microsoft.com/office/officeart/2008/layout/LinedList"/>
    <dgm:cxn modelId="{61A9E034-9881-3E44-82E1-CA86987C21F7}" type="presParOf" srcId="{FA75B51A-823A-A846-A2FB-806C829FFCC9}" destId="{6A0336AC-E652-C845-8372-D72C77390F87}" srcOrd="4" destOrd="0" presId="urn:microsoft.com/office/officeart/2008/layout/LinedList"/>
    <dgm:cxn modelId="{C8D2CE22-E1E3-754A-812C-37E14D6302B3}" type="presParOf" srcId="{FA75B51A-823A-A846-A2FB-806C829FFCC9}" destId="{CAB73A3C-4171-364B-8FBC-2275038187A8}" srcOrd="5" destOrd="0" presId="urn:microsoft.com/office/officeart/2008/layout/LinedList"/>
    <dgm:cxn modelId="{055AC3AC-AD51-2441-BE19-B93DDE30A57F}" type="presParOf" srcId="{CAB73A3C-4171-364B-8FBC-2275038187A8}" destId="{627DDD40-D1EC-7549-888C-0FE5CDAFDC2D}" srcOrd="0" destOrd="0" presId="urn:microsoft.com/office/officeart/2008/layout/LinedList"/>
    <dgm:cxn modelId="{0A8A8D1A-145A-D542-9C49-2614866FB20A}" type="presParOf" srcId="{CAB73A3C-4171-364B-8FBC-2275038187A8}" destId="{CEBFA921-9E72-714D-A416-8C3755334EF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5FEA9C8-5FF8-4FAC-BFA6-E839688BFD67}"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76DC996A-E0F0-4259-B63F-43BB0B19226F}">
      <dgm:prSet/>
      <dgm:spPr/>
      <dgm:t>
        <a:bodyPr/>
        <a:lstStyle/>
        <a:p>
          <a:r>
            <a:rPr lang="en-US" dirty="0"/>
            <a:t>Description</a:t>
          </a:r>
        </a:p>
      </dgm:t>
    </dgm:pt>
    <dgm:pt modelId="{A5514C9B-7C29-4297-A41C-3A2F8EC71E47}" type="parTrans" cxnId="{3A16808A-658A-40F5-9266-8D1CE59EED1A}">
      <dgm:prSet/>
      <dgm:spPr/>
      <dgm:t>
        <a:bodyPr/>
        <a:lstStyle/>
        <a:p>
          <a:endParaRPr lang="en-US"/>
        </a:p>
      </dgm:t>
    </dgm:pt>
    <dgm:pt modelId="{843F060D-23CB-4A04-B64D-F0EFB614DB69}" type="sibTrans" cxnId="{3A16808A-658A-40F5-9266-8D1CE59EED1A}">
      <dgm:prSet/>
      <dgm:spPr/>
      <dgm:t>
        <a:bodyPr/>
        <a:lstStyle/>
        <a:p>
          <a:endParaRPr lang="en-US"/>
        </a:p>
      </dgm:t>
    </dgm:pt>
    <dgm:pt modelId="{90644836-24B0-4D49-90A3-AB36951C7348}">
      <dgm:prSet/>
      <dgm:spPr/>
      <dgm:t>
        <a:bodyPr/>
        <a:lstStyle/>
        <a:p>
          <a:r>
            <a:rPr lang="en-US" dirty="0"/>
            <a:t>Process Planning</a:t>
          </a:r>
        </a:p>
      </dgm:t>
    </dgm:pt>
    <dgm:pt modelId="{03C3380C-C67F-4D1A-B37D-8821C1912FB8}" type="parTrans" cxnId="{DE11D33A-A0D0-4C0C-8A6C-06593ACB28A9}">
      <dgm:prSet/>
      <dgm:spPr/>
      <dgm:t>
        <a:bodyPr/>
        <a:lstStyle/>
        <a:p>
          <a:endParaRPr lang="en-US"/>
        </a:p>
      </dgm:t>
    </dgm:pt>
    <dgm:pt modelId="{9C11BA6B-7BD1-4C80-9B18-41DF4E47D15A}" type="sibTrans" cxnId="{DE11D33A-A0D0-4C0C-8A6C-06593ACB28A9}">
      <dgm:prSet/>
      <dgm:spPr/>
      <dgm:t>
        <a:bodyPr/>
        <a:lstStyle/>
        <a:p>
          <a:endParaRPr lang="en-US"/>
        </a:p>
      </dgm:t>
    </dgm:pt>
    <dgm:pt modelId="{70AC56B2-CC85-43D8-A2E4-7987AC39DA3E}">
      <dgm:prSet/>
      <dgm:spPr/>
      <dgm:t>
        <a:bodyPr/>
        <a:lstStyle/>
        <a:p>
          <a:r>
            <a:rPr lang="en-US" dirty="0"/>
            <a:t>Execution</a:t>
          </a:r>
        </a:p>
      </dgm:t>
    </dgm:pt>
    <dgm:pt modelId="{AFE649E2-F7FA-4946-A108-77E7F759BFF5}" type="parTrans" cxnId="{3C026BE2-83A8-4AAC-B87E-A40905B278AA}">
      <dgm:prSet/>
      <dgm:spPr/>
      <dgm:t>
        <a:bodyPr/>
        <a:lstStyle/>
        <a:p>
          <a:endParaRPr lang="en-US"/>
        </a:p>
      </dgm:t>
    </dgm:pt>
    <dgm:pt modelId="{9EBF841F-A8DC-44E6-BA4F-9C271E82BB38}" type="sibTrans" cxnId="{3C026BE2-83A8-4AAC-B87E-A40905B278AA}">
      <dgm:prSet/>
      <dgm:spPr/>
      <dgm:t>
        <a:bodyPr/>
        <a:lstStyle/>
        <a:p>
          <a:endParaRPr lang="en-US"/>
        </a:p>
      </dgm:t>
    </dgm:pt>
    <dgm:pt modelId="{FA75B51A-823A-A846-A2FB-806C829FFCC9}" type="pres">
      <dgm:prSet presAssocID="{55FEA9C8-5FF8-4FAC-BFA6-E839688BFD67}" presName="vert0" presStyleCnt="0">
        <dgm:presLayoutVars>
          <dgm:dir/>
          <dgm:animOne val="branch"/>
          <dgm:animLvl val="lvl"/>
        </dgm:presLayoutVars>
      </dgm:prSet>
      <dgm:spPr/>
    </dgm:pt>
    <dgm:pt modelId="{98807FA9-1288-7F4A-9A76-4B79421F16E4}" type="pres">
      <dgm:prSet presAssocID="{76DC996A-E0F0-4259-B63F-43BB0B19226F}" presName="thickLine" presStyleLbl="alignNode1" presStyleIdx="0" presStyleCnt="3"/>
      <dgm:spPr/>
    </dgm:pt>
    <dgm:pt modelId="{A2D3A80E-60B2-A446-95CB-0790A4983D2C}" type="pres">
      <dgm:prSet presAssocID="{76DC996A-E0F0-4259-B63F-43BB0B19226F}" presName="horz1" presStyleCnt="0"/>
      <dgm:spPr/>
    </dgm:pt>
    <dgm:pt modelId="{2811E9A5-23B3-8F4A-992E-F69A4ED3245F}" type="pres">
      <dgm:prSet presAssocID="{76DC996A-E0F0-4259-B63F-43BB0B19226F}" presName="tx1" presStyleLbl="revTx" presStyleIdx="0" presStyleCnt="3"/>
      <dgm:spPr/>
    </dgm:pt>
    <dgm:pt modelId="{DB21B52A-5AA2-4F46-AC21-E822E119CA11}" type="pres">
      <dgm:prSet presAssocID="{76DC996A-E0F0-4259-B63F-43BB0B19226F}" presName="vert1" presStyleCnt="0"/>
      <dgm:spPr/>
    </dgm:pt>
    <dgm:pt modelId="{E29CD041-DD4D-FE41-B7D7-B2B95BDCB1AF}" type="pres">
      <dgm:prSet presAssocID="{90644836-24B0-4D49-90A3-AB36951C7348}" presName="thickLine" presStyleLbl="alignNode1" presStyleIdx="1" presStyleCnt="3"/>
      <dgm:spPr/>
    </dgm:pt>
    <dgm:pt modelId="{6BE061AE-668C-634A-B9B3-6D7D544122F1}" type="pres">
      <dgm:prSet presAssocID="{90644836-24B0-4D49-90A3-AB36951C7348}" presName="horz1" presStyleCnt="0"/>
      <dgm:spPr/>
    </dgm:pt>
    <dgm:pt modelId="{68F58401-0A5C-8648-B750-F0CCDA771169}" type="pres">
      <dgm:prSet presAssocID="{90644836-24B0-4D49-90A3-AB36951C7348}" presName="tx1" presStyleLbl="revTx" presStyleIdx="1" presStyleCnt="3"/>
      <dgm:spPr/>
    </dgm:pt>
    <dgm:pt modelId="{84E5C15F-8E75-354B-B89D-C8D46BE2CEAD}" type="pres">
      <dgm:prSet presAssocID="{90644836-24B0-4D49-90A3-AB36951C7348}" presName="vert1" presStyleCnt="0"/>
      <dgm:spPr/>
    </dgm:pt>
    <dgm:pt modelId="{6A0336AC-E652-C845-8372-D72C77390F87}" type="pres">
      <dgm:prSet presAssocID="{70AC56B2-CC85-43D8-A2E4-7987AC39DA3E}" presName="thickLine" presStyleLbl="alignNode1" presStyleIdx="2" presStyleCnt="3"/>
      <dgm:spPr/>
    </dgm:pt>
    <dgm:pt modelId="{CAB73A3C-4171-364B-8FBC-2275038187A8}" type="pres">
      <dgm:prSet presAssocID="{70AC56B2-CC85-43D8-A2E4-7987AC39DA3E}" presName="horz1" presStyleCnt="0"/>
      <dgm:spPr/>
    </dgm:pt>
    <dgm:pt modelId="{627DDD40-D1EC-7549-888C-0FE5CDAFDC2D}" type="pres">
      <dgm:prSet presAssocID="{70AC56B2-CC85-43D8-A2E4-7987AC39DA3E}" presName="tx1" presStyleLbl="revTx" presStyleIdx="2" presStyleCnt="3"/>
      <dgm:spPr/>
    </dgm:pt>
    <dgm:pt modelId="{CEBFA921-9E72-714D-A416-8C3755334EF5}" type="pres">
      <dgm:prSet presAssocID="{70AC56B2-CC85-43D8-A2E4-7987AC39DA3E}" presName="vert1" presStyleCnt="0"/>
      <dgm:spPr/>
    </dgm:pt>
  </dgm:ptLst>
  <dgm:cxnLst>
    <dgm:cxn modelId="{F6275110-2F74-0546-8FE7-D367CABB9E76}" type="presOf" srcId="{70AC56B2-CC85-43D8-A2E4-7987AC39DA3E}" destId="{627DDD40-D1EC-7549-888C-0FE5CDAFDC2D}" srcOrd="0" destOrd="0" presId="urn:microsoft.com/office/officeart/2008/layout/LinedList"/>
    <dgm:cxn modelId="{DE11D33A-A0D0-4C0C-8A6C-06593ACB28A9}" srcId="{55FEA9C8-5FF8-4FAC-BFA6-E839688BFD67}" destId="{90644836-24B0-4D49-90A3-AB36951C7348}" srcOrd="1" destOrd="0" parTransId="{03C3380C-C67F-4D1A-B37D-8821C1912FB8}" sibTransId="{9C11BA6B-7BD1-4C80-9B18-41DF4E47D15A}"/>
    <dgm:cxn modelId="{19374C75-34DC-3043-8AC0-D3174847F95B}" type="presOf" srcId="{55FEA9C8-5FF8-4FAC-BFA6-E839688BFD67}" destId="{FA75B51A-823A-A846-A2FB-806C829FFCC9}" srcOrd="0" destOrd="0" presId="urn:microsoft.com/office/officeart/2008/layout/LinedList"/>
    <dgm:cxn modelId="{3A16808A-658A-40F5-9266-8D1CE59EED1A}" srcId="{55FEA9C8-5FF8-4FAC-BFA6-E839688BFD67}" destId="{76DC996A-E0F0-4259-B63F-43BB0B19226F}" srcOrd="0" destOrd="0" parTransId="{A5514C9B-7C29-4297-A41C-3A2F8EC71E47}" sibTransId="{843F060D-23CB-4A04-B64D-F0EFB614DB69}"/>
    <dgm:cxn modelId="{EE8498A6-F284-994A-93D8-450C6BE2353A}" type="presOf" srcId="{76DC996A-E0F0-4259-B63F-43BB0B19226F}" destId="{2811E9A5-23B3-8F4A-992E-F69A4ED3245F}" srcOrd="0" destOrd="0" presId="urn:microsoft.com/office/officeart/2008/layout/LinedList"/>
    <dgm:cxn modelId="{3C026BE2-83A8-4AAC-B87E-A40905B278AA}" srcId="{55FEA9C8-5FF8-4FAC-BFA6-E839688BFD67}" destId="{70AC56B2-CC85-43D8-A2E4-7987AC39DA3E}" srcOrd="2" destOrd="0" parTransId="{AFE649E2-F7FA-4946-A108-77E7F759BFF5}" sibTransId="{9EBF841F-A8DC-44E6-BA4F-9C271E82BB38}"/>
    <dgm:cxn modelId="{9075B2FA-3699-894D-80ED-AE85577BED76}" type="presOf" srcId="{90644836-24B0-4D49-90A3-AB36951C7348}" destId="{68F58401-0A5C-8648-B750-F0CCDA771169}" srcOrd="0" destOrd="0" presId="urn:microsoft.com/office/officeart/2008/layout/LinedList"/>
    <dgm:cxn modelId="{D18D4B56-7264-6C4D-99FF-BC2B9EE7D880}" type="presParOf" srcId="{FA75B51A-823A-A846-A2FB-806C829FFCC9}" destId="{98807FA9-1288-7F4A-9A76-4B79421F16E4}" srcOrd="0" destOrd="0" presId="urn:microsoft.com/office/officeart/2008/layout/LinedList"/>
    <dgm:cxn modelId="{03ADFD9C-39D6-DA41-989B-4EDE9D580AFA}" type="presParOf" srcId="{FA75B51A-823A-A846-A2FB-806C829FFCC9}" destId="{A2D3A80E-60B2-A446-95CB-0790A4983D2C}" srcOrd="1" destOrd="0" presId="urn:microsoft.com/office/officeart/2008/layout/LinedList"/>
    <dgm:cxn modelId="{7C5F560C-CFF0-2D47-89A3-0924AD8A99A3}" type="presParOf" srcId="{A2D3A80E-60B2-A446-95CB-0790A4983D2C}" destId="{2811E9A5-23B3-8F4A-992E-F69A4ED3245F}" srcOrd="0" destOrd="0" presId="urn:microsoft.com/office/officeart/2008/layout/LinedList"/>
    <dgm:cxn modelId="{C569348D-3B8D-ED44-8CD2-B01F8B4A8ECF}" type="presParOf" srcId="{A2D3A80E-60B2-A446-95CB-0790A4983D2C}" destId="{DB21B52A-5AA2-4F46-AC21-E822E119CA11}" srcOrd="1" destOrd="0" presId="urn:microsoft.com/office/officeart/2008/layout/LinedList"/>
    <dgm:cxn modelId="{6A456B82-C4B3-484A-B8B1-68EDDA09D4E1}" type="presParOf" srcId="{FA75B51A-823A-A846-A2FB-806C829FFCC9}" destId="{E29CD041-DD4D-FE41-B7D7-B2B95BDCB1AF}" srcOrd="2" destOrd="0" presId="urn:microsoft.com/office/officeart/2008/layout/LinedList"/>
    <dgm:cxn modelId="{B92C086A-7A15-924E-925A-1325F3F9BE70}" type="presParOf" srcId="{FA75B51A-823A-A846-A2FB-806C829FFCC9}" destId="{6BE061AE-668C-634A-B9B3-6D7D544122F1}" srcOrd="3" destOrd="0" presId="urn:microsoft.com/office/officeart/2008/layout/LinedList"/>
    <dgm:cxn modelId="{97E203E8-905B-8F42-A522-F91196F9374D}" type="presParOf" srcId="{6BE061AE-668C-634A-B9B3-6D7D544122F1}" destId="{68F58401-0A5C-8648-B750-F0CCDA771169}" srcOrd="0" destOrd="0" presId="urn:microsoft.com/office/officeart/2008/layout/LinedList"/>
    <dgm:cxn modelId="{B6584BD0-DCBC-984E-B266-8BD5284B6A4A}" type="presParOf" srcId="{6BE061AE-668C-634A-B9B3-6D7D544122F1}" destId="{84E5C15F-8E75-354B-B89D-C8D46BE2CEAD}" srcOrd="1" destOrd="0" presId="urn:microsoft.com/office/officeart/2008/layout/LinedList"/>
    <dgm:cxn modelId="{61A9E034-9881-3E44-82E1-CA86987C21F7}" type="presParOf" srcId="{FA75B51A-823A-A846-A2FB-806C829FFCC9}" destId="{6A0336AC-E652-C845-8372-D72C77390F87}" srcOrd="4" destOrd="0" presId="urn:microsoft.com/office/officeart/2008/layout/LinedList"/>
    <dgm:cxn modelId="{C8D2CE22-E1E3-754A-812C-37E14D6302B3}" type="presParOf" srcId="{FA75B51A-823A-A846-A2FB-806C829FFCC9}" destId="{CAB73A3C-4171-364B-8FBC-2275038187A8}" srcOrd="5" destOrd="0" presId="urn:microsoft.com/office/officeart/2008/layout/LinedList"/>
    <dgm:cxn modelId="{055AC3AC-AD51-2441-BE19-B93DDE30A57F}" type="presParOf" srcId="{CAB73A3C-4171-364B-8FBC-2275038187A8}" destId="{627DDD40-D1EC-7549-888C-0FE5CDAFDC2D}" srcOrd="0" destOrd="0" presId="urn:microsoft.com/office/officeart/2008/layout/LinedList"/>
    <dgm:cxn modelId="{0A8A8D1A-145A-D542-9C49-2614866FB20A}" type="presParOf" srcId="{CAB73A3C-4171-364B-8FBC-2275038187A8}" destId="{CEBFA921-9E72-714D-A416-8C3755334EF5}" srcOrd="1"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5FEA9C8-5FF8-4FAC-BFA6-E839688BFD67}"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76DC996A-E0F0-4259-B63F-43BB0B19226F}">
      <dgm:prSet/>
      <dgm:spPr/>
      <dgm:t>
        <a:bodyPr/>
        <a:lstStyle/>
        <a:p>
          <a:r>
            <a:rPr lang="en-US" dirty="0"/>
            <a:t>Marketing oneself as a D&amp;I scientist</a:t>
          </a:r>
        </a:p>
      </dgm:t>
    </dgm:pt>
    <dgm:pt modelId="{A5514C9B-7C29-4297-A41C-3A2F8EC71E47}" type="parTrans" cxnId="{3A16808A-658A-40F5-9266-8D1CE59EED1A}">
      <dgm:prSet/>
      <dgm:spPr/>
      <dgm:t>
        <a:bodyPr/>
        <a:lstStyle/>
        <a:p>
          <a:endParaRPr lang="en-US"/>
        </a:p>
      </dgm:t>
    </dgm:pt>
    <dgm:pt modelId="{843F060D-23CB-4A04-B64D-F0EFB614DB69}" type="sibTrans" cxnId="{3A16808A-658A-40F5-9266-8D1CE59EED1A}">
      <dgm:prSet/>
      <dgm:spPr/>
      <dgm:t>
        <a:bodyPr/>
        <a:lstStyle/>
        <a:p>
          <a:endParaRPr lang="en-US"/>
        </a:p>
      </dgm:t>
    </dgm:pt>
    <dgm:pt modelId="{90644836-24B0-4D49-90A3-AB36951C7348}">
      <dgm:prSet/>
      <dgm:spPr/>
      <dgm:t>
        <a:bodyPr/>
        <a:lstStyle/>
        <a:p>
          <a:r>
            <a:rPr lang="en-US" dirty="0"/>
            <a:t>Collaboration considerations</a:t>
          </a:r>
        </a:p>
      </dgm:t>
    </dgm:pt>
    <dgm:pt modelId="{03C3380C-C67F-4D1A-B37D-8821C1912FB8}" type="parTrans" cxnId="{DE11D33A-A0D0-4C0C-8A6C-06593ACB28A9}">
      <dgm:prSet/>
      <dgm:spPr/>
      <dgm:t>
        <a:bodyPr/>
        <a:lstStyle/>
        <a:p>
          <a:endParaRPr lang="en-US"/>
        </a:p>
      </dgm:t>
    </dgm:pt>
    <dgm:pt modelId="{9C11BA6B-7BD1-4C80-9B18-41DF4E47D15A}" type="sibTrans" cxnId="{DE11D33A-A0D0-4C0C-8A6C-06593ACB28A9}">
      <dgm:prSet/>
      <dgm:spPr/>
      <dgm:t>
        <a:bodyPr/>
        <a:lstStyle/>
        <a:p>
          <a:endParaRPr lang="en-US"/>
        </a:p>
      </dgm:t>
    </dgm:pt>
    <dgm:pt modelId="{70AC56B2-CC85-43D8-A2E4-7987AC39DA3E}">
      <dgm:prSet/>
      <dgm:spPr/>
      <dgm:t>
        <a:bodyPr/>
        <a:lstStyle/>
        <a:p>
          <a:r>
            <a:rPr lang="en-US" dirty="0"/>
            <a:t>Responsibilities of the D&amp;I collaborator</a:t>
          </a:r>
        </a:p>
      </dgm:t>
    </dgm:pt>
    <dgm:pt modelId="{AFE649E2-F7FA-4946-A108-77E7F759BFF5}" type="parTrans" cxnId="{3C026BE2-83A8-4AAC-B87E-A40905B278AA}">
      <dgm:prSet/>
      <dgm:spPr/>
      <dgm:t>
        <a:bodyPr/>
        <a:lstStyle/>
        <a:p>
          <a:endParaRPr lang="en-US"/>
        </a:p>
      </dgm:t>
    </dgm:pt>
    <dgm:pt modelId="{9EBF841F-A8DC-44E6-BA4F-9C271E82BB38}" type="sibTrans" cxnId="{3C026BE2-83A8-4AAC-B87E-A40905B278AA}">
      <dgm:prSet/>
      <dgm:spPr/>
      <dgm:t>
        <a:bodyPr/>
        <a:lstStyle/>
        <a:p>
          <a:endParaRPr lang="en-US"/>
        </a:p>
      </dgm:t>
    </dgm:pt>
    <dgm:pt modelId="{FA75B51A-823A-A846-A2FB-806C829FFCC9}" type="pres">
      <dgm:prSet presAssocID="{55FEA9C8-5FF8-4FAC-BFA6-E839688BFD67}" presName="vert0" presStyleCnt="0">
        <dgm:presLayoutVars>
          <dgm:dir/>
          <dgm:animOne val="branch"/>
          <dgm:animLvl val="lvl"/>
        </dgm:presLayoutVars>
      </dgm:prSet>
      <dgm:spPr/>
    </dgm:pt>
    <dgm:pt modelId="{98807FA9-1288-7F4A-9A76-4B79421F16E4}" type="pres">
      <dgm:prSet presAssocID="{76DC996A-E0F0-4259-B63F-43BB0B19226F}" presName="thickLine" presStyleLbl="alignNode1" presStyleIdx="0" presStyleCnt="3"/>
      <dgm:spPr/>
    </dgm:pt>
    <dgm:pt modelId="{A2D3A80E-60B2-A446-95CB-0790A4983D2C}" type="pres">
      <dgm:prSet presAssocID="{76DC996A-E0F0-4259-B63F-43BB0B19226F}" presName="horz1" presStyleCnt="0"/>
      <dgm:spPr/>
    </dgm:pt>
    <dgm:pt modelId="{2811E9A5-23B3-8F4A-992E-F69A4ED3245F}" type="pres">
      <dgm:prSet presAssocID="{76DC996A-E0F0-4259-B63F-43BB0B19226F}" presName="tx1" presStyleLbl="revTx" presStyleIdx="0" presStyleCnt="3"/>
      <dgm:spPr/>
    </dgm:pt>
    <dgm:pt modelId="{DB21B52A-5AA2-4F46-AC21-E822E119CA11}" type="pres">
      <dgm:prSet presAssocID="{76DC996A-E0F0-4259-B63F-43BB0B19226F}" presName="vert1" presStyleCnt="0"/>
      <dgm:spPr/>
    </dgm:pt>
    <dgm:pt modelId="{E29CD041-DD4D-FE41-B7D7-B2B95BDCB1AF}" type="pres">
      <dgm:prSet presAssocID="{90644836-24B0-4D49-90A3-AB36951C7348}" presName="thickLine" presStyleLbl="alignNode1" presStyleIdx="1" presStyleCnt="3"/>
      <dgm:spPr/>
    </dgm:pt>
    <dgm:pt modelId="{6BE061AE-668C-634A-B9B3-6D7D544122F1}" type="pres">
      <dgm:prSet presAssocID="{90644836-24B0-4D49-90A3-AB36951C7348}" presName="horz1" presStyleCnt="0"/>
      <dgm:spPr/>
    </dgm:pt>
    <dgm:pt modelId="{68F58401-0A5C-8648-B750-F0CCDA771169}" type="pres">
      <dgm:prSet presAssocID="{90644836-24B0-4D49-90A3-AB36951C7348}" presName="tx1" presStyleLbl="revTx" presStyleIdx="1" presStyleCnt="3"/>
      <dgm:spPr/>
    </dgm:pt>
    <dgm:pt modelId="{84E5C15F-8E75-354B-B89D-C8D46BE2CEAD}" type="pres">
      <dgm:prSet presAssocID="{90644836-24B0-4D49-90A3-AB36951C7348}" presName="vert1" presStyleCnt="0"/>
      <dgm:spPr/>
    </dgm:pt>
    <dgm:pt modelId="{6A0336AC-E652-C845-8372-D72C77390F87}" type="pres">
      <dgm:prSet presAssocID="{70AC56B2-CC85-43D8-A2E4-7987AC39DA3E}" presName="thickLine" presStyleLbl="alignNode1" presStyleIdx="2" presStyleCnt="3"/>
      <dgm:spPr/>
    </dgm:pt>
    <dgm:pt modelId="{CAB73A3C-4171-364B-8FBC-2275038187A8}" type="pres">
      <dgm:prSet presAssocID="{70AC56B2-CC85-43D8-A2E4-7987AC39DA3E}" presName="horz1" presStyleCnt="0"/>
      <dgm:spPr/>
    </dgm:pt>
    <dgm:pt modelId="{627DDD40-D1EC-7549-888C-0FE5CDAFDC2D}" type="pres">
      <dgm:prSet presAssocID="{70AC56B2-CC85-43D8-A2E4-7987AC39DA3E}" presName="tx1" presStyleLbl="revTx" presStyleIdx="2" presStyleCnt="3"/>
      <dgm:spPr/>
    </dgm:pt>
    <dgm:pt modelId="{CEBFA921-9E72-714D-A416-8C3755334EF5}" type="pres">
      <dgm:prSet presAssocID="{70AC56B2-CC85-43D8-A2E4-7987AC39DA3E}" presName="vert1" presStyleCnt="0"/>
      <dgm:spPr/>
    </dgm:pt>
  </dgm:ptLst>
  <dgm:cxnLst>
    <dgm:cxn modelId="{F6275110-2F74-0546-8FE7-D367CABB9E76}" type="presOf" srcId="{70AC56B2-CC85-43D8-A2E4-7987AC39DA3E}" destId="{627DDD40-D1EC-7549-888C-0FE5CDAFDC2D}" srcOrd="0" destOrd="0" presId="urn:microsoft.com/office/officeart/2008/layout/LinedList"/>
    <dgm:cxn modelId="{DE11D33A-A0D0-4C0C-8A6C-06593ACB28A9}" srcId="{55FEA9C8-5FF8-4FAC-BFA6-E839688BFD67}" destId="{90644836-24B0-4D49-90A3-AB36951C7348}" srcOrd="1" destOrd="0" parTransId="{03C3380C-C67F-4D1A-B37D-8821C1912FB8}" sibTransId="{9C11BA6B-7BD1-4C80-9B18-41DF4E47D15A}"/>
    <dgm:cxn modelId="{19374C75-34DC-3043-8AC0-D3174847F95B}" type="presOf" srcId="{55FEA9C8-5FF8-4FAC-BFA6-E839688BFD67}" destId="{FA75B51A-823A-A846-A2FB-806C829FFCC9}" srcOrd="0" destOrd="0" presId="urn:microsoft.com/office/officeart/2008/layout/LinedList"/>
    <dgm:cxn modelId="{3A16808A-658A-40F5-9266-8D1CE59EED1A}" srcId="{55FEA9C8-5FF8-4FAC-BFA6-E839688BFD67}" destId="{76DC996A-E0F0-4259-B63F-43BB0B19226F}" srcOrd="0" destOrd="0" parTransId="{A5514C9B-7C29-4297-A41C-3A2F8EC71E47}" sibTransId="{843F060D-23CB-4A04-B64D-F0EFB614DB69}"/>
    <dgm:cxn modelId="{EE8498A6-F284-994A-93D8-450C6BE2353A}" type="presOf" srcId="{76DC996A-E0F0-4259-B63F-43BB0B19226F}" destId="{2811E9A5-23B3-8F4A-992E-F69A4ED3245F}" srcOrd="0" destOrd="0" presId="urn:microsoft.com/office/officeart/2008/layout/LinedList"/>
    <dgm:cxn modelId="{3C026BE2-83A8-4AAC-B87E-A40905B278AA}" srcId="{55FEA9C8-5FF8-4FAC-BFA6-E839688BFD67}" destId="{70AC56B2-CC85-43D8-A2E4-7987AC39DA3E}" srcOrd="2" destOrd="0" parTransId="{AFE649E2-F7FA-4946-A108-77E7F759BFF5}" sibTransId="{9EBF841F-A8DC-44E6-BA4F-9C271E82BB38}"/>
    <dgm:cxn modelId="{9075B2FA-3699-894D-80ED-AE85577BED76}" type="presOf" srcId="{90644836-24B0-4D49-90A3-AB36951C7348}" destId="{68F58401-0A5C-8648-B750-F0CCDA771169}" srcOrd="0" destOrd="0" presId="urn:microsoft.com/office/officeart/2008/layout/LinedList"/>
    <dgm:cxn modelId="{D18D4B56-7264-6C4D-99FF-BC2B9EE7D880}" type="presParOf" srcId="{FA75B51A-823A-A846-A2FB-806C829FFCC9}" destId="{98807FA9-1288-7F4A-9A76-4B79421F16E4}" srcOrd="0" destOrd="0" presId="urn:microsoft.com/office/officeart/2008/layout/LinedList"/>
    <dgm:cxn modelId="{03ADFD9C-39D6-DA41-989B-4EDE9D580AFA}" type="presParOf" srcId="{FA75B51A-823A-A846-A2FB-806C829FFCC9}" destId="{A2D3A80E-60B2-A446-95CB-0790A4983D2C}" srcOrd="1" destOrd="0" presId="urn:microsoft.com/office/officeart/2008/layout/LinedList"/>
    <dgm:cxn modelId="{7C5F560C-CFF0-2D47-89A3-0924AD8A99A3}" type="presParOf" srcId="{A2D3A80E-60B2-A446-95CB-0790A4983D2C}" destId="{2811E9A5-23B3-8F4A-992E-F69A4ED3245F}" srcOrd="0" destOrd="0" presId="urn:microsoft.com/office/officeart/2008/layout/LinedList"/>
    <dgm:cxn modelId="{C569348D-3B8D-ED44-8CD2-B01F8B4A8ECF}" type="presParOf" srcId="{A2D3A80E-60B2-A446-95CB-0790A4983D2C}" destId="{DB21B52A-5AA2-4F46-AC21-E822E119CA11}" srcOrd="1" destOrd="0" presId="urn:microsoft.com/office/officeart/2008/layout/LinedList"/>
    <dgm:cxn modelId="{6A456B82-C4B3-484A-B8B1-68EDDA09D4E1}" type="presParOf" srcId="{FA75B51A-823A-A846-A2FB-806C829FFCC9}" destId="{E29CD041-DD4D-FE41-B7D7-B2B95BDCB1AF}" srcOrd="2" destOrd="0" presId="urn:microsoft.com/office/officeart/2008/layout/LinedList"/>
    <dgm:cxn modelId="{B92C086A-7A15-924E-925A-1325F3F9BE70}" type="presParOf" srcId="{FA75B51A-823A-A846-A2FB-806C829FFCC9}" destId="{6BE061AE-668C-634A-B9B3-6D7D544122F1}" srcOrd="3" destOrd="0" presId="urn:microsoft.com/office/officeart/2008/layout/LinedList"/>
    <dgm:cxn modelId="{97E203E8-905B-8F42-A522-F91196F9374D}" type="presParOf" srcId="{6BE061AE-668C-634A-B9B3-6D7D544122F1}" destId="{68F58401-0A5C-8648-B750-F0CCDA771169}" srcOrd="0" destOrd="0" presId="urn:microsoft.com/office/officeart/2008/layout/LinedList"/>
    <dgm:cxn modelId="{B6584BD0-DCBC-984E-B266-8BD5284B6A4A}" type="presParOf" srcId="{6BE061AE-668C-634A-B9B3-6D7D544122F1}" destId="{84E5C15F-8E75-354B-B89D-C8D46BE2CEAD}" srcOrd="1" destOrd="0" presId="urn:microsoft.com/office/officeart/2008/layout/LinedList"/>
    <dgm:cxn modelId="{61A9E034-9881-3E44-82E1-CA86987C21F7}" type="presParOf" srcId="{FA75B51A-823A-A846-A2FB-806C829FFCC9}" destId="{6A0336AC-E652-C845-8372-D72C77390F87}" srcOrd="4" destOrd="0" presId="urn:microsoft.com/office/officeart/2008/layout/LinedList"/>
    <dgm:cxn modelId="{C8D2CE22-E1E3-754A-812C-37E14D6302B3}" type="presParOf" srcId="{FA75B51A-823A-A846-A2FB-806C829FFCC9}" destId="{CAB73A3C-4171-364B-8FBC-2275038187A8}" srcOrd="5" destOrd="0" presId="urn:microsoft.com/office/officeart/2008/layout/LinedList"/>
    <dgm:cxn modelId="{055AC3AC-AD51-2441-BE19-B93DDE30A57F}" type="presParOf" srcId="{CAB73A3C-4171-364B-8FBC-2275038187A8}" destId="{627DDD40-D1EC-7549-888C-0FE5CDAFDC2D}" srcOrd="0" destOrd="0" presId="urn:microsoft.com/office/officeart/2008/layout/LinedList"/>
    <dgm:cxn modelId="{0A8A8D1A-145A-D542-9C49-2614866FB20A}" type="presParOf" srcId="{CAB73A3C-4171-364B-8FBC-2275038187A8}" destId="{CEBFA921-9E72-714D-A416-8C3755334EF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807FA9-1288-7F4A-9A76-4B79421F16E4}">
      <dsp:nvSpPr>
        <dsp:cNvPr id="0" name=""/>
        <dsp:cNvSpPr/>
      </dsp:nvSpPr>
      <dsp:spPr>
        <a:xfrm>
          <a:off x="0" y="1928"/>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11E9A5-23B3-8F4A-992E-F69A4ED3245F}">
      <dsp:nvSpPr>
        <dsp:cNvPr id="0" name=""/>
        <dsp:cNvSpPr/>
      </dsp:nvSpPr>
      <dsp:spPr>
        <a:xfrm>
          <a:off x="0" y="1928"/>
          <a:ext cx="10515600"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en-US" sz="5000" kern="1200" dirty="0"/>
            <a:t>Marketing oneself as a D&amp;I scientist</a:t>
          </a:r>
        </a:p>
      </dsp:txBody>
      <dsp:txXfrm>
        <a:off x="0" y="1928"/>
        <a:ext cx="10515600" cy="1315006"/>
      </dsp:txXfrm>
    </dsp:sp>
    <dsp:sp modelId="{E29CD041-DD4D-FE41-B7D7-B2B95BDCB1AF}">
      <dsp:nvSpPr>
        <dsp:cNvPr id="0" name=""/>
        <dsp:cNvSpPr/>
      </dsp:nvSpPr>
      <dsp:spPr>
        <a:xfrm>
          <a:off x="0" y="1316934"/>
          <a:ext cx="10515600" cy="0"/>
        </a:xfrm>
        <a:prstGeom prst="line">
          <a:avLst/>
        </a:prstGeom>
        <a:solidFill>
          <a:schemeClr val="accent5">
            <a:hueOff val="-3676672"/>
            <a:satOff val="-5114"/>
            <a:lumOff val="-1961"/>
            <a:alphaOff val="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F58401-0A5C-8648-B750-F0CCDA771169}">
      <dsp:nvSpPr>
        <dsp:cNvPr id="0" name=""/>
        <dsp:cNvSpPr/>
      </dsp:nvSpPr>
      <dsp:spPr>
        <a:xfrm>
          <a:off x="0" y="1316934"/>
          <a:ext cx="10515600"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en-US" sz="5000" kern="1200" dirty="0"/>
            <a:t>Collaboration considerations</a:t>
          </a:r>
        </a:p>
      </dsp:txBody>
      <dsp:txXfrm>
        <a:off x="0" y="1316934"/>
        <a:ext cx="10515600" cy="1315006"/>
      </dsp:txXfrm>
    </dsp:sp>
    <dsp:sp modelId="{6A0336AC-E652-C845-8372-D72C77390F87}">
      <dsp:nvSpPr>
        <dsp:cNvPr id="0" name=""/>
        <dsp:cNvSpPr/>
      </dsp:nvSpPr>
      <dsp:spPr>
        <a:xfrm>
          <a:off x="0" y="2631941"/>
          <a:ext cx="10515600" cy="0"/>
        </a:xfrm>
        <a:prstGeom prst="line">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7DDD40-D1EC-7549-888C-0FE5CDAFDC2D}">
      <dsp:nvSpPr>
        <dsp:cNvPr id="0" name=""/>
        <dsp:cNvSpPr/>
      </dsp:nvSpPr>
      <dsp:spPr>
        <a:xfrm>
          <a:off x="0" y="2631941"/>
          <a:ext cx="10515600"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en-US" sz="5000" kern="1200" dirty="0"/>
            <a:t>Responsibilities of the D&amp;I collaborator</a:t>
          </a:r>
        </a:p>
      </dsp:txBody>
      <dsp:txXfrm>
        <a:off x="0" y="2631941"/>
        <a:ext cx="10515600" cy="13150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807FA9-1288-7F4A-9A76-4B79421F16E4}">
      <dsp:nvSpPr>
        <dsp:cNvPr id="0" name=""/>
        <dsp:cNvSpPr/>
      </dsp:nvSpPr>
      <dsp:spPr>
        <a:xfrm>
          <a:off x="0" y="1928"/>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11E9A5-23B3-8F4A-992E-F69A4ED3245F}">
      <dsp:nvSpPr>
        <dsp:cNvPr id="0" name=""/>
        <dsp:cNvSpPr/>
      </dsp:nvSpPr>
      <dsp:spPr>
        <a:xfrm>
          <a:off x="0" y="1928"/>
          <a:ext cx="10515600"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en-US" sz="5000" kern="1200" dirty="0"/>
            <a:t>Marketing oneself as a D&amp;I scientist</a:t>
          </a:r>
        </a:p>
      </dsp:txBody>
      <dsp:txXfrm>
        <a:off x="0" y="1928"/>
        <a:ext cx="10515600" cy="1315006"/>
      </dsp:txXfrm>
    </dsp:sp>
    <dsp:sp modelId="{E29CD041-DD4D-FE41-B7D7-B2B95BDCB1AF}">
      <dsp:nvSpPr>
        <dsp:cNvPr id="0" name=""/>
        <dsp:cNvSpPr/>
      </dsp:nvSpPr>
      <dsp:spPr>
        <a:xfrm>
          <a:off x="0" y="1316934"/>
          <a:ext cx="10515600" cy="0"/>
        </a:xfrm>
        <a:prstGeom prst="line">
          <a:avLst/>
        </a:prstGeom>
        <a:solidFill>
          <a:schemeClr val="accent5">
            <a:hueOff val="-3676672"/>
            <a:satOff val="-5114"/>
            <a:lumOff val="-1961"/>
            <a:alphaOff val="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F58401-0A5C-8648-B750-F0CCDA771169}">
      <dsp:nvSpPr>
        <dsp:cNvPr id="0" name=""/>
        <dsp:cNvSpPr/>
      </dsp:nvSpPr>
      <dsp:spPr>
        <a:xfrm>
          <a:off x="0" y="1316934"/>
          <a:ext cx="10515600"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en-US" sz="5000" kern="1200" dirty="0"/>
            <a:t>Collaboration considerations</a:t>
          </a:r>
        </a:p>
      </dsp:txBody>
      <dsp:txXfrm>
        <a:off x="0" y="1316934"/>
        <a:ext cx="10515600" cy="1315006"/>
      </dsp:txXfrm>
    </dsp:sp>
    <dsp:sp modelId="{6A0336AC-E652-C845-8372-D72C77390F87}">
      <dsp:nvSpPr>
        <dsp:cNvPr id="0" name=""/>
        <dsp:cNvSpPr/>
      </dsp:nvSpPr>
      <dsp:spPr>
        <a:xfrm>
          <a:off x="0" y="2631941"/>
          <a:ext cx="10515600" cy="0"/>
        </a:xfrm>
        <a:prstGeom prst="line">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7DDD40-D1EC-7549-888C-0FE5CDAFDC2D}">
      <dsp:nvSpPr>
        <dsp:cNvPr id="0" name=""/>
        <dsp:cNvSpPr/>
      </dsp:nvSpPr>
      <dsp:spPr>
        <a:xfrm>
          <a:off x="0" y="2631941"/>
          <a:ext cx="10515600"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en-US" sz="5000" kern="1200" dirty="0"/>
            <a:t>Responsibilities of the D&amp;I collaborator</a:t>
          </a:r>
        </a:p>
      </dsp:txBody>
      <dsp:txXfrm>
        <a:off x="0" y="2631941"/>
        <a:ext cx="10515600" cy="13150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807FA9-1288-7F4A-9A76-4B79421F16E4}">
      <dsp:nvSpPr>
        <dsp:cNvPr id="0" name=""/>
        <dsp:cNvSpPr/>
      </dsp:nvSpPr>
      <dsp:spPr>
        <a:xfrm>
          <a:off x="0" y="1928"/>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11E9A5-23B3-8F4A-992E-F69A4ED3245F}">
      <dsp:nvSpPr>
        <dsp:cNvPr id="0" name=""/>
        <dsp:cNvSpPr/>
      </dsp:nvSpPr>
      <dsp:spPr>
        <a:xfrm>
          <a:off x="0" y="1928"/>
          <a:ext cx="10515600"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en-US" sz="5000" kern="1200" dirty="0"/>
            <a:t>Marketing oneself as a D&amp;I scientist</a:t>
          </a:r>
        </a:p>
      </dsp:txBody>
      <dsp:txXfrm>
        <a:off x="0" y="1928"/>
        <a:ext cx="10515600" cy="1315006"/>
      </dsp:txXfrm>
    </dsp:sp>
    <dsp:sp modelId="{E29CD041-DD4D-FE41-B7D7-B2B95BDCB1AF}">
      <dsp:nvSpPr>
        <dsp:cNvPr id="0" name=""/>
        <dsp:cNvSpPr/>
      </dsp:nvSpPr>
      <dsp:spPr>
        <a:xfrm>
          <a:off x="0" y="1316934"/>
          <a:ext cx="10515600" cy="0"/>
        </a:xfrm>
        <a:prstGeom prst="line">
          <a:avLst/>
        </a:prstGeom>
        <a:solidFill>
          <a:schemeClr val="accent5">
            <a:hueOff val="-3676672"/>
            <a:satOff val="-5114"/>
            <a:lumOff val="-1961"/>
            <a:alphaOff val="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F58401-0A5C-8648-B750-F0CCDA771169}">
      <dsp:nvSpPr>
        <dsp:cNvPr id="0" name=""/>
        <dsp:cNvSpPr/>
      </dsp:nvSpPr>
      <dsp:spPr>
        <a:xfrm>
          <a:off x="0" y="1316934"/>
          <a:ext cx="10515600"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en-US" sz="5000" kern="1200" dirty="0"/>
            <a:t>Collaboration considerations</a:t>
          </a:r>
        </a:p>
      </dsp:txBody>
      <dsp:txXfrm>
        <a:off x="0" y="1316934"/>
        <a:ext cx="10515600" cy="1315006"/>
      </dsp:txXfrm>
    </dsp:sp>
    <dsp:sp modelId="{6A0336AC-E652-C845-8372-D72C77390F87}">
      <dsp:nvSpPr>
        <dsp:cNvPr id="0" name=""/>
        <dsp:cNvSpPr/>
      </dsp:nvSpPr>
      <dsp:spPr>
        <a:xfrm>
          <a:off x="0" y="2631941"/>
          <a:ext cx="10515600" cy="0"/>
        </a:xfrm>
        <a:prstGeom prst="line">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7DDD40-D1EC-7549-888C-0FE5CDAFDC2D}">
      <dsp:nvSpPr>
        <dsp:cNvPr id="0" name=""/>
        <dsp:cNvSpPr/>
      </dsp:nvSpPr>
      <dsp:spPr>
        <a:xfrm>
          <a:off x="0" y="2631941"/>
          <a:ext cx="10515600"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en-US" sz="5000" kern="1200" dirty="0"/>
            <a:t>Responsibilities of the D&amp;I collaborator</a:t>
          </a:r>
        </a:p>
      </dsp:txBody>
      <dsp:txXfrm>
        <a:off x="0" y="2631941"/>
        <a:ext cx="10515600" cy="13150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807FA9-1288-7F4A-9A76-4B79421F16E4}">
      <dsp:nvSpPr>
        <dsp:cNvPr id="0" name=""/>
        <dsp:cNvSpPr/>
      </dsp:nvSpPr>
      <dsp:spPr>
        <a:xfrm>
          <a:off x="0" y="1928"/>
          <a:ext cx="6831563"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11E9A5-23B3-8F4A-992E-F69A4ED3245F}">
      <dsp:nvSpPr>
        <dsp:cNvPr id="0" name=""/>
        <dsp:cNvSpPr/>
      </dsp:nvSpPr>
      <dsp:spPr>
        <a:xfrm>
          <a:off x="0" y="1928"/>
          <a:ext cx="6831563"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dirty="0"/>
            <a:t>Marketing oneself as a D&amp;I scientist</a:t>
          </a:r>
        </a:p>
      </dsp:txBody>
      <dsp:txXfrm>
        <a:off x="0" y="1928"/>
        <a:ext cx="6831563" cy="1315006"/>
      </dsp:txXfrm>
    </dsp:sp>
    <dsp:sp modelId="{E29CD041-DD4D-FE41-B7D7-B2B95BDCB1AF}">
      <dsp:nvSpPr>
        <dsp:cNvPr id="0" name=""/>
        <dsp:cNvSpPr/>
      </dsp:nvSpPr>
      <dsp:spPr>
        <a:xfrm>
          <a:off x="0" y="1316934"/>
          <a:ext cx="6831563" cy="0"/>
        </a:xfrm>
        <a:prstGeom prst="line">
          <a:avLst/>
        </a:prstGeom>
        <a:solidFill>
          <a:schemeClr val="accent5">
            <a:hueOff val="-3676672"/>
            <a:satOff val="-5114"/>
            <a:lumOff val="-1961"/>
            <a:alphaOff val="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F58401-0A5C-8648-B750-F0CCDA771169}">
      <dsp:nvSpPr>
        <dsp:cNvPr id="0" name=""/>
        <dsp:cNvSpPr/>
      </dsp:nvSpPr>
      <dsp:spPr>
        <a:xfrm>
          <a:off x="0" y="1316934"/>
          <a:ext cx="6831563"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dirty="0"/>
            <a:t>Collaboration considerations</a:t>
          </a:r>
        </a:p>
      </dsp:txBody>
      <dsp:txXfrm>
        <a:off x="0" y="1316934"/>
        <a:ext cx="6831563" cy="1315006"/>
      </dsp:txXfrm>
    </dsp:sp>
    <dsp:sp modelId="{6A0336AC-E652-C845-8372-D72C77390F87}">
      <dsp:nvSpPr>
        <dsp:cNvPr id="0" name=""/>
        <dsp:cNvSpPr/>
      </dsp:nvSpPr>
      <dsp:spPr>
        <a:xfrm>
          <a:off x="0" y="2631941"/>
          <a:ext cx="6831563" cy="0"/>
        </a:xfrm>
        <a:prstGeom prst="line">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7DDD40-D1EC-7549-888C-0FE5CDAFDC2D}">
      <dsp:nvSpPr>
        <dsp:cNvPr id="0" name=""/>
        <dsp:cNvSpPr/>
      </dsp:nvSpPr>
      <dsp:spPr>
        <a:xfrm>
          <a:off x="0" y="2631941"/>
          <a:ext cx="6831563"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dirty="0"/>
            <a:t>Responsibilities of the D&amp;I collaborator</a:t>
          </a:r>
        </a:p>
      </dsp:txBody>
      <dsp:txXfrm>
        <a:off x="0" y="2631941"/>
        <a:ext cx="6831563" cy="13150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807FA9-1288-7F4A-9A76-4B79421F16E4}">
      <dsp:nvSpPr>
        <dsp:cNvPr id="0" name=""/>
        <dsp:cNvSpPr/>
      </dsp:nvSpPr>
      <dsp:spPr>
        <a:xfrm>
          <a:off x="0" y="1928"/>
          <a:ext cx="3994279"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11E9A5-23B3-8F4A-992E-F69A4ED3245F}">
      <dsp:nvSpPr>
        <dsp:cNvPr id="0" name=""/>
        <dsp:cNvSpPr/>
      </dsp:nvSpPr>
      <dsp:spPr>
        <a:xfrm>
          <a:off x="0" y="1928"/>
          <a:ext cx="3994279"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r>
            <a:rPr lang="en-US" sz="4200" kern="1200" dirty="0"/>
            <a:t>Description</a:t>
          </a:r>
        </a:p>
      </dsp:txBody>
      <dsp:txXfrm>
        <a:off x="0" y="1928"/>
        <a:ext cx="3994279" cy="1315006"/>
      </dsp:txXfrm>
    </dsp:sp>
    <dsp:sp modelId="{E29CD041-DD4D-FE41-B7D7-B2B95BDCB1AF}">
      <dsp:nvSpPr>
        <dsp:cNvPr id="0" name=""/>
        <dsp:cNvSpPr/>
      </dsp:nvSpPr>
      <dsp:spPr>
        <a:xfrm>
          <a:off x="0" y="1316934"/>
          <a:ext cx="3994279" cy="0"/>
        </a:xfrm>
        <a:prstGeom prst="line">
          <a:avLst/>
        </a:prstGeom>
        <a:solidFill>
          <a:schemeClr val="accent5">
            <a:hueOff val="-3676672"/>
            <a:satOff val="-5114"/>
            <a:lumOff val="-1961"/>
            <a:alphaOff val="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F58401-0A5C-8648-B750-F0CCDA771169}">
      <dsp:nvSpPr>
        <dsp:cNvPr id="0" name=""/>
        <dsp:cNvSpPr/>
      </dsp:nvSpPr>
      <dsp:spPr>
        <a:xfrm>
          <a:off x="0" y="1316934"/>
          <a:ext cx="3994279"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r>
            <a:rPr lang="en-US" sz="4200" kern="1200" dirty="0"/>
            <a:t>Process Planning</a:t>
          </a:r>
        </a:p>
      </dsp:txBody>
      <dsp:txXfrm>
        <a:off x="0" y="1316934"/>
        <a:ext cx="3994279" cy="1315006"/>
      </dsp:txXfrm>
    </dsp:sp>
    <dsp:sp modelId="{6A0336AC-E652-C845-8372-D72C77390F87}">
      <dsp:nvSpPr>
        <dsp:cNvPr id="0" name=""/>
        <dsp:cNvSpPr/>
      </dsp:nvSpPr>
      <dsp:spPr>
        <a:xfrm>
          <a:off x="0" y="2631941"/>
          <a:ext cx="3994279" cy="0"/>
        </a:xfrm>
        <a:prstGeom prst="line">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7DDD40-D1EC-7549-888C-0FE5CDAFDC2D}">
      <dsp:nvSpPr>
        <dsp:cNvPr id="0" name=""/>
        <dsp:cNvSpPr/>
      </dsp:nvSpPr>
      <dsp:spPr>
        <a:xfrm>
          <a:off x="0" y="2631941"/>
          <a:ext cx="3994279"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r>
            <a:rPr lang="en-US" sz="4200" kern="1200" dirty="0"/>
            <a:t>Execution</a:t>
          </a:r>
        </a:p>
      </dsp:txBody>
      <dsp:txXfrm>
        <a:off x="0" y="2631941"/>
        <a:ext cx="3994279" cy="13150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807FA9-1288-7F4A-9A76-4B79421F16E4}">
      <dsp:nvSpPr>
        <dsp:cNvPr id="0" name=""/>
        <dsp:cNvSpPr/>
      </dsp:nvSpPr>
      <dsp:spPr>
        <a:xfrm>
          <a:off x="0" y="1928"/>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11E9A5-23B3-8F4A-992E-F69A4ED3245F}">
      <dsp:nvSpPr>
        <dsp:cNvPr id="0" name=""/>
        <dsp:cNvSpPr/>
      </dsp:nvSpPr>
      <dsp:spPr>
        <a:xfrm>
          <a:off x="0" y="1928"/>
          <a:ext cx="10515600"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en-US" sz="5000" kern="1200" dirty="0"/>
            <a:t>Marketing oneself as a D&amp;I scientist</a:t>
          </a:r>
        </a:p>
      </dsp:txBody>
      <dsp:txXfrm>
        <a:off x="0" y="1928"/>
        <a:ext cx="10515600" cy="1315006"/>
      </dsp:txXfrm>
    </dsp:sp>
    <dsp:sp modelId="{E29CD041-DD4D-FE41-B7D7-B2B95BDCB1AF}">
      <dsp:nvSpPr>
        <dsp:cNvPr id="0" name=""/>
        <dsp:cNvSpPr/>
      </dsp:nvSpPr>
      <dsp:spPr>
        <a:xfrm>
          <a:off x="0" y="1316934"/>
          <a:ext cx="10515600" cy="0"/>
        </a:xfrm>
        <a:prstGeom prst="line">
          <a:avLst/>
        </a:prstGeom>
        <a:solidFill>
          <a:schemeClr val="accent5">
            <a:hueOff val="-3676672"/>
            <a:satOff val="-5114"/>
            <a:lumOff val="-1961"/>
            <a:alphaOff val="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F58401-0A5C-8648-B750-F0CCDA771169}">
      <dsp:nvSpPr>
        <dsp:cNvPr id="0" name=""/>
        <dsp:cNvSpPr/>
      </dsp:nvSpPr>
      <dsp:spPr>
        <a:xfrm>
          <a:off x="0" y="1316934"/>
          <a:ext cx="10515600"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en-US" sz="5000" kern="1200" dirty="0"/>
            <a:t>Collaboration considerations</a:t>
          </a:r>
        </a:p>
      </dsp:txBody>
      <dsp:txXfrm>
        <a:off x="0" y="1316934"/>
        <a:ext cx="10515600" cy="1315006"/>
      </dsp:txXfrm>
    </dsp:sp>
    <dsp:sp modelId="{6A0336AC-E652-C845-8372-D72C77390F87}">
      <dsp:nvSpPr>
        <dsp:cNvPr id="0" name=""/>
        <dsp:cNvSpPr/>
      </dsp:nvSpPr>
      <dsp:spPr>
        <a:xfrm>
          <a:off x="0" y="2631941"/>
          <a:ext cx="10515600" cy="0"/>
        </a:xfrm>
        <a:prstGeom prst="line">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7DDD40-D1EC-7549-888C-0FE5CDAFDC2D}">
      <dsp:nvSpPr>
        <dsp:cNvPr id="0" name=""/>
        <dsp:cNvSpPr/>
      </dsp:nvSpPr>
      <dsp:spPr>
        <a:xfrm>
          <a:off x="0" y="2631941"/>
          <a:ext cx="10515600" cy="1315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en-US" sz="5000" kern="1200" dirty="0"/>
            <a:t>Responsibilities of the D&amp;I collaborator</a:t>
          </a:r>
        </a:p>
      </dsp:txBody>
      <dsp:txXfrm>
        <a:off x="0" y="2631941"/>
        <a:ext cx="10515600" cy="131500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1FB654-9E2F-4322-85A3-BEEA7D9CECE7}" type="datetimeFigureOut">
              <a:rPr lang="en-US" smtClean="0"/>
              <a:t>10/23/2023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C2F66B-44B2-4553-A265-028EB07D2FEF}" type="slidenum">
              <a:rPr lang="en-US" smtClean="0"/>
              <a:t>‹#›</a:t>
            </a:fld>
            <a:endParaRPr lang="en-US"/>
          </a:p>
        </p:txBody>
      </p:sp>
    </p:spTree>
    <p:extLst>
      <p:ext uri="{BB962C8B-B14F-4D97-AF65-F5344CB8AC3E}">
        <p14:creationId xmlns:p14="http://schemas.microsoft.com/office/powerpoint/2010/main" val="4199616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Survey focused on 3 major categories, of recommendations for early career D&amp;I researchers. Each of these captured</a:t>
            </a:r>
            <a:r>
              <a:rPr lang="en-US" baseline="0" dirty="0"/>
              <a:t> 3-4 domains</a:t>
            </a:r>
            <a:r>
              <a:rPr lang="en-US" dirty="0"/>
              <a:t>. We’re basing today’s discussion on responses from the 40 completed surveys. We’ll go</a:t>
            </a:r>
            <a:r>
              <a:rPr lang="en-US" baseline="0" dirty="0"/>
              <a:t> through each of the 3 categories and offer a few questions for each.  After all focus groups are completed we conduct a second survey to further refine our “competencies” for early career researchers.</a:t>
            </a:r>
            <a:endParaRPr lang="en-US" dirty="0"/>
          </a:p>
        </p:txBody>
      </p:sp>
      <p:sp>
        <p:nvSpPr>
          <p:cNvPr id="4" name="Slide Number Placeholder 3"/>
          <p:cNvSpPr>
            <a:spLocks noGrp="1"/>
          </p:cNvSpPr>
          <p:nvPr>
            <p:ph type="sldNum" sz="quarter" idx="5"/>
          </p:nvPr>
        </p:nvSpPr>
        <p:spPr/>
        <p:txBody>
          <a:bodyPr/>
          <a:lstStyle/>
          <a:p>
            <a:fld id="{F0C2F66B-44B2-4553-A265-028EB07D2FEF}" type="slidenum">
              <a:rPr lang="en-US" smtClean="0"/>
              <a:t>3</a:t>
            </a:fld>
            <a:endParaRPr lang="en-US" dirty="0"/>
          </a:p>
        </p:txBody>
      </p:sp>
    </p:spTree>
    <p:extLst>
      <p:ext uri="{BB962C8B-B14F-4D97-AF65-F5344CB8AC3E}">
        <p14:creationId xmlns:p14="http://schemas.microsoft.com/office/powerpoint/2010/main" val="2625863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domains in black represent the original items presented in the survey. We refined</a:t>
            </a:r>
            <a:r>
              <a:rPr lang="en-US" baseline="0" dirty="0"/>
              <a:t> the competencies within each domain based on your responses</a:t>
            </a:r>
            <a:r>
              <a:rPr lang="en-US" dirty="0"/>
              <a:t>. We’re not going</a:t>
            </a:r>
            <a:r>
              <a:rPr lang="en-US" baseline="0" dirty="0"/>
              <a:t> to talk about those competences today, but we can share them in the chat if you’re curious.</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Some</a:t>
            </a:r>
            <a:r>
              <a:rPr lang="en-US" baseline="0" dirty="0"/>
              <a:t> of the feedback you offered related to the importance of </a:t>
            </a:r>
            <a:r>
              <a:rPr lang="en-US" dirty="0"/>
              <a:t>a history of collaborating with organizational partners/stakeholders. This </a:t>
            </a:r>
            <a:r>
              <a:rPr lang="en-US" baseline="0" dirty="0"/>
              <a:t>led us to think about an adding another domain to t</a:t>
            </a:r>
            <a:r>
              <a:rPr lang="en-US" dirty="0"/>
              <a:t>his category, which</a:t>
            </a:r>
            <a:r>
              <a:rPr lang="en-US" baseline="0" dirty="0"/>
              <a:t> you see in orange</a:t>
            </a:r>
            <a:r>
              <a:rPr lang="en-US" dirty="0"/>
              <a:t>.  Alternatively, it as a competency or recommendation in “articulating your D&amp;I research experience”</a:t>
            </a:r>
            <a:r>
              <a:rPr lang="en-US" baseline="0" dirty="0"/>
              <a:t>. What are your thoughts?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Any other comments on the domains in this category before we move 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INCLUDE</a:t>
            </a:r>
            <a:r>
              <a:rPr lang="en-US" b="1" baseline="0" dirty="0"/>
              <a:t> THIS TIME</a:t>
            </a:r>
            <a:r>
              <a:rPr lang="en-US" b="1" dirty="0"/>
              <a:t>: We</a:t>
            </a:r>
            <a:r>
              <a:rPr lang="en-US" b="1" baseline="0" dirty="0"/>
              <a:t> noticed that only 50% of you felt that “Describing specific D&amp;I training” was “very important.” We’d like to talk more about that. </a:t>
            </a: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0C2F66B-44B2-4553-A265-028EB07D2FEF}" type="slidenum">
              <a:rPr lang="en-US" smtClean="0"/>
              <a:t>13</a:t>
            </a:fld>
            <a:endParaRPr lang="en-US" dirty="0"/>
          </a:p>
        </p:txBody>
      </p:sp>
    </p:spTree>
    <p:extLst>
      <p:ext uri="{BB962C8B-B14F-4D97-AF65-F5344CB8AC3E}">
        <p14:creationId xmlns:p14="http://schemas.microsoft.com/office/powerpoint/2010/main" val="24310398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on to Category 2. We made a lot of changes here based on your</a:t>
            </a:r>
            <a:r>
              <a:rPr lang="en-US" baseline="0" dirty="0"/>
              <a:t> feedback. A </a:t>
            </a:r>
            <a:r>
              <a:rPr lang="en-US" dirty="0"/>
              <a:t>lot of the</a:t>
            </a:r>
            <a:r>
              <a:rPr lang="en-US" baseline="0" dirty="0"/>
              <a:t> survey comments emphasized the</a:t>
            </a:r>
            <a:r>
              <a:rPr lang="en-US" dirty="0"/>
              <a:t> need to determine if the project is really a </a:t>
            </a:r>
            <a:r>
              <a:rPr lang="en-US" u="sng" dirty="0"/>
              <a:t>D&amp;I study</a:t>
            </a:r>
            <a:r>
              <a:rPr lang="en-US" dirty="0"/>
              <a:t> versus just a </a:t>
            </a:r>
            <a:r>
              <a:rPr lang="en-US" u="sng" dirty="0"/>
              <a:t>D&amp;I add on</a:t>
            </a:r>
            <a:r>
              <a:rPr lang="en-US" dirty="0"/>
              <a:t> that was needed to make the project more fundable</a:t>
            </a:r>
            <a:r>
              <a:rPr lang="en-US" baseline="0" dirty="0"/>
              <a:t> or interesting, but without accompanying resources or interest to support D&amp;I work. So we have shifted the domains to address that. </a:t>
            </a:r>
            <a:endParaRPr lang="en-US" dirty="0"/>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accent2"/>
                </a:solidFill>
              </a:rPr>
              <a:t>Describing access to D&amp;I</a:t>
            </a:r>
            <a:r>
              <a:rPr lang="en-US" sz="1200" b="1" baseline="0" dirty="0">
                <a:solidFill>
                  <a:schemeClr val="accent2"/>
                </a:solidFill>
              </a:rPr>
              <a:t> </a:t>
            </a:r>
            <a:r>
              <a:rPr lang="en-US" sz="1200" b="1" dirty="0">
                <a:solidFill>
                  <a:schemeClr val="accent2"/>
                </a:solidFill>
              </a:rPr>
              <a:t>resources to</a:t>
            </a:r>
            <a:r>
              <a:rPr lang="en-US" sz="1200" b="1" baseline="0" dirty="0">
                <a:solidFill>
                  <a:schemeClr val="accent2"/>
                </a:solidFill>
              </a:rPr>
              <a:t> support the project (e.g., </a:t>
            </a:r>
            <a:r>
              <a:rPr lang="en-US" sz="1200" b="1" dirty="0">
                <a:solidFill>
                  <a:schemeClr val="accent2"/>
                </a:solidFill>
              </a:rPr>
              <a:t>mentorship) –</a:t>
            </a:r>
            <a:r>
              <a:rPr lang="en-US" sz="1200" b="1" baseline="0" dirty="0">
                <a:solidFill>
                  <a:schemeClr val="accent2"/>
                </a:solidFill>
              </a:rPr>
              <a:t> Should this be it’s own domain? Or is this part of the domains already here?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1" baseline="0" dirty="0">
                <a:solidFill>
                  <a:schemeClr val="accent2"/>
                </a:solidFill>
              </a:rPr>
              <a:t>If so, what else would go here (examples)?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1" baseline="0" dirty="0">
                <a:solidFill>
                  <a:schemeClr val="accent2"/>
                </a:solidFill>
              </a:rPr>
              <a:t>Should it go into Category #1? </a:t>
            </a:r>
            <a:r>
              <a:rPr lang="en-US" dirty="0"/>
              <a:t>The </a:t>
            </a:r>
            <a:r>
              <a:rPr lang="en-US" baseline="0" dirty="0"/>
              <a:t>survey results indicated the importance of this in both Category 1 and 2. After the first focus group, we’ve put it here. Is this appropriate? Or is this something that’s important to emphasize as you are marketing yourself as well? </a:t>
            </a:r>
            <a:r>
              <a:rPr lang="en-US" dirty="0"/>
              <a: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Okay next I’d like to talk about the specific competencies related to “defining your role on the team.” Remember that the competencies are the recommendations/guidelines within each of these domains. 98% of you ranked defining your role as very important, and we rearranged a lot of competencies to fit there based on your feedback. So let’s talk about them. </a:t>
            </a:r>
          </a:p>
        </p:txBody>
      </p:sp>
      <p:sp>
        <p:nvSpPr>
          <p:cNvPr id="4" name="Slide Number Placeholder 3"/>
          <p:cNvSpPr>
            <a:spLocks noGrp="1"/>
          </p:cNvSpPr>
          <p:nvPr>
            <p:ph type="sldNum" sz="quarter" idx="10"/>
          </p:nvPr>
        </p:nvSpPr>
        <p:spPr/>
        <p:txBody>
          <a:bodyPr/>
          <a:lstStyle/>
          <a:p>
            <a:fld id="{F0C2F66B-44B2-4553-A265-028EB07D2FEF}" type="slidenum">
              <a:rPr lang="en-US" smtClean="0"/>
              <a:t>14</a:t>
            </a:fld>
            <a:endParaRPr lang="en-US" dirty="0"/>
          </a:p>
        </p:txBody>
      </p:sp>
    </p:spTree>
    <p:extLst>
      <p:ext uri="{BB962C8B-B14F-4D97-AF65-F5344CB8AC3E}">
        <p14:creationId xmlns:p14="http://schemas.microsoft.com/office/powerpoint/2010/main" val="1103627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so</a:t>
            </a:r>
            <a:r>
              <a:rPr lang="en-US" baseline="0" dirty="0"/>
              <a:t> these are the competencies associated with defining your role. We will have the opportunity to refine these more in the second survey, but wanted to “run them by you” in terms of their specificity, priority, etc.. </a:t>
            </a:r>
            <a:r>
              <a:rPr lang="en-US" b="1" baseline="0" dirty="0"/>
              <a:t>Notice that last one about mentorship/expertise at your disposal. Does it fit better here, or as its own domain as we showed on the last slide?</a:t>
            </a:r>
            <a:endParaRPr lang="en-US" b="1" dirty="0"/>
          </a:p>
          <a:p>
            <a:endParaRPr lang="en-US" b="1" baseline="0" dirty="0"/>
          </a:p>
          <a:p>
            <a:r>
              <a:rPr lang="en-US" b="1" baseline="0" dirty="0"/>
              <a:t> </a:t>
            </a:r>
          </a:p>
          <a:p>
            <a:r>
              <a:rPr lang="en-US" b="1" baseline="0" dirty="0"/>
              <a:t>--</a:t>
            </a:r>
            <a:r>
              <a:rPr lang="en-US" b="1" dirty="0"/>
              <a:t>Many</a:t>
            </a:r>
            <a:r>
              <a:rPr lang="en-US" b="1" baseline="0" dirty="0"/>
              <a:t> of you noted the “heavy lift” of educating a PI in D&amp;I. How important is this in terms of collaboration? Does the PI need to have this education? </a:t>
            </a:r>
            <a:endParaRPr lang="en-US" b="1" dirty="0"/>
          </a:p>
          <a:p>
            <a:r>
              <a:rPr lang="en-US" b="1" baseline="0" dirty="0"/>
              <a:t>--Many of you mentioned the importance of senior scientists and mentorship for ECRs who are collaborating. Is having a senior scientist on grant at lower % effort essential? </a:t>
            </a:r>
          </a:p>
          <a:p>
            <a:endParaRPr lang="en-US" b="1" baseline="0" dirty="0"/>
          </a:p>
        </p:txBody>
      </p:sp>
      <p:sp>
        <p:nvSpPr>
          <p:cNvPr id="4" name="Slide Number Placeholder 3"/>
          <p:cNvSpPr>
            <a:spLocks noGrp="1"/>
          </p:cNvSpPr>
          <p:nvPr>
            <p:ph type="sldNum" sz="quarter" idx="10"/>
          </p:nvPr>
        </p:nvSpPr>
        <p:spPr/>
        <p:txBody>
          <a:bodyPr/>
          <a:lstStyle/>
          <a:p>
            <a:fld id="{F0C2F66B-44B2-4553-A265-028EB07D2FEF}" type="slidenum">
              <a:rPr lang="en-US" smtClean="0"/>
              <a:t>15</a:t>
            </a:fld>
            <a:endParaRPr lang="en-US" dirty="0"/>
          </a:p>
        </p:txBody>
      </p:sp>
    </p:spTree>
    <p:extLst>
      <p:ext uri="{BB962C8B-B14F-4D97-AF65-F5344CB8AC3E}">
        <p14:creationId xmlns:p14="http://schemas.microsoft.com/office/powerpoint/2010/main" val="42924672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Okay, now back to the domains. F</a:t>
            </a:r>
            <a:r>
              <a:rPr lang="en-US" baseline="0" dirty="0"/>
              <a:t>or the domain “getting to know the team dynamic” (like leadership and mentoring style, meeting schedule, expectations, etc.). Many of you told us that these reflect broader team science competencies or competencies for interdisciplinary collaboration, but we heard in the last focus group that it is useful to keep it. </a:t>
            </a:r>
            <a:r>
              <a:rPr lang="en-US" b="1" baseline="0" dirty="0"/>
              <a:t>What are your thoughts? Are there elements of learning the team dynamic that are D&amp;I specific that we should be sure to include as competencies? Existing lists of competencies we can refer to?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Okay, any other comments on this category before we move 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baseline="0" dirty="0"/>
          </a:p>
        </p:txBody>
      </p:sp>
      <p:sp>
        <p:nvSpPr>
          <p:cNvPr id="4" name="Slide Number Placeholder 3"/>
          <p:cNvSpPr>
            <a:spLocks noGrp="1"/>
          </p:cNvSpPr>
          <p:nvPr>
            <p:ph type="sldNum" sz="quarter" idx="10"/>
          </p:nvPr>
        </p:nvSpPr>
        <p:spPr/>
        <p:txBody>
          <a:bodyPr/>
          <a:lstStyle/>
          <a:p>
            <a:fld id="{F0C2F66B-44B2-4553-A265-028EB07D2FEF}" type="slidenum">
              <a:rPr lang="en-US" smtClean="0"/>
              <a:t>16</a:t>
            </a:fld>
            <a:endParaRPr lang="en-US" dirty="0"/>
          </a:p>
        </p:txBody>
      </p:sp>
    </p:spTree>
    <p:extLst>
      <p:ext uri="{BB962C8B-B14F-4D97-AF65-F5344CB8AC3E}">
        <p14:creationId xmlns:p14="http://schemas.microsoft.com/office/powerpoint/2010/main" val="4259238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a:t>
            </a:r>
            <a:r>
              <a:rPr lang="en-US" baseline="0" dirty="0"/>
              <a:t> we’re now on to the third category – what to do once you have agreed to collaborate and the project is underway. Your feedback led us to collapse 2 domains: “managing the budget” and “setting expectations”  into a single, project management domain, as many of you felt the original domains were too limited in scope. We also got great information from you that led us to expand on the competencies under “providing technical expertise.” We can share more about that if you’re interested. The other domain was along the lines of “be a team player” – but this has now been absorbed under the first two domains.</a:t>
            </a:r>
          </a:p>
          <a:p>
            <a:br>
              <a:rPr lang="en-US" baseline="0" dirty="0"/>
            </a:br>
            <a:r>
              <a:rPr lang="en-US" baseline="0" dirty="0"/>
              <a:t>But this last domain is one we want to talk more about. A number of your raised great points about the need for contributing to the broader D&amp;I field through collaboration with non-D&amp;I scientists. We’d love to talk about little bit more about this new domain.</a:t>
            </a:r>
          </a:p>
          <a:p>
            <a:endParaRPr lang="en-US" baseline="0" dirty="0"/>
          </a:p>
        </p:txBody>
      </p:sp>
      <p:sp>
        <p:nvSpPr>
          <p:cNvPr id="4" name="Slide Number Placeholder 3"/>
          <p:cNvSpPr>
            <a:spLocks noGrp="1"/>
          </p:cNvSpPr>
          <p:nvPr>
            <p:ph type="sldNum" sz="quarter" idx="10"/>
          </p:nvPr>
        </p:nvSpPr>
        <p:spPr/>
        <p:txBody>
          <a:bodyPr/>
          <a:lstStyle/>
          <a:p>
            <a:fld id="{F0C2F66B-44B2-4553-A265-028EB07D2FEF}" type="slidenum">
              <a:rPr lang="en-US" smtClean="0"/>
              <a:t>17</a:t>
            </a:fld>
            <a:endParaRPr lang="en-US" dirty="0"/>
          </a:p>
        </p:txBody>
      </p:sp>
    </p:spTree>
    <p:extLst>
      <p:ext uri="{BB962C8B-B14F-4D97-AF65-F5344CB8AC3E}">
        <p14:creationId xmlns:p14="http://schemas.microsoft.com/office/powerpoint/2010/main" val="3115183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This is a potential list of competencies or recommendations we came up for stewardship. Your comments mostly related to using current science, contributing to the advancement of D&amp;I science, and sharing lessons learned from collaborators outside the field. What are your thoughts on this domain or these competencies? What else might you add?</a:t>
            </a:r>
          </a:p>
          <a:p>
            <a:endParaRPr lang="en-US" dirty="0"/>
          </a:p>
        </p:txBody>
      </p:sp>
      <p:sp>
        <p:nvSpPr>
          <p:cNvPr id="4" name="Slide Number Placeholder 3"/>
          <p:cNvSpPr>
            <a:spLocks noGrp="1"/>
          </p:cNvSpPr>
          <p:nvPr>
            <p:ph type="sldNum" sz="quarter" idx="10"/>
          </p:nvPr>
        </p:nvSpPr>
        <p:spPr/>
        <p:txBody>
          <a:bodyPr/>
          <a:lstStyle/>
          <a:p>
            <a:fld id="{F0C2F66B-44B2-4553-A265-028EB07D2FEF}" type="slidenum">
              <a:rPr lang="en-US" smtClean="0"/>
              <a:t>18</a:t>
            </a:fld>
            <a:endParaRPr lang="en-US" dirty="0"/>
          </a:p>
        </p:txBody>
      </p:sp>
    </p:spTree>
    <p:extLst>
      <p:ext uri="{BB962C8B-B14F-4D97-AF65-F5344CB8AC3E}">
        <p14:creationId xmlns:p14="http://schemas.microsoft.com/office/powerpoint/2010/main" val="700662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Okay looking</a:t>
            </a:r>
            <a:r>
              <a:rPr lang="en-US" b="1" baseline="0" dirty="0"/>
              <a:t> back at the domains, anything else you want to add to this category? We collapsed and moved a lot and now only have 3 domains, but they are pretty broad.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Before we wrap up, I do want to note that we are seeing a number of areas where </a:t>
            </a:r>
            <a:r>
              <a:rPr lang="en-US" b="1" dirty="0"/>
              <a:t>competencies/domains overlap across the 3 categories</a:t>
            </a:r>
            <a:r>
              <a:rPr lang="en-US" b="1" baseline="0" dirty="0"/>
              <a:t> and are just key throughout the research life cycle.</a:t>
            </a:r>
            <a:r>
              <a:rPr lang="en-US" b="1" dirty="0"/>
              <a:t> Communication,</a:t>
            </a:r>
            <a:r>
              <a:rPr lang="en-US" b="1" baseline="0" dirty="0"/>
              <a:t> mentorship, partnership, etc.. Is it worth singling/teasing this out in the second survey? How would you do that? </a:t>
            </a:r>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0C2F66B-44B2-4553-A265-028EB07D2FEF}" type="slidenum">
              <a:rPr lang="en-US" smtClean="0"/>
              <a:t>19</a:t>
            </a:fld>
            <a:endParaRPr lang="en-US" dirty="0"/>
          </a:p>
        </p:txBody>
      </p:sp>
    </p:spTree>
    <p:extLst>
      <p:ext uri="{BB962C8B-B14F-4D97-AF65-F5344CB8AC3E}">
        <p14:creationId xmlns:p14="http://schemas.microsoft.com/office/powerpoint/2010/main" val="29195490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Survey focused on 3 major categories, of recommendations for early career D&amp;I researchers. Each of these captured</a:t>
            </a:r>
            <a:r>
              <a:rPr lang="en-US" baseline="0" dirty="0"/>
              <a:t> 3-4 domains</a:t>
            </a:r>
            <a:r>
              <a:rPr lang="en-US" dirty="0"/>
              <a:t>. We’re basing today’s discussion on responses from the 40 completed surveys. We’ll go</a:t>
            </a:r>
            <a:r>
              <a:rPr lang="en-US" baseline="0" dirty="0"/>
              <a:t> through each of the 3 categories and offer a few questions for each.  After all focus groups are completed we conduct a second survey to further refine our “competencies” for early career researchers.</a:t>
            </a:r>
            <a:endParaRPr lang="en-US" dirty="0"/>
          </a:p>
        </p:txBody>
      </p:sp>
      <p:sp>
        <p:nvSpPr>
          <p:cNvPr id="4" name="Slide Number Placeholder 3"/>
          <p:cNvSpPr>
            <a:spLocks noGrp="1"/>
          </p:cNvSpPr>
          <p:nvPr>
            <p:ph type="sldNum" sz="quarter" idx="5"/>
          </p:nvPr>
        </p:nvSpPr>
        <p:spPr/>
        <p:txBody>
          <a:bodyPr/>
          <a:lstStyle/>
          <a:p>
            <a:fld id="{F0C2F66B-44B2-4553-A265-028EB07D2FEF}" type="slidenum">
              <a:rPr lang="en-US" smtClean="0"/>
              <a:t>21</a:t>
            </a:fld>
            <a:endParaRPr lang="en-US" dirty="0"/>
          </a:p>
        </p:txBody>
      </p:sp>
    </p:spTree>
    <p:extLst>
      <p:ext uri="{BB962C8B-B14F-4D97-AF65-F5344CB8AC3E}">
        <p14:creationId xmlns:p14="http://schemas.microsoft.com/office/powerpoint/2010/main" val="33572154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accent6"/>
                </a:solidFill>
              </a:rPr>
              <a:t>The first thing we want</a:t>
            </a:r>
            <a:r>
              <a:rPr lang="en-US" b="0" baseline="0" dirty="0">
                <a:solidFill>
                  <a:schemeClr val="accent6"/>
                </a:solidFill>
              </a:rPr>
              <a:t> to discuss is defining what belongs in each of these domains. From prior focus groups, we come up with this as a simple way of thinking about what belongs in each of the domains: where Marketing oneself is a descriptive process, collaboration considerations is fundamentally a planning process, and responsibilities focuses on execution.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a:solidFill>
                <a:schemeClr val="accent6"/>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6"/>
                </a:solidFill>
              </a:rPr>
              <a:t>We wanted to check in about this first to make sure you agree. </a:t>
            </a:r>
          </a:p>
        </p:txBody>
      </p:sp>
      <p:sp>
        <p:nvSpPr>
          <p:cNvPr id="4" name="Slide Number Placeholder 3"/>
          <p:cNvSpPr>
            <a:spLocks noGrp="1"/>
          </p:cNvSpPr>
          <p:nvPr>
            <p:ph type="sldNum" sz="quarter" idx="5"/>
          </p:nvPr>
        </p:nvSpPr>
        <p:spPr/>
        <p:txBody>
          <a:bodyPr/>
          <a:lstStyle/>
          <a:p>
            <a:fld id="{F0C2F66B-44B2-4553-A265-028EB07D2FEF}" type="slidenum">
              <a:rPr lang="en-US" smtClean="0"/>
              <a:t>22</a:t>
            </a:fld>
            <a:endParaRPr lang="en-US" dirty="0"/>
          </a:p>
        </p:txBody>
      </p:sp>
    </p:spTree>
    <p:extLst>
      <p:ext uri="{BB962C8B-B14F-4D97-AF65-F5344CB8AC3E}">
        <p14:creationId xmlns:p14="http://schemas.microsoft.com/office/powerpoint/2010/main" val="31445124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a:t>
            </a:r>
            <a:r>
              <a:rPr lang="en-US" baseline="0" dirty="0"/>
              <a:t> lot of your comments on the survey focused on communicating with others throughout each of these stages. We wanted to get your feedback on this, along with some other items. But since communication encompasses a lot of the feedback received, we wanted to call this to your attention here first. </a:t>
            </a:r>
            <a:endParaRPr lang="en-US" dirty="0"/>
          </a:p>
        </p:txBody>
      </p:sp>
      <p:sp>
        <p:nvSpPr>
          <p:cNvPr id="4" name="Slide Number Placeholder 3"/>
          <p:cNvSpPr>
            <a:spLocks noGrp="1"/>
          </p:cNvSpPr>
          <p:nvPr>
            <p:ph type="sldNum" sz="quarter" idx="5"/>
          </p:nvPr>
        </p:nvSpPr>
        <p:spPr/>
        <p:txBody>
          <a:bodyPr/>
          <a:lstStyle/>
          <a:p>
            <a:fld id="{F0C2F66B-44B2-4553-A265-028EB07D2FEF}" type="slidenum">
              <a:rPr lang="en-US" smtClean="0"/>
              <a:t>23</a:t>
            </a:fld>
            <a:endParaRPr lang="en-US" dirty="0"/>
          </a:p>
        </p:txBody>
      </p:sp>
    </p:spTree>
    <p:extLst>
      <p:ext uri="{BB962C8B-B14F-4D97-AF65-F5344CB8AC3E}">
        <p14:creationId xmlns:p14="http://schemas.microsoft.com/office/powerpoint/2010/main" val="712202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domains in black represent the original items presented in the survey. We refined</a:t>
            </a:r>
            <a:r>
              <a:rPr lang="en-US" baseline="0" dirty="0"/>
              <a:t> the competencies within each domain based on your responses</a:t>
            </a:r>
            <a:r>
              <a:rPr lang="en-US" dirty="0"/>
              <a:t>. We’re not going</a:t>
            </a:r>
            <a:r>
              <a:rPr lang="en-US" baseline="0" dirty="0"/>
              <a:t> to talk about those competences today, but we can share them in the chat if you’re curious.</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Some</a:t>
            </a:r>
            <a:r>
              <a:rPr lang="en-US" baseline="0" dirty="0"/>
              <a:t> of the feedback you offered related to the importance of </a:t>
            </a:r>
            <a:r>
              <a:rPr lang="en-US" dirty="0"/>
              <a:t>access to D&amp;I mentors, a history of collaborating with organizational partners/stakeholders and having access other resources related to D&amp;I.  This </a:t>
            </a:r>
            <a:r>
              <a:rPr lang="en-US" baseline="0" dirty="0"/>
              <a:t>led us to think about an adding another domain to t</a:t>
            </a:r>
            <a:r>
              <a:rPr lang="en-US" dirty="0"/>
              <a:t>his category, which</a:t>
            </a:r>
            <a:r>
              <a:rPr lang="en-US" baseline="0" dirty="0"/>
              <a:t> you see in orange</a:t>
            </a:r>
            <a:r>
              <a:rPr lang="en-US" dirty="0"/>
              <a:t>.  Alternatively, it as a competency or recommendation in “articulating your D&amp;I research experience”</a:t>
            </a:r>
            <a:r>
              <a:rPr lang="en-US" baseline="0" dirty="0"/>
              <a:t>. What are your thoughts?</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Any other comments on this domains in this category before we move 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BACK UP QUESTION IF TIME: We</a:t>
            </a:r>
            <a:r>
              <a:rPr lang="en-US" baseline="0" dirty="0"/>
              <a:t> noticed that only 50% of you felt that “Describing specific D&amp;I training” was “very important.” We’d like to talk more about that.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0C2F66B-44B2-4553-A265-028EB07D2FEF}" type="slidenum">
              <a:rPr lang="en-US" smtClean="0"/>
              <a:t>4</a:t>
            </a:fld>
            <a:endParaRPr lang="en-US"/>
          </a:p>
        </p:txBody>
      </p:sp>
    </p:spTree>
    <p:extLst>
      <p:ext uri="{BB962C8B-B14F-4D97-AF65-F5344CB8AC3E}">
        <p14:creationId xmlns:p14="http://schemas.microsoft.com/office/powerpoint/2010/main" val="24310398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First,</a:t>
            </a:r>
            <a:r>
              <a:rPr lang="en-US" b="1" baseline="0" dirty="0"/>
              <a:t> we will focus on Domain 1. </a:t>
            </a:r>
            <a:r>
              <a:rPr lang="en-US" baseline="0" dirty="0"/>
              <a:t>The</a:t>
            </a:r>
            <a:r>
              <a:rPr lang="en-US" dirty="0"/>
              <a:t> domains in black represent the original items presented in the survey. We refined</a:t>
            </a:r>
            <a:r>
              <a:rPr lang="en-US" baseline="0" dirty="0"/>
              <a:t> the competencies within each domain based on your responses</a:t>
            </a:r>
            <a:r>
              <a:rPr lang="en-US" dirty="0"/>
              <a:t>. We’re not going</a:t>
            </a:r>
            <a:r>
              <a:rPr lang="en-US" baseline="0" dirty="0"/>
              <a:t> to talk about those competences today, but we can share them in the chat if you’re curious.</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Some</a:t>
            </a:r>
            <a:r>
              <a:rPr lang="en-US" b="1" baseline="0" dirty="0"/>
              <a:t> of the feedback you offered related to the importance of </a:t>
            </a:r>
            <a:r>
              <a:rPr lang="en-US" b="1" dirty="0"/>
              <a:t>a history of collaborating with organizational partners/stakeholders. This </a:t>
            </a:r>
            <a:r>
              <a:rPr lang="en-US" b="1" baseline="0" dirty="0"/>
              <a:t>led us to think about an adding another domain to t</a:t>
            </a:r>
            <a:r>
              <a:rPr lang="en-US" b="1" dirty="0"/>
              <a:t>his category,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[NEXT SLIDE]</a:t>
            </a:r>
            <a:r>
              <a:rPr lang="en-US" b="1"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0C2F66B-44B2-4553-A265-028EB07D2FEF}" type="slidenum">
              <a:rPr lang="en-US" smtClean="0"/>
              <a:t>24</a:t>
            </a:fld>
            <a:endParaRPr lang="en-US" dirty="0"/>
          </a:p>
        </p:txBody>
      </p:sp>
    </p:spTree>
    <p:extLst>
      <p:ext uri="{BB962C8B-B14F-4D97-AF65-F5344CB8AC3E}">
        <p14:creationId xmlns:p14="http://schemas.microsoft.com/office/powerpoint/2010/main" val="24310398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We have two questions for you about this: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1" dirty="0"/>
              <a:t>Is this</a:t>
            </a:r>
            <a:r>
              <a:rPr lang="en-US" b="1" baseline="0" dirty="0"/>
              <a:t> competency distinct from </a:t>
            </a:r>
            <a:r>
              <a:rPr lang="en-US" b="1" dirty="0"/>
              <a:t>“articulating your D&amp;I research experience”</a:t>
            </a:r>
            <a:r>
              <a:rPr lang="en-US" b="1" baseline="0" dirty="0"/>
              <a:t>?</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1" baseline="0" dirty="0"/>
              <a:t>Our communication question: We have heard from some that articulating experience in the context of D&amp;I work can be challenging or cause confusion. I</a:t>
            </a:r>
            <a:r>
              <a:rPr lang="en-US" sz="1200" b="1" kern="1200" dirty="0">
                <a:solidFill>
                  <a:schemeClr val="tx1"/>
                </a:solidFill>
                <a:effectLst/>
                <a:latin typeface="+mn-lt"/>
                <a:ea typeface="+mn-ea"/>
                <a:cs typeface="+mn-cs"/>
              </a:rPr>
              <a:t>n terms of helping</a:t>
            </a:r>
            <a:r>
              <a:rPr lang="en-US" sz="1200" b="1" kern="1200" baseline="0" dirty="0">
                <a:solidFill>
                  <a:schemeClr val="tx1"/>
                </a:solidFill>
                <a:effectLst/>
                <a:latin typeface="+mn-lt"/>
                <a:ea typeface="+mn-ea"/>
                <a:cs typeface="+mn-cs"/>
              </a:rPr>
              <a:t> us refine these </a:t>
            </a:r>
            <a:r>
              <a:rPr lang="en-US" sz="1200" b="1" kern="1200" dirty="0">
                <a:solidFill>
                  <a:schemeClr val="tx1"/>
                </a:solidFill>
                <a:effectLst/>
                <a:latin typeface="+mn-lt"/>
                <a:ea typeface="+mn-ea"/>
                <a:cs typeface="+mn-cs"/>
              </a:rPr>
              <a:t>competencies, what is it about their experiences working with partners that ECRs should articulate?</a:t>
            </a:r>
            <a:endParaRPr lang="en-US" b="1" baseline="0"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Any other comments on the domains in this category before we move on?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b="1"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0C2F66B-44B2-4553-A265-028EB07D2FEF}" type="slidenum">
              <a:rPr lang="en-US" smtClean="0"/>
              <a:t>25</a:t>
            </a:fld>
            <a:endParaRPr lang="en-US" dirty="0"/>
          </a:p>
        </p:txBody>
      </p:sp>
    </p:spTree>
    <p:extLst>
      <p:ext uri="{BB962C8B-B14F-4D97-AF65-F5344CB8AC3E}">
        <p14:creationId xmlns:p14="http://schemas.microsoft.com/office/powerpoint/2010/main" val="8521405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on to Category 2. We made a lot of changes here based on your</a:t>
            </a:r>
            <a:r>
              <a:rPr lang="en-US" baseline="0" dirty="0"/>
              <a:t> feedback. A </a:t>
            </a:r>
            <a:r>
              <a:rPr lang="en-US" dirty="0"/>
              <a:t>lot of the</a:t>
            </a:r>
            <a:r>
              <a:rPr lang="en-US" baseline="0" dirty="0"/>
              <a:t> survey comments emphasized the</a:t>
            </a:r>
            <a:r>
              <a:rPr lang="en-US" dirty="0"/>
              <a:t> need to determine if the project is really a </a:t>
            </a:r>
            <a:r>
              <a:rPr lang="en-US" u="sng" dirty="0"/>
              <a:t>D&amp;I study</a:t>
            </a:r>
            <a:r>
              <a:rPr lang="en-US" dirty="0"/>
              <a:t> versus just a </a:t>
            </a:r>
            <a:r>
              <a:rPr lang="en-US" u="sng" dirty="0"/>
              <a:t>D&amp;I add on</a:t>
            </a:r>
            <a:r>
              <a:rPr lang="en-US" dirty="0"/>
              <a:t> that was needed to make the project more fundable</a:t>
            </a:r>
            <a:r>
              <a:rPr lang="en-US" baseline="0" dirty="0"/>
              <a:t> or interesting, but without accompanying resources or interest to support D&amp;I work. So we have shifted the domains to address that. </a:t>
            </a:r>
            <a:endParaRPr lang="en-US" dirty="0"/>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accent2"/>
                </a:solidFill>
              </a:rPr>
              <a:t>Describing access to D&amp;I</a:t>
            </a:r>
            <a:r>
              <a:rPr lang="en-US" sz="1200" b="1" baseline="0" dirty="0">
                <a:solidFill>
                  <a:schemeClr val="accent2"/>
                </a:solidFill>
              </a:rPr>
              <a:t> </a:t>
            </a:r>
            <a:r>
              <a:rPr lang="en-US" sz="1200" b="1" dirty="0">
                <a:solidFill>
                  <a:schemeClr val="accent2"/>
                </a:solidFill>
              </a:rPr>
              <a:t>resources to</a:t>
            </a:r>
            <a:r>
              <a:rPr lang="en-US" sz="1200" b="1" baseline="0" dirty="0">
                <a:solidFill>
                  <a:schemeClr val="accent2"/>
                </a:solidFill>
              </a:rPr>
              <a:t> support the project (e.g., </a:t>
            </a:r>
            <a:r>
              <a:rPr lang="en-US" sz="1200" b="1" dirty="0">
                <a:solidFill>
                  <a:schemeClr val="accent2"/>
                </a:solidFill>
              </a:rPr>
              <a:t>mentorship) –</a:t>
            </a:r>
            <a:r>
              <a:rPr lang="en-US" sz="1200" b="1" baseline="0" dirty="0">
                <a:solidFill>
                  <a:schemeClr val="accent2"/>
                </a:solidFill>
              </a:rPr>
              <a:t> Should this be it’s own domain? Or is this part of the domains already here? Some of the feedback we received was that it would fit with defining your role on the team.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1" baseline="0" dirty="0">
                <a:solidFill>
                  <a:schemeClr val="accent2"/>
                </a:solidFill>
              </a:rPr>
              <a:t>If so, what else would go here (examples)?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1" baseline="0" dirty="0">
                <a:solidFill>
                  <a:schemeClr val="accent2"/>
                </a:solidFill>
              </a:rPr>
              <a:t>Should it go into Category #1? </a:t>
            </a:r>
            <a:r>
              <a:rPr lang="en-US" dirty="0"/>
              <a:t>The </a:t>
            </a:r>
            <a:r>
              <a:rPr lang="en-US" baseline="0" dirty="0"/>
              <a:t>survey results indicated the importance of this in both Category 1 and 2. After the first focus group, we’ve put it here. Is this appropriate? Or is this something that’s important to emphasize as you are marketing yourself as well? </a:t>
            </a:r>
            <a:r>
              <a:rPr lang="en-US" dirty="0"/>
              <a: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Okay next I’d like to talk about the specific competencies related to “defining your role on the team.” Remember that the competencies are the recommendations/guidelines within each of these domains. 98% of you ranked defining your role as very important, and we rearranged a lot of competencies to fit there based on your feedback. So let’s talk about them. </a:t>
            </a:r>
          </a:p>
        </p:txBody>
      </p:sp>
      <p:sp>
        <p:nvSpPr>
          <p:cNvPr id="4" name="Slide Number Placeholder 3"/>
          <p:cNvSpPr>
            <a:spLocks noGrp="1"/>
          </p:cNvSpPr>
          <p:nvPr>
            <p:ph type="sldNum" sz="quarter" idx="10"/>
          </p:nvPr>
        </p:nvSpPr>
        <p:spPr/>
        <p:txBody>
          <a:bodyPr/>
          <a:lstStyle/>
          <a:p>
            <a:fld id="{F0C2F66B-44B2-4553-A265-028EB07D2FEF}" type="slidenum">
              <a:rPr lang="en-US" smtClean="0"/>
              <a:t>26</a:t>
            </a:fld>
            <a:endParaRPr lang="en-US" dirty="0"/>
          </a:p>
        </p:txBody>
      </p:sp>
    </p:spTree>
    <p:extLst>
      <p:ext uri="{BB962C8B-B14F-4D97-AF65-F5344CB8AC3E}">
        <p14:creationId xmlns:p14="http://schemas.microsoft.com/office/powerpoint/2010/main" val="1103627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First I’m going to give you an overview of these two domains, and we will next look at the specific competencies for “Defining your role on the team”.</a:t>
            </a:r>
          </a:p>
          <a:p>
            <a:endParaRPr lang="en-US" baseline="0" dirty="0"/>
          </a:p>
          <a:p>
            <a:r>
              <a:rPr lang="en-US" baseline="0" dirty="0"/>
              <a:t>Appraising the project’s landscape for D&amp;I is a new competency that focuses on understanding the D&amp;I scope of the project, and defining you role on the team focuses on how you can specifically support the project.</a:t>
            </a:r>
          </a:p>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0C2F66B-44B2-4553-A265-028EB07D2FEF}" type="slidenum">
              <a:rPr lang="en-US" smtClean="0"/>
              <a:t>27</a:t>
            </a:fld>
            <a:endParaRPr lang="en-US" dirty="0"/>
          </a:p>
        </p:txBody>
      </p:sp>
    </p:spTree>
    <p:extLst>
      <p:ext uri="{BB962C8B-B14F-4D97-AF65-F5344CB8AC3E}">
        <p14:creationId xmlns:p14="http://schemas.microsoft.com/office/powerpoint/2010/main" val="36891319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so</a:t>
            </a:r>
            <a:r>
              <a:rPr lang="en-US" baseline="0" dirty="0"/>
              <a:t> these are the competencies we have added, with your feedback, for defining your role. We will have the opportunity to refine these more in the second survey, but wanted to “run them by you” in terms of their specificity, priority, etc.. </a:t>
            </a:r>
          </a:p>
          <a:p>
            <a:endParaRPr lang="en-US" b="1" baseline="0" dirty="0"/>
          </a:p>
          <a:p>
            <a:r>
              <a:rPr lang="en-US" b="1" baseline="0" dirty="0"/>
              <a:t>We have several questions for you here: </a:t>
            </a:r>
          </a:p>
          <a:p>
            <a:pPr marL="228600" indent="-228600">
              <a:buAutoNum type="arabicPeriod"/>
            </a:pPr>
            <a:r>
              <a:rPr lang="en-US" b="1" baseline="0" dirty="0"/>
              <a:t>Do all these competencies fit here? Or do some of them belong in “Appraising the Landscape”?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1" baseline="0" dirty="0"/>
              <a:t>[</a:t>
            </a:r>
            <a:r>
              <a:rPr lang="en-US" b="0" baseline="0" dirty="0"/>
              <a:t>NOTE: THIS MIGHT HAVE ALREADY BEEN DISCUSSED</a:t>
            </a:r>
            <a:r>
              <a:rPr lang="en-US" b="1" baseline="0" dirty="0"/>
              <a:t>] Notice that last one about mentorship/expertise at your disposal. Does it fit better here, or as its own domain as we showed on the last slide?</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1" baseline="0" dirty="0"/>
              <a:t>--Many of you mentioned the importance of senior scientists and mentorship for ECRs who are collaborating. </a:t>
            </a:r>
            <a:r>
              <a:rPr lang="en-US" sz="1200" kern="1200" dirty="0">
                <a:solidFill>
                  <a:schemeClr val="tx1"/>
                </a:solidFill>
                <a:effectLst/>
                <a:latin typeface="+mn-lt"/>
                <a:ea typeface="+mn-ea"/>
                <a:cs typeface="+mn-cs"/>
              </a:rPr>
              <a:t>“we heard from you that having a senior imp scientist involved is important. What considerations should the ECR make if they are approaching a senior mentor about being involved in a lesser capacity” ?</a:t>
            </a:r>
            <a:r>
              <a:rPr lang="en-US" b="1" baseline="0" dirty="0"/>
              <a:t> </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1" baseline="0" dirty="0"/>
              <a:t>How to determine when a senior mentor’s “Social Capital” is important?</a:t>
            </a:r>
            <a:endParaRPr lang="en-US" b="1" dirty="0"/>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0C2F66B-44B2-4553-A265-028EB07D2FEF}" type="slidenum">
              <a:rPr lang="en-US" smtClean="0"/>
              <a:t>28</a:t>
            </a:fld>
            <a:endParaRPr lang="en-US" dirty="0"/>
          </a:p>
        </p:txBody>
      </p:sp>
    </p:spTree>
    <p:extLst>
      <p:ext uri="{BB962C8B-B14F-4D97-AF65-F5344CB8AC3E}">
        <p14:creationId xmlns:p14="http://schemas.microsoft.com/office/powerpoint/2010/main" val="42924672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Okay, now back to the domains. F</a:t>
            </a:r>
            <a:r>
              <a:rPr lang="en-US" baseline="0" dirty="0"/>
              <a:t>or the domain “getting to know the team dynamic” (like leadership and mentoring style, meeting schedule, expectations, etc.). Many of you told us that these reflect broader team science competencies or competencies for interdisciplinary collaboration, but we heard in the last focus group that it is useful to keep it. </a:t>
            </a:r>
            <a:r>
              <a:rPr lang="en-US" b="1" baseline="0" dirty="0"/>
              <a:t>What are your thoughts? Are there elements of learning the team dynamic that are D&amp;I specific that we should be sure to include as competencies? Existing lists of competencies we can refer to?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Okay, any other comments on this category before we move 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baseline="0" dirty="0"/>
          </a:p>
        </p:txBody>
      </p:sp>
      <p:sp>
        <p:nvSpPr>
          <p:cNvPr id="4" name="Slide Number Placeholder 3"/>
          <p:cNvSpPr>
            <a:spLocks noGrp="1"/>
          </p:cNvSpPr>
          <p:nvPr>
            <p:ph type="sldNum" sz="quarter" idx="10"/>
          </p:nvPr>
        </p:nvSpPr>
        <p:spPr/>
        <p:txBody>
          <a:bodyPr/>
          <a:lstStyle/>
          <a:p>
            <a:fld id="{F0C2F66B-44B2-4553-A265-028EB07D2FEF}" type="slidenum">
              <a:rPr lang="en-US" smtClean="0"/>
              <a:t>29</a:t>
            </a:fld>
            <a:endParaRPr lang="en-US" dirty="0"/>
          </a:p>
        </p:txBody>
      </p:sp>
    </p:spTree>
    <p:extLst>
      <p:ext uri="{BB962C8B-B14F-4D97-AF65-F5344CB8AC3E}">
        <p14:creationId xmlns:p14="http://schemas.microsoft.com/office/powerpoint/2010/main" val="42592385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a:t>
            </a:r>
            <a:r>
              <a:rPr lang="en-US" baseline="0" dirty="0"/>
              <a:t> we’re now on to the third category – what to do once you have agreed to collaborate and the project is underway. Your feedback led us to collapse 2 domains: “managing the budget” and “setting expectations”  into a single, project management domain, as many of you felt the original domains were too limited in scope. We also got great information from you that led us to expand on the competencies under “providing technical expertise.” We can share more about that if you’re interested. The other domain was along the lines of “be a team player” – but this has now been absorbed under the first two domains.</a:t>
            </a:r>
          </a:p>
          <a:p>
            <a:endParaRPr lang="en-US" baseline="0" dirty="0"/>
          </a:p>
          <a:p>
            <a:r>
              <a:rPr lang="en-US" b="1" baseline="0" dirty="0"/>
              <a:t>First, we want to talk more about a topic that came up in our last focus group, where the D&amp;I research tends to be the default communicator between researchers and operational partners. What is your experience with D&amp;I researchers being the communication go-between or liaison? What else should be included?</a:t>
            </a:r>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0C2F66B-44B2-4553-A265-028EB07D2FEF}" type="slidenum">
              <a:rPr lang="en-US" smtClean="0"/>
              <a:t>30</a:t>
            </a:fld>
            <a:endParaRPr lang="en-US" dirty="0"/>
          </a:p>
        </p:txBody>
      </p:sp>
    </p:spTree>
    <p:extLst>
      <p:ext uri="{BB962C8B-B14F-4D97-AF65-F5344CB8AC3E}">
        <p14:creationId xmlns:p14="http://schemas.microsoft.com/office/powerpoint/2010/main" val="31151830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US" baseline="0" dirty="0"/>
            </a:br>
            <a:r>
              <a:rPr lang="en-US" baseline="0" dirty="0"/>
              <a:t>Now, let’s talk a bit more about the last domain. A number of your raised great points about the need for contributing to the broader D&amp;I field through collaboration with non-D&amp;I scientists. We’d love to talk about little bit more about this new domain.</a:t>
            </a:r>
          </a:p>
          <a:p>
            <a:endParaRPr lang="en-US" baseline="0" dirty="0"/>
          </a:p>
          <a:p>
            <a:endParaRPr lang="en-US" baseline="0" dirty="0"/>
          </a:p>
          <a:p>
            <a:r>
              <a:rPr lang="en-US" baseline="0" dirty="0"/>
              <a:t>This is a potential list of competencies or recommendations we came up for stewardship. Your comments mostly related to using current science, contributing to the advancement of D&amp;I science, and sharing lessons learned from collaborators outside the field. What are your thoughts on this domain or these competencies? What else might you add?</a:t>
            </a:r>
          </a:p>
          <a:p>
            <a:endParaRPr lang="en-US" dirty="0"/>
          </a:p>
        </p:txBody>
      </p:sp>
      <p:sp>
        <p:nvSpPr>
          <p:cNvPr id="4" name="Slide Number Placeholder 3"/>
          <p:cNvSpPr>
            <a:spLocks noGrp="1"/>
          </p:cNvSpPr>
          <p:nvPr>
            <p:ph type="sldNum" sz="quarter" idx="10"/>
          </p:nvPr>
        </p:nvSpPr>
        <p:spPr/>
        <p:txBody>
          <a:bodyPr/>
          <a:lstStyle/>
          <a:p>
            <a:fld id="{F0C2F66B-44B2-4553-A265-028EB07D2FEF}" type="slidenum">
              <a:rPr lang="en-US" smtClean="0"/>
              <a:t>31</a:t>
            </a:fld>
            <a:endParaRPr lang="en-US" dirty="0"/>
          </a:p>
        </p:txBody>
      </p:sp>
    </p:spTree>
    <p:extLst>
      <p:ext uri="{BB962C8B-B14F-4D97-AF65-F5344CB8AC3E}">
        <p14:creationId xmlns:p14="http://schemas.microsoft.com/office/powerpoint/2010/main" val="7006628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Okay looking</a:t>
            </a:r>
            <a:r>
              <a:rPr lang="en-US" b="1" baseline="0" dirty="0"/>
              <a:t> back at the domains, anything else you want to add to this category? We collapsed and moved a lot and now only have 3 domains, but they are pretty broad.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Before we wrap up, I do want to note that we are seeing a number of areas where </a:t>
            </a:r>
            <a:r>
              <a:rPr lang="en-US" b="1" dirty="0"/>
              <a:t>competencies/domains overlap across the 3 categories</a:t>
            </a:r>
            <a:r>
              <a:rPr lang="en-US" b="1" baseline="0" dirty="0"/>
              <a:t> and are just key throughout the research life cycle.</a:t>
            </a:r>
            <a:r>
              <a:rPr lang="en-US" b="1" dirty="0"/>
              <a:t> Communication,</a:t>
            </a:r>
            <a:r>
              <a:rPr lang="en-US" b="1" baseline="0" dirty="0"/>
              <a:t> mentorship, partnership, etc.. Is it worth singling/teasing this out in the second survey? How would you do that? </a:t>
            </a:r>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0C2F66B-44B2-4553-A265-028EB07D2FEF}" type="slidenum">
              <a:rPr lang="en-US" smtClean="0"/>
              <a:t>32</a:t>
            </a:fld>
            <a:endParaRPr lang="en-US" dirty="0"/>
          </a:p>
        </p:txBody>
      </p:sp>
    </p:spTree>
    <p:extLst>
      <p:ext uri="{BB962C8B-B14F-4D97-AF65-F5344CB8AC3E}">
        <p14:creationId xmlns:p14="http://schemas.microsoft.com/office/powerpoint/2010/main" val="2919549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on to Category 2. We made a lot of changes here based on your</a:t>
            </a:r>
            <a:r>
              <a:rPr lang="en-US" baseline="0" dirty="0"/>
              <a:t> feedback, and so in this section we have more specific questions around the competencies, particularly for this first domain</a:t>
            </a:r>
            <a:r>
              <a:rPr lang="en-US" dirty="0"/>
              <a:t>. A lot of the</a:t>
            </a:r>
            <a:r>
              <a:rPr lang="en-US" baseline="0" dirty="0"/>
              <a:t> survey comments emphasized the</a:t>
            </a:r>
            <a:r>
              <a:rPr lang="en-US" dirty="0"/>
              <a:t> need to determine if the project is really a </a:t>
            </a:r>
            <a:r>
              <a:rPr lang="en-US" u="sng" dirty="0"/>
              <a:t>D&amp;I study</a:t>
            </a:r>
            <a:r>
              <a:rPr lang="en-US" dirty="0"/>
              <a:t> versus just a </a:t>
            </a:r>
            <a:r>
              <a:rPr lang="en-US" u="sng" dirty="0"/>
              <a:t>D&amp;I add on</a:t>
            </a:r>
            <a:r>
              <a:rPr lang="en-US" dirty="0"/>
              <a:t> that was needed to make the project more fundable</a:t>
            </a:r>
            <a:r>
              <a:rPr lang="en-US" baseline="0" dirty="0"/>
              <a:t> or interesting, but without accompanying resources or interest to support D&amp;I work. We would like your feedback on the actual competencies needed determine this.</a:t>
            </a:r>
            <a:endParaRPr lang="en-US" dirty="0"/>
          </a:p>
          <a:p>
            <a:endParaRPr lang="en-US" baseline="0" dirty="0"/>
          </a:p>
        </p:txBody>
      </p:sp>
      <p:sp>
        <p:nvSpPr>
          <p:cNvPr id="4" name="Slide Number Placeholder 3"/>
          <p:cNvSpPr>
            <a:spLocks noGrp="1"/>
          </p:cNvSpPr>
          <p:nvPr>
            <p:ph type="sldNum" sz="quarter" idx="10"/>
          </p:nvPr>
        </p:nvSpPr>
        <p:spPr/>
        <p:txBody>
          <a:bodyPr/>
          <a:lstStyle/>
          <a:p>
            <a:fld id="{F0C2F66B-44B2-4553-A265-028EB07D2FEF}" type="slidenum">
              <a:rPr lang="en-US" smtClean="0"/>
              <a:t>5</a:t>
            </a:fld>
            <a:endParaRPr lang="en-US"/>
          </a:p>
        </p:txBody>
      </p:sp>
    </p:spTree>
    <p:extLst>
      <p:ext uri="{BB962C8B-B14F-4D97-AF65-F5344CB8AC3E}">
        <p14:creationId xmlns:p14="http://schemas.microsoft.com/office/powerpoint/2010/main" val="1103627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These are the recommendations or competencies we came up with.  As I said, many of you pointed out that D&amp;I is often added to grant to make it more interesting without there really being adequate resources to carry it out. Are these items adequate to help us to avoid these traps? What is missing?</a:t>
            </a:r>
            <a:endParaRPr lang="en-US" dirty="0"/>
          </a:p>
          <a:p>
            <a:endParaRPr lang="en-US" dirty="0"/>
          </a:p>
        </p:txBody>
      </p:sp>
      <p:sp>
        <p:nvSpPr>
          <p:cNvPr id="4" name="Slide Number Placeholder 3"/>
          <p:cNvSpPr>
            <a:spLocks noGrp="1"/>
          </p:cNvSpPr>
          <p:nvPr>
            <p:ph type="sldNum" sz="quarter" idx="10"/>
          </p:nvPr>
        </p:nvSpPr>
        <p:spPr/>
        <p:txBody>
          <a:bodyPr/>
          <a:lstStyle/>
          <a:p>
            <a:fld id="{F0C2F66B-44B2-4553-A265-028EB07D2FEF}" type="slidenum">
              <a:rPr lang="en-US" smtClean="0"/>
              <a:t>6</a:t>
            </a:fld>
            <a:endParaRPr lang="en-US"/>
          </a:p>
        </p:txBody>
      </p:sp>
    </p:spTree>
    <p:extLst>
      <p:ext uri="{BB962C8B-B14F-4D97-AF65-F5344CB8AC3E}">
        <p14:creationId xmlns:p14="http://schemas.microsoft.com/office/powerpoint/2010/main" val="4292467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Okay, now back to the domains. For ensuring</a:t>
            </a:r>
            <a:r>
              <a:rPr lang="en-US" baseline="0" dirty="0"/>
              <a:t> value to your career, an interesting point that emerged was that there needs to be opportunities for authorship early in a project (or that you have something else going on to help get pubs). Is it necessary to include this as a competency within this domain –  specifically to plan periodic publication opportunities rather than just 1-2 at the end of the project?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Finally, for the domain “getting to know the team dynamic” (like leadership and mentoring style, meeting schedule, expectations, </a:t>
            </a:r>
            <a:r>
              <a:rPr lang="en-US" baseline="0" dirty="0" err="1"/>
              <a:t>etc</a:t>
            </a:r>
            <a:r>
              <a:rPr lang="en-US" baseline="0" dirty="0"/>
              <a:t>). [Ask Hannah to add those to the chat]. Many of you told us that these reflect broader team science competencies or competencies for interdisciplinary collaboration, and are not specific to D&amp;I.  How appropriate is it to include this domain and its associated competencies in our recommendations? Are there elements of learning the team dynamic that are D&amp;I specific?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Any other comments on this category before we move 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baseline="0" dirty="0"/>
          </a:p>
        </p:txBody>
      </p:sp>
      <p:sp>
        <p:nvSpPr>
          <p:cNvPr id="4" name="Slide Number Placeholder 3"/>
          <p:cNvSpPr>
            <a:spLocks noGrp="1"/>
          </p:cNvSpPr>
          <p:nvPr>
            <p:ph type="sldNum" sz="quarter" idx="10"/>
          </p:nvPr>
        </p:nvSpPr>
        <p:spPr/>
        <p:txBody>
          <a:bodyPr/>
          <a:lstStyle/>
          <a:p>
            <a:fld id="{F0C2F66B-44B2-4553-A265-028EB07D2FEF}" type="slidenum">
              <a:rPr lang="en-US" smtClean="0"/>
              <a:t>7</a:t>
            </a:fld>
            <a:endParaRPr lang="en-US"/>
          </a:p>
        </p:txBody>
      </p:sp>
    </p:spTree>
    <p:extLst>
      <p:ext uri="{BB962C8B-B14F-4D97-AF65-F5344CB8AC3E}">
        <p14:creationId xmlns:p14="http://schemas.microsoft.com/office/powerpoint/2010/main" val="4259238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a:t>
            </a:r>
            <a:r>
              <a:rPr lang="en-US" baseline="0" dirty="0"/>
              <a:t> we’re now on to the third category – what to do once you have agreed to collaborate and the project is underway. Your feedback led us to collapse 2 domains: “managing the budget” and “setting expectations”  into a single, project management domain, as many of you felt the original domains were too limited in scope. We also got great information from you that led us to expand on the competencies under “providing technical expertise.”</a:t>
            </a:r>
          </a:p>
          <a:p>
            <a:br>
              <a:rPr lang="en-US" baseline="0" dirty="0"/>
            </a:br>
            <a:r>
              <a:rPr lang="en-US" baseline="0" dirty="0"/>
              <a:t>But this last domain is one we want to talk more about. A number of your raised great points about the need for contributing to the broader D&amp;I field through collaboration with non-D&amp;I scientists. We’d love to talk about little bit more about this new domain.</a:t>
            </a:r>
          </a:p>
          <a:p>
            <a:endParaRPr lang="en-US" baseline="0" dirty="0"/>
          </a:p>
        </p:txBody>
      </p:sp>
      <p:sp>
        <p:nvSpPr>
          <p:cNvPr id="4" name="Slide Number Placeholder 3"/>
          <p:cNvSpPr>
            <a:spLocks noGrp="1"/>
          </p:cNvSpPr>
          <p:nvPr>
            <p:ph type="sldNum" sz="quarter" idx="10"/>
          </p:nvPr>
        </p:nvSpPr>
        <p:spPr/>
        <p:txBody>
          <a:bodyPr/>
          <a:lstStyle/>
          <a:p>
            <a:fld id="{F0C2F66B-44B2-4553-A265-028EB07D2FEF}" type="slidenum">
              <a:rPr lang="en-US" smtClean="0"/>
              <a:t>8</a:t>
            </a:fld>
            <a:endParaRPr lang="en-US"/>
          </a:p>
        </p:txBody>
      </p:sp>
    </p:spTree>
    <p:extLst>
      <p:ext uri="{BB962C8B-B14F-4D97-AF65-F5344CB8AC3E}">
        <p14:creationId xmlns:p14="http://schemas.microsoft.com/office/powerpoint/2010/main" val="3115183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This is a potential list of competencies or recommendations we came up. Your comments mostly related to using current science, contributing to the advancement of D&amp;I science, and sharing lessons learned from collaborators outside the field. What are your thoughts on this domain or these competencies? What else might you add?</a:t>
            </a:r>
          </a:p>
          <a:p>
            <a:endParaRPr lang="en-US" dirty="0"/>
          </a:p>
        </p:txBody>
      </p:sp>
      <p:sp>
        <p:nvSpPr>
          <p:cNvPr id="4" name="Slide Number Placeholder 3"/>
          <p:cNvSpPr>
            <a:spLocks noGrp="1"/>
          </p:cNvSpPr>
          <p:nvPr>
            <p:ph type="sldNum" sz="quarter" idx="10"/>
          </p:nvPr>
        </p:nvSpPr>
        <p:spPr/>
        <p:txBody>
          <a:bodyPr/>
          <a:lstStyle/>
          <a:p>
            <a:fld id="{F0C2F66B-44B2-4553-A265-028EB07D2FEF}" type="slidenum">
              <a:rPr lang="en-US" smtClean="0"/>
              <a:t>9</a:t>
            </a:fld>
            <a:endParaRPr lang="en-US"/>
          </a:p>
        </p:txBody>
      </p:sp>
    </p:spTree>
    <p:extLst>
      <p:ext uri="{BB962C8B-B14F-4D97-AF65-F5344CB8AC3E}">
        <p14:creationId xmlns:p14="http://schemas.microsoft.com/office/powerpoint/2010/main" val="700662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Okay looking</a:t>
            </a:r>
            <a:r>
              <a:rPr lang="en-US" baseline="0" dirty="0"/>
              <a:t> back at the domains, anything else you want to add to this category?</a:t>
            </a:r>
          </a:p>
          <a:p>
            <a:endParaRPr lang="en-US" baseline="0" dirty="0"/>
          </a:p>
        </p:txBody>
      </p:sp>
      <p:sp>
        <p:nvSpPr>
          <p:cNvPr id="4" name="Slide Number Placeholder 3"/>
          <p:cNvSpPr>
            <a:spLocks noGrp="1"/>
          </p:cNvSpPr>
          <p:nvPr>
            <p:ph type="sldNum" sz="quarter" idx="10"/>
          </p:nvPr>
        </p:nvSpPr>
        <p:spPr/>
        <p:txBody>
          <a:bodyPr/>
          <a:lstStyle/>
          <a:p>
            <a:fld id="{F0C2F66B-44B2-4553-A265-028EB07D2FEF}" type="slidenum">
              <a:rPr lang="en-US" smtClean="0"/>
              <a:t>10</a:t>
            </a:fld>
            <a:endParaRPr lang="en-US"/>
          </a:p>
        </p:txBody>
      </p:sp>
    </p:spTree>
    <p:extLst>
      <p:ext uri="{BB962C8B-B14F-4D97-AF65-F5344CB8AC3E}">
        <p14:creationId xmlns:p14="http://schemas.microsoft.com/office/powerpoint/2010/main" val="2919549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Survey focused on 3 major categories, of recommendations for early career D&amp;I researchers. Each of these captured</a:t>
            </a:r>
            <a:r>
              <a:rPr lang="en-US" baseline="0" dirty="0"/>
              <a:t> 3-4 domains</a:t>
            </a:r>
            <a:r>
              <a:rPr lang="en-US" dirty="0"/>
              <a:t>. We’re basing today’s discussion on responses from the 40 completed surveys. We’ll go</a:t>
            </a:r>
            <a:r>
              <a:rPr lang="en-US" baseline="0" dirty="0"/>
              <a:t> through each of the 3 categories and offer a few questions for each.  After all focus groups are completed we conduct a second survey to further refine our “competencies” for early career researchers.</a:t>
            </a:r>
            <a:endParaRPr lang="en-US" dirty="0"/>
          </a:p>
        </p:txBody>
      </p:sp>
      <p:sp>
        <p:nvSpPr>
          <p:cNvPr id="4" name="Slide Number Placeholder 3"/>
          <p:cNvSpPr>
            <a:spLocks noGrp="1"/>
          </p:cNvSpPr>
          <p:nvPr>
            <p:ph type="sldNum" sz="quarter" idx="5"/>
          </p:nvPr>
        </p:nvSpPr>
        <p:spPr/>
        <p:txBody>
          <a:bodyPr/>
          <a:lstStyle/>
          <a:p>
            <a:fld id="{F0C2F66B-44B2-4553-A265-028EB07D2FEF}" type="slidenum">
              <a:rPr lang="en-US" smtClean="0"/>
              <a:t>12</a:t>
            </a:fld>
            <a:endParaRPr lang="en-US" dirty="0"/>
          </a:p>
        </p:txBody>
      </p:sp>
    </p:spTree>
    <p:extLst>
      <p:ext uri="{BB962C8B-B14F-4D97-AF65-F5344CB8AC3E}">
        <p14:creationId xmlns:p14="http://schemas.microsoft.com/office/powerpoint/2010/main" val="4288283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DD27FF9-38F1-4454-97AF-F0015CA19A5B}"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D06DE-B0BB-43B9-81A3-941B4B071554}" type="slidenum">
              <a:rPr lang="en-US" smtClean="0"/>
              <a:t>‹#›</a:t>
            </a:fld>
            <a:endParaRPr lang="en-US"/>
          </a:p>
        </p:txBody>
      </p:sp>
    </p:spTree>
    <p:extLst>
      <p:ext uri="{BB962C8B-B14F-4D97-AF65-F5344CB8AC3E}">
        <p14:creationId xmlns:p14="http://schemas.microsoft.com/office/powerpoint/2010/main" val="1691705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3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2135D-5EC1-4645-9B94-AE8B4C2FFC91}"/>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A47F9D-53F8-CC44-8574-8F00A3F41463}"/>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207021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3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93CFF-FF40-4B44-9E74-A5FE9C9D94BF}"/>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2DE80BF8-6DC9-104D-9609-2DEB3308E56A}"/>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32C1E0-117E-644F-AEF4-9252197AFB1D}"/>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825889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3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5C268-5476-094D-8668-0145052DEA73}"/>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8CA2A963-3529-5D48-B20E-01570C0FF26C}"/>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2468AB-4D15-AF44-B77D-2D290A2CDE22}"/>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1827D1-6C82-754E-8DA7-72F74966D791}"/>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7B0A6F-F088-8149-8FA5-0C881DC5D18C}"/>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291735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5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90504-CEAF-9446-80D0-DED86F4340D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9770174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695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3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C9926-C046-DD40-A878-88E125365D1F}"/>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B77AB9-5B39-4645-8F17-329E649B6E09}"/>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F6C3E8-E30A-9542-B378-19A5D2365D2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8232251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3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49BE4-6D47-2F44-BB93-FE0808B003E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2D64B6-3AC1-C44A-A939-6BB40D5622D7}"/>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53ACCB6-F6C9-3146-ADF1-20E19AD35325}"/>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2823889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3_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60558-612D-4345-974A-B0B32C8F366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B40B26-3F3A-224A-974D-3C18E4A5CB53}"/>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542591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3_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2D1690-E8E6-C64F-8AA2-0876EEF6D84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60AEEA-116A-ED45-A7DD-2C05436DF11E}"/>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276777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6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DD27FF9-38F1-4454-97AF-F0015CA19A5B}" type="datetimeFigureOut">
              <a:rPr lang="en-US" smtClean="0"/>
              <a:t>10/23/2023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FD06DE-B0BB-43B9-81A3-941B4B071554}" type="slidenum">
              <a:rPr lang="en-US" smtClean="0"/>
              <a:t>‹#›</a:t>
            </a:fld>
            <a:endParaRPr lang="en-US"/>
          </a:p>
        </p:txBody>
      </p:sp>
    </p:spTree>
    <p:extLst>
      <p:ext uri="{BB962C8B-B14F-4D97-AF65-F5344CB8AC3E}">
        <p14:creationId xmlns:p14="http://schemas.microsoft.com/office/powerpoint/2010/main" val="141640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D27FF9-38F1-4454-97AF-F0015CA19A5B}"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D06DE-B0BB-43B9-81A3-941B4B071554}" type="slidenum">
              <a:rPr lang="en-US" smtClean="0"/>
              <a:t>‹#›</a:t>
            </a:fld>
            <a:endParaRPr lang="en-US"/>
          </a:p>
        </p:txBody>
      </p:sp>
    </p:spTree>
    <p:extLst>
      <p:ext uri="{BB962C8B-B14F-4D97-AF65-F5344CB8AC3E}">
        <p14:creationId xmlns:p14="http://schemas.microsoft.com/office/powerpoint/2010/main" val="25722629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FDAB7-E37D-5C4F-B900-CC83D07911B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AA00E041-F8F6-544C-930D-AE5B9469BC87}"/>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945105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2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C8591-6820-AF4F-A1B7-786C834E9801}"/>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805451-EF4B-6E49-BBFD-543FBCB3EAA8}"/>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7628718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B314A-43D6-F24E-8EE9-E112ECF8F2BB}"/>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F48C027A-AB4D-C042-9848-576A9DF7F8A6}"/>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EEA05E-811C-AF4E-A6F6-A3DE5ED944DC}"/>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90851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2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A29F7-C133-564C-BBA2-17AF109B5CBD}"/>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FF162DD2-12FC-0F48-A416-B75AE122B157}"/>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86CC6DE-FF8B-6841-B4A0-4B7B63D09070}"/>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0A5CCE2-11DF-034B-9F48-18DCAD7BDB05}"/>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C244EB5-9372-7E4E-AB6F-BF5B877A52E2}"/>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079345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3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AF1D2-34B7-A540-9B99-E00A2A2C95FF}"/>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9058873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66292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2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C1FD0-9514-8A40-AF0E-2F681FEF6D7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FB6651-AC1A-7E46-B198-839B408326C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60A8EB-A6F4-A645-95B1-081FAEF18824}"/>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0752704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2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234A1-D209-0549-BE52-6C8E9609137E}"/>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D6B2ED-90F5-634D-9737-0A2D0795E2D3}"/>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C66CA3-46E1-904F-B68A-65B4690917C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10569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2_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E3064-6DD1-D549-B650-DB30B4AC61F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A1E3CE-C16C-C144-8B1B-2CF1B0113047}"/>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46817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2_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D967A-4B32-5741-9B14-DFE127B16AB2}"/>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52C778-57C3-AB46-98D4-CFA58F6FAA53}"/>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46071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D27FF9-38F1-4454-97AF-F0015CA19A5B}"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D06DE-B0BB-43B9-81A3-941B4B071554}" type="slidenum">
              <a:rPr lang="en-US" smtClean="0"/>
              <a:t>‹#›</a:t>
            </a:fld>
            <a:endParaRPr lang="en-US"/>
          </a:p>
        </p:txBody>
      </p:sp>
    </p:spTree>
    <p:extLst>
      <p:ext uri="{BB962C8B-B14F-4D97-AF65-F5344CB8AC3E}">
        <p14:creationId xmlns:p14="http://schemas.microsoft.com/office/powerpoint/2010/main" val="4506348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DD27FF9-38F1-4454-97AF-F0015CA19A5B}" type="datetimeFigureOut">
              <a:rPr lang="en-US" smtClean="0"/>
              <a:t>10/23/2023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FD06DE-B0BB-43B9-81A3-941B4B071554}" type="slidenum">
              <a:rPr lang="en-US" smtClean="0"/>
              <a:t>‹#›</a:t>
            </a:fld>
            <a:endParaRPr lang="en-US"/>
          </a:p>
        </p:txBody>
      </p:sp>
    </p:spTree>
    <p:extLst>
      <p:ext uri="{BB962C8B-B14F-4D97-AF65-F5344CB8AC3E}">
        <p14:creationId xmlns:p14="http://schemas.microsoft.com/office/powerpoint/2010/main" val="2349746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68FE8-85B3-7346-B600-73941AC4C76F}"/>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CC7A69-A8BD-224A-93DF-D40DF6DF6DC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7924976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47C4C-49CB-6247-B170-52E31CD2361F}"/>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266B4E59-8E44-3148-8673-AA12FB1CD35F}"/>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493660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2A5F8-C109-5143-8B7D-50EABABEC91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5FF152-C9FE-CE48-8095-B36766F69592}"/>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8652341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86416-F842-A842-AF6F-F510B22D6C5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961D0DD3-253B-D242-9386-A126626BF93F}"/>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AF7F99-CA7C-DB4B-8A92-20A7DFCD5F82}"/>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544186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F82F8-2448-794C-91C9-D65A45E22DBD}"/>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7CA77CF0-0A71-EE43-8970-F435650B5590}"/>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BF650B-95C7-1944-9449-4F07249DBC61}"/>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3EAE41-ADE8-A147-9997-09C270DEF870}"/>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294DD6-F6D1-034D-9EE7-EF62CBFD10C9}"/>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3687212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ED03E-2EE2-BC49-B0A9-73E9070E74C6}"/>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5618135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89803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D502C-45F0-3340-8496-3EC116B29218}"/>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26837F-D05A-B646-A312-8D06AF45B9F1}"/>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38FA96F-48D7-5A4C-8FEA-4F11D30125EE}"/>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9503100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40848-A7AF-D647-9C5F-54C37B62E307}"/>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9EBD073-9D0E-7548-B8FB-BF79E12722D9}"/>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9180AC-3D69-C449-8184-5058D796383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21525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DD27FF9-38F1-4454-97AF-F0015CA19A5B}"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FD06DE-B0BB-43B9-81A3-941B4B071554}" type="slidenum">
              <a:rPr lang="en-US" smtClean="0"/>
              <a:t>‹#›</a:t>
            </a:fld>
            <a:endParaRPr lang="en-US"/>
          </a:p>
        </p:txBody>
      </p:sp>
    </p:spTree>
    <p:extLst>
      <p:ext uri="{BB962C8B-B14F-4D97-AF65-F5344CB8AC3E}">
        <p14:creationId xmlns:p14="http://schemas.microsoft.com/office/powerpoint/2010/main" val="231739892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1_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C5A51-4987-AB4D-9134-6469C29DD21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0AB720-F7C0-DD47-AA74-E5C0983D65BA}"/>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85964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1_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92C673-B751-174C-8F82-436C74FE8ACA}"/>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F9CBF7-72AA-3340-926E-22A7CFA45EC8}"/>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50922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DD27FF9-38F1-4454-97AF-F0015CA19A5B}" type="datetimeFigureOut">
              <a:rPr lang="en-US" smtClean="0"/>
              <a:t>10/23/2023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FD06DE-B0BB-43B9-81A3-941B4B071554}" type="slidenum">
              <a:rPr lang="en-US" smtClean="0"/>
              <a:t>‹#›</a:t>
            </a:fld>
            <a:endParaRPr lang="en-US"/>
          </a:p>
        </p:txBody>
      </p:sp>
    </p:spTree>
    <p:extLst>
      <p:ext uri="{BB962C8B-B14F-4D97-AF65-F5344CB8AC3E}">
        <p14:creationId xmlns:p14="http://schemas.microsoft.com/office/powerpoint/2010/main" val="287845373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D27FF9-38F1-4454-97AF-F0015CA19A5B}" type="datetimeFigureOut">
              <a:rPr lang="en-US" smtClean="0"/>
              <a:t>10/23/2023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FD06DE-B0BB-43B9-81A3-941B4B071554}" type="slidenum">
              <a:rPr lang="en-US" smtClean="0"/>
              <a:t>‹#›</a:t>
            </a:fld>
            <a:endParaRPr lang="en-US"/>
          </a:p>
        </p:txBody>
      </p:sp>
    </p:spTree>
    <p:extLst>
      <p:ext uri="{BB962C8B-B14F-4D97-AF65-F5344CB8AC3E}">
        <p14:creationId xmlns:p14="http://schemas.microsoft.com/office/powerpoint/2010/main" val="37349274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D27FF9-38F1-4454-97AF-F0015CA19A5B}"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FD06DE-B0BB-43B9-81A3-941B4B071554}" type="slidenum">
              <a:rPr lang="en-US" smtClean="0"/>
              <a:t>‹#›</a:t>
            </a:fld>
            <a:endParaRPr lang="en-US"/>
          </a:p>
        </p:txBody>
      </p:sp>
    </p:spTree>
    <p:extLst>
      <p:ext uri="{BB962C8B-B14F-4D97-AF65-F5344CB8AC3E}">
        <p14:creationId xmlns:p14="http://schemas.microsoft.com/office/powerpoint/2010/main" val="8129365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D27FF9-38F1-4454-97AF-F0015CA19A5B}"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FD06DE-B0BB-43B9-81A3-941B4B071554}" type="slidenum">
              <a:rPr lang="en-US" smtClean="0"/>
              <a:t>‹#›</a:t>
            </a:fld>
            <a:endParaRPr lang="en-US"/>
          </a:p>
        </p:txBody>
      </p:sp>
    </p:spTree>
    <p:extLst>
      <p:ext uri="{BB962C8B-B14F-4D97-AF65-F5344CB8AC3E}">
        <p14:creationId xmlns:p14="http://schemas.microsoft.com/office/powerpoint/2010/main" val="423412715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D27FF9-38F1-4454-97AF-F0015CA19A5B}"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D06DE-B0BB-43B9-81A3-941B4B071554}" type="slidenum">
              <a:rPr lang="en-US" smtClean="0"/>
              <a:t>‹#›</a:t>
            </a:fld>
            <a:endParaRPr lang="en-US"/>
          </a:p>
        </p:txBody>
      </p:sp>
    </p:spTree>
    <p:extLst>
      <p:ext uri="{BB962C8B-B14F-4D97-AF65-F5344CB8AC3E}">
        <p14:creationId xmlns:p14="http://schemas.microsoft.com/office/powerpoint/2010/main" val="338616964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D27FF9-38F1-4454-97AF-F0015CA19A5B}"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D06DE-B0BB-43B9-81A3-941B4B071554}" type="slidenum">
              <a:rPr lang="en-US" smtClean="0"/>
              <a:t>‹#›</a:t>
            </a:fld>
            <a:endParaRPr lang="en-US"/>
          </a:p>
        </p:txBody>
      </p:sp>
    </p:spTree>
    <p:extLst>
      <p:ext uri="{BB962C8B-B14F-4D97-AF65-F5344CB8AC3E}">
        <p14:creationId xmlns:p14="http://schemas.microsoft.com/office/powerpoint/2010/main" val="3934953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D27FF9-38F1-4454-97AF-F0015CA19A5B}" type="datetimeFigureOut">
              <a:rPr lang="en-US" smtClean="0"/>
              <a:t>10/23/2023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FD06DE-B0BB-43B9-81A3-941B4B071554}" type="slidenum">
              <a:rPr lang="en-US" smtClean="0"/>
              <a:t>‹#›</a:t>
            </a:fld>
            <a:endParaRPr lang="en-US"/>
          </a:p>
        </p:txBody>
      </p:sp>
    </p:spTree>
    <p:extLst>
      <p:ext uri="{BB962C8B-B14F-4D97-AF65-F5344CB8AC3E}">
        <p14:creationId xmlns:p14="http://schemas.microsoft.com/office/powerpoint/2010/main" val="1857115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DD27FF9-38F1-4454-97AF-F0015CA19A5B}" type="datetimeFigureOut">
              <a:rPr lang="en-US" smtClean="0"/>
              <a:t>10/23/2023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FD06DE-B0BB-43B9-81A3-941B4B071554}" type="slidenum">
              <a:rPr lang="en-US" smtClean="0"/>
              <a:t>‹#›</a:t>
            </a:fld>
            <a:endParaRPr lang="en-US"/>
          </a:p>
        </p:txBody>
      </p:sp>
    </p:spTree>
    <p:extLst>
      <p:ext uri="{BB962C8B-B14F-4D97-AF65-F5344CB8AC3E}">
        <p14:creationId xmlns:p14="http://schemas.microsoft.com/office/powerpoint/2010/main" val="1318316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5F69E-280B-4B40-A742-4FAB3706AEDD}"/>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03164E8-D42D-AE4B-B321-0DDB5885C9D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31315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3FB8D-F28F-1C46-A836-A5DCD424CD0C}"/>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9DF19F-69F8-DB42-8BB3-F117B3013690}"/>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920989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8A14C-2C32-E549-8584-3B5BD04B67AF}"/>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9C4D0114-AFBC-C948-B776-0F0B8BC35463}"/>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9379590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D27FF9-38F1-4454-97AF-F0015CA19A5B}" type="datetimeFigureOut">
              <a:rPr lang="en-US" smtClean="0"/>
              <a:t>10/23/2023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FD06DE-B0BB-43B9-81A3-941B4B071554}" type="slidenum">
              <a:rPr lang="en-US" smtClean="0"/>
              <a:t>‹#›</a:t>
            </a:fld>
            <a:endParaRPr lang="en-US"/>
          </a:p>
        </p:txBody>
      </p:sp>
    </p:spTree>
    <p:extLst>
      <p:ext uri="{BB962C8B-B14F-4D97-AF65-F5344CB8AC3E}">
        <p14:creationId xmlns:p14="http://schemas.microsoft.com/office/powerpoint/2010/main" val="860267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72"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 id="2147483692" r:id="rId16"/>
    <p:sldLayoutId id="2147483693" r:id="rId17"/>
    <p:sldLayoutId id="2147483694" r:id="rId18"/>
    <p:sldLayoutId id="2147483695" r:id="rId19"/>
    <p:sldLayoutId id="2147483673" r:id="rId20"/>
    <p:sldLayoutId id="2147483674" r:id="rId21"/>
    <p:sldLayoutId id="2147483675" r:id="rId22"/>
    <p:sldLayoutId id="2147483676" r:id="rId23"/>
    <p:sldLayoutId id="2147483677" r:id="rId24"/>
    <p:sldLayoutId id="2147483678" r:id="rId25"/>
    <p:sldLayoutId id="2147483679" r:id="rId26"/>
    <p:sldLayoutId id="2147483680" r:id="rId27"/>
    <p:sldLayoutId id="2147483681" r:id="rId28"/>
    <p:sldLayoutId id="2147483682" r:id="rId29"/>
    <p:sldLayoutId id="2147483683" r:id="rId30"/>
    <p:sldLayoutId id="2147483660" r:id="rId31"/>
    <p:sldLayoutId id="2147483661" r:id="rId32"/>
    <p:sldLayoutId id="2147483662" r:id="rId33"/>
    <p:sldLayoutId id="2147483663" r:id="rId34"/>
    <p:sldLayoutId id="2147483664" r:id="rId35"/>
    <p:sldLayoutId id="2147483665" r:id="rId36"/>
    <p:sldLayoutId id="2147483666" r:id="rId37"/>
    <p:sldLayoutId id="2147483667" r:id="rId38"/>
    <p:sldLayoutId id="2147483668" r:id="rId39"/>
    <p:sldLayoutId id="2147483669" r:id="rId40"/>
    <p:sldLayoutId id="2147483670" r:id="rId41"/>
    <p:sldLayoutId id="2147483671" r:id="rId42"/>
    <p:sldLayoutId id="2147483655" r:id="rId43"/>
    <p:sldLayoutId id="2147483656" r:id="rId44"/>
    <p:sldLayoutId id="2147483657" r:id="rId45"/>
    <p:sldLayoutId id="2147483658" r:id="rId46"/>
    <p:sldLayoutId id="2147483659" r:id="rId4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2.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35850-085C-4AEC-B8DE-43CF82FB7FE0}"/>
              </a:ext>
            </a:extLst>
          </p:cNvPr>
          <p:cNvSpPr>
            <a:spLocks noGrp="1"/>
          </p:cNvSpPr>
          <p:nvPr>
            <p:ph type="title"/>
          </p:nvPr>
        </p:nvSpPr>
        <p:spPr/>
        <p:txBody>
          <a:bodyPr/>
          <a:lstStyle/>
          <a:p>
            <a:r>
              <a:rPr lang="en-US" dirty="0"/>
              <a:t>Additional File 3: Focus Group Guides</a:t>
            </a:r>
          </a:p>
        </p:txBody>
      </p:sp>
    </p:spTree>
    <p:extLst>
      <p:ext uri="{BB962C8B-B14F-4D97-AF65-F5344CB8AC3E}">
        <p14:creationId xmlns:p14="http://schemas.microsoft.com/office/powerpoint/2010/main" val="331563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7">
            <a:extLst>
              <a:ext uri="{FF2B5EF4-FFF2-40B4-BE49-F238E27FC236}">
                <a16:creationId xmlns:a16="http://schemas.microsoft.com/office/drawing/2014/main" id="{E1945618-6FDD-4649-B710-6C7B1FE313C2}"/>
              </a:ext>
            </a:extLst>
          </p:cNvPr>
          <p:cNvGraphicFramePr>
            <a:graphicFrameLocks/>
          </p:cNvGraphicFramePr>
          <p:nvPr/>
        </p:nvGraphicFramePr>
        <p:xfrm>
          <a:off x="1548283" y="2974643"/>
          <a:ext cx="9637777" cy="1872624"/>
        </p:xfrm>
        <a:graphic>
          <a:graphicData uri="http://schemas.openxmlformats.org/drawingml/2006/table">
            <a:tbl>
              <a:tblPr firstRow="1" bandRow="1">
                <a:tableStyleId>{16D9F66E-5EB9-4882-86FB-DCBF35E3C3E4}</a:tableStyleId>
              </a:tblPr>
              <a:tblGrid>
                <a:gridCol w="1955921">
                  <a:extLst>
                    <a:ext uri="{9D8B030D-6E8A-4147-A177-3AD203B41FA5}">
                      <a16:colId xmlns:a16="http://schemas.microsoft.com/office/drawing/2014/main" val="1396412359"/>
                    </a:ext>
                  </a:extLst>
                </a:gridCol>
                <a:gridCol w="7681856">
                  <a:extLst>
                    <a:ext uri="{9D8B030D-6E8A-4147-A177-3AD203B41FA5}">
                      <a16:colId xmlns:a16="http://schemas.microsoft.com/office/drawing/2014/main" val="3906634087"/>
                    </a:ext>
                  </a:extLst>
                </a:gridCol>
              </a:tblGrid>
              <a:tr h="624208">
                <a:tc rowSpan="3">
                  <a:txBody>
                    <a:bodyPr/>
                    <a:lstStyle/>
                    <a:p>
                      <a:pPr algn="ctr"/>
                      <a:r>
                        <a:rPr lang="en-US" sz="3100" dirty="0"/>
                        <a:t>Domains</a:t>
                      </a:r>
                    </a:p>
                  </a:txBody>
                  <a:tcPr marL="109422" marR="109422" marT="54711" marB="547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b="0" dirty="0">
                          <a:solidFill>
                            <a:schemeClr val="accent2"/>
                          </a:solidFill>
                        </a:rPr>
                        <a:t>Managing project resources wisely</a:t>
                      </a:r>
                      <a:endParaRPr lang="en-US" sz="3100" b="0" dirty="0">
                        <a:solidFill>
                          <a:schemeClr val="accent2"/>
                        </a:solidFill>
                      </a:endParaRPr>
                    </a:p>
                  </a:txBody>
                  <a:tcPr marL="109422" marR="109422" marT="54711" marB="54711"/>
                </a:tc>
                <a:extLst>
                  <a:ext uri="{0D108BD9-81ED-4DB2-BD59-A6C34878D82A}">
                    <a16:rowId xmlns:a16="http://schemas.microsoft.com/office/drawing/2014/main" val="4095741919"/>
                  </a:ext>
                </a:extLst>
              </a:tr>
              <a:tr h="624208">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t>Providing technical expertise</a:t>
                      </a:r>
                      <a:endParaRPr lang="en-US" sz="3100" b="0" dirty="0"/>
                    </a:p>
                  </a:txBody>
                  <a:tcPr marL="109422" marR="109422" marT="54711" marB="54711"/>
                </a:tc>
                <a:extLst>
                  <a:ext uri="{0D108BD9-81ED-4DB2-BD59-A6C34878D82A}">
                    <a16:rowId xmlns:a16="http://schemas.microsoft.com/office/drawing/2014/main" val="1552586944"/>
                  </a:ext>
                </a:extLst>
              </a:tr>
              <a:tr h="624208">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solidFill>
                            <a:schemeClr val="accent2"/>
                          </a:solidFill>
                        </a:rPr>
                        <a:t>Being a good steward to the D&amp;I field</a:t>
                      </a:r>
                      <a:endParaRPr lang="en-US" sz="3100" b="0" dirty="0"/>
                    </a:p>
                  </a:txBody>
                  <a:tcPr marL="109422" marR="109422" marT="54711" marB="54711"/>
                </a:tc>
                <a:extLst>
                  <a:ext uri="{0D108BD9-81ED-4DB2-BD59-A6C34878D82A}">
                    <a16:rowId xmlns:a16="http://schemas.microsoft.com/office/drawing/2014/main" val="1700035639"/>
                  </a:ext>
                </a:extLst>
              </a:tr>
            </a:tbl>
          </a:graphicData>
        </a:graphic>
      </p:graphicFrame>
      <p:sp>
        <p:nvSpPr>
          <p:cNvPr id="2" name="Title 1">
            <a:extLst>
              <a:ext uri="{FF2B5EF4-FFF2-40B4-BE49-F238E27FC236}">
                <a16:creationId xmlns:a16="http://schemas.microsoft.com/office/drawing/2014/main" id="{A985E7FC-6993-4B4A-8860-C9044AFBF1A8}"/>
              </a:ext>
            </a:extLst>
          </p:cNvPr>
          <p:cNvSpPr>
            <a:spLocks noGrp="1"/>
          </p:cNvSpPr>
          <p:nvPr>
            <p:ph type="title"/>
          </p:nvPr>
        </p:nvSpPr>
        <p:spPr>
          <a:xfrm>
            <a:off x="838200" y="887639"/>
            <a:ext cx="10515600" cy="1325563"/>
          </a:xfrm>
        </p:spPr>
        <p:txBody>
          <a:bodyPr>
            <a:normAutofit fontScale="90000"/>
          </a:bodyPr>
          <a:lstStyle/>
          <a:p>
            <a:r>
              <a:rPr lang="en-US" dirty="0"/>
              <a:t>Cat3: Responsibilities of a D&amp;I collaborator once project is initiated</a:t>
            </a:r>
            <a:br>
              <a:rPr lang="en-US" dirty="0"/>
            </a:br>
            <a:endParaRPr lang="en-US" dirty="0"/>
          </a:p>
        </p:txBody>
      </p:sp>
    </p:spTree>
    <p:extLst>
      <p:ext uri="{BB962C8B-B14F-4D97-AF65-F5344CB8AC3E}">
        <p14:creationId xmlns:p14="http://schemas.microsoft.com/office/powerpoint/2010/main" val="2458881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0E254-ED19-4E65-9EAF-23E7E4E1055B}"/>
              </a:ext>
            </a:extLst>
          </p:cNvPr>
          <p:cNvSpPr>
            <a:spLocks noGrp="1"/>
          </p:cNvSpPr>
          <p:nvPr>
            <p:ph type="title"/>
          </p:nvPr>
        </p:nvSpPr>
        <p:spPr>
          <a:xfrm>
            <a:off x="955430" y="1713279"/>
            <a:ext cx="10515600" cy="1325563"/>
          </a:xfrm>
        </p:spPr>
        <p:txBody>
          <a:bodyPr/>
          <a:lstStyle/>
          <a:p>
            <a:pPr algn="ctr"/>
            <a:r>
              <a:rPr lang="en-US" dirty="0"/>
              <a:t>Focus Group 2</a:t>
            </a:r>
          </a:p>
        </p:txBody>
      </p:sp>
      <p:sp>
        <p:nvSpPr>
          <p:cNvPr id="3" name="Title 1">
            <a:extLst>
              <a:ext uri="{FF2B5EF4-FFF2-40B4-BE49-F238E27FC236}">
                <a16:creationId xmlns:a16="http://schemas.microsoft.com/office/drawing/2014/main" id="{B58F763E-0F09-46E0-B5A6-2433481D62CC}"/>
              </a:ext>
            </a:extLst>
          </p:cNvPr>
          <p:cNvSpPr txBox="1">
            <a:spLocks/>
          </p:cNvSpPr>
          <p:nvPr/>
        </p:nvSpPr>
        <p:spPr>
          <a:xfrm>
            <a:off x="955430" y="2862141"/>
            <a:ext cx="10515600" cy="1325563"/>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US" dirty="0"/>
            </a:br>
            <a:r>
              <a:rPr lang="en-US" i="1" dirty="0"/>
              <a:t>(Planned script contained in the comments, slides shared during Focus Group and edited interactively)</a:t>
            </a:r>
          </a:p>
        </p:txBody>
      </p:sp>
    </p:spTree>
    <p:extLst>
      <p:ext uri="{BB962C8B-B14F-4D97-AF65-F5344CB8AC3E}">
        <p14:creationId xmlns:p14="http://schemas.microsoft.com/office/powerpoint/2010/main" val="2486576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B401B-A816-7442-9613-0B6CD55D4784}"/>
              </a:ext>
            </a:extLst>
          </p:cNvPr>
          <p:cNvSpPr>
            <a:spLocks noGrp="1"/>
          </p:cNvSpPr>
          <p:nvPr>
            <p:ph type="title"/>
          </p:nvPr>
        </p:nvSpPr>
        <p:spPr>
          <a:xfrm>
            <a:off x="838200" y="365125"/>
            <a:ext cx="10515600" cy="1325563"/>
          </a:xfrm>
        </p:spPr>
        <p:txBody>
          <a:bodyPr>
            <a:normAutofit/>
          </a:bodyPr>
          <a:lstStyle/>
          <a:p>
            <a:r>
              <a:rPr lang="en-US" sz="5400" dirty="0"/>
              <a:t>Categories</a:t>
            </a:r>
          </a:p>
        </p:txBody>
      </p:sp>
      <p:graphicFrame>
        <p:nvGraphicFramePr>
          <p:cNvPr id="30" name="Content Placeholder 27">
            <a:extLst>
              <a:ext uri="{FF2B5EF4-FFF2-40B4-BE49-F238E27FC236}">
                <a16:creationId xmlns:a16="http://schemas.microsoft.com/office/drawing/2014/main" id="{2695D27A-C374-4324-90B2-DFFC1476EF5A}"/>
              </a:ext>
            </a:extLst>
          </p:cNvPr>
          <p:cNvGraphicFramePr>
            <a:graphicFrameLocks noGrp="1"/>
          </p:cNvGraphicFramePr>
          <p:nvPr>
            <p:ph idx="1"/>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5999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36F87-9620-344B-9F34-3F779D46F214}"/>
              </a:ext>
            </a:extLst>
          </p:cNvPr>
          <p:cNvSpPr>
            <a:spLocks noGrp="1"/>
          </p:cNvSpPr>
          <p:nvPr>
            <p:ph type="title"/>
          </p:nvPr>
        </p:nvSpPr>
        <p:spPr>
          <a:xfrm>
            <a:off x="1288064" y="1284731"/>
            <a:ext cx="9637776" cy="929046"/>
          </a:xfrm>
        </p:spPr>
        <p:txBody>
          <a:bodyPr>
            <a:normAutofit/>
          </a:bodyPr>
          <a:lstStyle/>
          <a:p>
            <a:r>
              <a:rPr lang="en-US" dirty="0"/>
              <a:t>Cat1: Marketing oneself as a D&amp;I Scientist</a:t>
            </a:r>
          </a:p>
        </p:txBody>
      </p:sp>
      <p:graphicFrame>
        <p:nvGraphicFramePr>
          <p:cNvPr id="7" name="Table 7">
            <a:extLst>
              <a:ext uri="{FF2B5EF4-FFF2-40B4-BE49-F238E27FC236}">
                <a16:creationId xmlns:a16="http://schemas.microsoft.com/office/drawing/2014/main" id="{333677C4-B471-4C49-9A89-C5596771668B}"/>
              </a:ext>
            </a:extLst>
          </p:cNvPr>
          <p:cNvGraphicFramePr>
            <a:graphicFrameLocks noGrp="1"/>
          </p:cNvGraphicFramePr>
          <p:nvPr>
            <p:ph idx="1"/>
            <p:extLst/>
          </p:nvPr>
        </p:nvGraphicFramePr>
        <p:xfrm>
          <a:off x="1866930" y="2488477"/>
          <a:ext cx="8480044" cy="2987920"/>
        </p:xfrm>
        <a:graphic>
          <a:graphicData uri="http://schemas.openxmlformats.org/drawingml/2006/table">
            <a:tbl>
              <a:tblPr firstRow="1" bandRow="1">
                <a:tableStyleId>{16D9F66E-5EB9-4882-86FB-DCBF35E3C3E4}</a:tableStyleId>
              </a:tblPr>
              <a:tblGrid>
                <a:gridCol w="8480044">
                  <a:extLst>
                    <a:ext uri="{9D8B030D-6E8A-4147-A177-3AD203B41FA5}">
                      <a16:colId xmlns:a16="http://schemas.microsoft.com/office/drawing/2014/main" val="3906634087"/>
                    </a:ext>
                  </a:extLst>
                </a:gridCol>
              </a:tblGrid>
              <a:tr h="4903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solidFill>
                            <a:schemeClr val="tx1"/>
                          </a:solidFill>
                        </a:rPr>
                        <a:t>Describing </a:t>
                      </a:r>
                      <a:r>
                        <a:rPr lang="en-US" sz="2800" b="0" dirty="0">
                          <a:solidFill>
                            <a:schemeClr val="accent2"/>
                          </a:solidFill>
                        </a:rPr>
                        <a:t>your</a:t>
                      </a:r>
                      <a:r>
                        <a:rPr lang="en-US" sz="2800" b="0" dirty="0">
                          <a:solidFill>
                            <a:schemeClr val="tx1"/>
                          </a:solidFill>
                        </a:rPr>
                        <a:t> specific D&amp;I training</a:t>
                      </a:r>
                      <a:endParaRPr lang="en-US" sz="2800" b="0" dirty="0"/>
                    </a:p>
                  </a:txBody>
                  <a:tcPr marL="85520" marR="85520" marT="42760" marB="42760"/>
                </a:tc>
                <a:extLst>
                  <a:ext uri="{0D108BD9-81ED-4DB2-BD59-A6C34878D82A}">
                    <a16:rowId xmlns:a16="http://schemas.microsoft.com/office/drawing/2014/main" val="4095741919"/>
                  </a:ext>
                </a:extLst>
              </a:tr>
              <a:tr h="4903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Describing </a:t>
                      </a:r>
                      <a:r>
                        <a:rPr lang="en-US" sz="2800" b="0" dirty="0">
                          <a:solidFill>
                            <a:schemeClr val="accent2"/>
                          </a:solidFill>
                        </a:rPr>
                        <a:t>your</a:t>
                      </a:r>
                      <a:r>
                        <a:rPr lang="en-US" sz="2800" b="0" dirty="0"/>
                        <a:t> specific D&amp;I knowledge</a:t>
                      </a:r>
                    </a:p>
                  </a:txBody>
                  <a:tcPr marL="85520" marR="85520" marT="42760" marB="42760"/>
                </a:tc>
                <a:extLst>
                  <a:ext uri="{0D108BD9-81ED-4DB2-BD59-A6C34878D82A}">
                    <a16:rowId xmlns:a16="http://schemas.microsoft.com/office/drawing/2014/main" val="1552586944"/>
                  </a:ext>
                </a:extLst>
              </a:tr>
              <a:tr h="4903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Articulating your D&amp;I research experience</a:t>
                      </a:r>
                    </a:p>
                  </a:txBody>
                  <a:tcPr marL="85520" marR="85520" marT="42760" marB="42760"/>
                </a:tc>
                <a:extLst>
                  <a:ext uri="{0D108BD9-81ED-4DB2-BD59-A6C34878D82A}">
                    <a16:rowId xmlns:a16="http://schemas.microsoft.com/office/drawing/2014/main" val="1700035639"/>
                  </a:ext>
                </a:extLst>
              </a:tr>
              <a:tr h="4903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Describing transferable skills </a:t>
                      </a:r>
                      <a:r>
                        <a:rPr lang="en-US" sz="2800" kern="1200" baseline="0" dirty="0">
                          <a:solidFill>
                            <a:schemeClr val="accent2"/>
                          </a:solidFill>
                          <a:latin typeface="+mn-lt"/>
                          <a:ea typeface="+mn-ea"/>
                          <a:cs typeface="+mn-cs"/>
                        </a:rPr>
                        <a:t>(from non-D&amp;I work)</a:t>
                      </a:r>
                    </a:p>
                  </a:txBody>
                  <a:tcPr marL="85520" marR="85520" marT="42760" marB="42760"/>
                </a:tc>
                <a:extLst>
                  <a:ext uri="{0D108BD9-81ED-4DB2-BD59-A6C34878D82A}">
                    <a16:rowId xmlns:a16="http://schemas.microsoft.com/office/drawing/2014/main" val="224418193"/>
                  </a:ext>
                </a:extLst>
              </a:tr>
              <a:tr h="468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baseline="0" dirty="0">
                          <a:solidFill>
                            <a:schemeClr val="accent2"/>
                          </a:solidFill>
                          <a:latin typeface="+mn-lt"/>
                          <a:ea typeface="+mn-ea"/>
                          <a:cs typeface="+mn-cs"/>
                        </a:rPr>
                        <a:t>Articulating experience partnering with stakeholders (e.g., operations partners, CBOs, clinicians)</a:t>
                      </a:r>
                    </a:p>
                  </a:txBody>
                  <a:tcPr marL="85520" marR="85520" marT="42760" marB="42760"/>
                </a:tc>
                <a:extLst>
                  <a:ext uri="{0D108BD9-81ED-4DB2-BD59-A6C34878D82A}">
                    <a16:rowId xmlns:a16="http://schemas.microsoft.com/office/drawing/2014/main" val="3669458646"/>
                  </a:ext>
                </a:extLst>
              </a:tr>
            </a:tbl>
          </a:graphicData>
        </a:graphic>
      </p:graphicFrame>
    </p:spTree>
    <p:extLst>
      <p:ext uri="{BB962C8B-B14F-4D97-AF65-F5344CB8AC3E}">
        <p14:creationId xmlns:p14="http://schemas.microsoft.com/office/powerpoint/2010/main" val="263362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9D934-CA91-504A-85C7-21363BC10060}"/>
              </a:ext>
            </a:extLst>
          </p:cNvPr>
          <p:cNvSpPr>
            <a:spLocks noGrp="1"/>
          </p:cNvSpPr>
          <p:nvPr>
            <p:ph type="title"/>
          </p:nvPr>
        </p:nvSpPr>
        <p:spPr>
          <a:xfrm>
            <a:off x="1277112" y="1587886"/>
            <a:ext cx="9637776" cy="929046"/>
          </a:xfrm>
        </p:spPr>
        <p:txBody>
          <a:bodyPr vert="horz" lIns="91440" tIns="45720" rIns="91440" bIns="45720" rtlCol="0" anchor="ctr">
            <a:noAutofit/>
          </a:bodyPr>
          <a:lstStyle/>
          <a:p>
            <a:r>
              <a:rPr lang="en-US" kern="1200" dirty="0">
                <a:solidFill>
                  <a:schemeClr val="tx1"/>
                </a:solidFill>
                <a:latin typeface="+mj-lt"/>
                <a:ea typeface="+mj-ea"/>
                <a:cs typeface="+mj-cs"/>
              </a:rPr>
              <a:t>Cat2: Key considerations when approached about D&amp;I collaboration</a:t>
            </a:r>
            <a:br>
              <a:rPr lang="en-US" kern="1200" dirty="0">
                <a:solidFill>
                  <a:schemeClr val="tx1"/>
                </a:solidFill>
                <a:latin typeface="+mj-lt"/>
                <a:ea typeface="+mj-ea"/>
                <a:cs typeface="+mj-cs"/>
              </a:rPr>
            </a:br>
            <a:endParaRPr lang="en-US" kern="1200" dirty="0">
              <a:solidFill>
                <a:schemeClr val="tx1"/>
              </a:solidFill>
              <a:latin typeface="+mj-lt"/>
              <a:ea typeface="+mj-ea"/>
              <a:cs typeface="+mj-cs"/>
            </a:endParaRPr>
          </a:p>
        </p:txBody>
      </p:sp>
      <p:graphicFrame>
        <p:nvGraphicFramePr>
          <p:cNvPr id="6" name="Table 7">
            <a:extLst>
              <a:ext uri="{FF2B5EF4-FFF2-40B4-BE49-F238E27FC236}">
                <a16:creationId xmlns:a16="http://schemas.microsoft.com/office/drawing/2014/main" id="{76830F43-4D7F-F441-96F6-098C3BFFDDAA}"/>
              </a:ext>
            </a:extLst>
          </p:cNvPr>
          <p:cNvGraphicFramePr>
            <a:graphicFrameLocks noGrp="1"/>
          </p:cNvGraphicFramePr>
          <p:nvPr>
            <p:ph idx="4294967295"/>
            <p:extLst/>
          </p:nvPr>
        </p:nvGraphicFramePr>
        <p:xfrm>
          <a:off x="1559859" y="2516932"/>
          <a:ext cx="8754035" cy="3150827"/>
        </p:xfrm>
        <a:graphic>
          <a:graphicData uri="http://schemas.openxmlformats.org/drawingml/2006/table">
            <a:tbl>
              <a:tblPr firstRow="1" bandRow="1">
                <a:tableStyleId>{16D9F66E-5EB9-4882-86FB-DCBF35E3C3E4}</a:tableStyleId>
              </a:tblPr>
              <a:tblGrid>
                <a:gridCol w="8754035">
                  <a:extLst>
                    <a:ext uri="{9D8B030D-6E8A-4147-A177-3AD203B41FA5}">
                      <a16:colId xmlns:a16="http://schemas.microsoft.com/office/drawing/2014/main" val="3906634087"/>
                    </a:ext>
                  </a:extLst>
                </a:gridCol>
              </a:tblGrid>
              <a:tr h="5512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solidFill>
                            <a:schemeClr val="accent2"/>
                          </a:solidFill>
                        </a:rPr>
                        <a:t>Appraising the project’s landscape for D&amp;I</a:t>
                      </a:r>
                    </a:p>
                  </a:txBody>
                  <a:tcPr marL="116481" marR="116481" marT="58241" marB="58241"/>
                </a:tc>
                <a:extLst>
                  <a:ext uri="{0D108BD9-81ED-4DB2-BD59-A6C34878D82A}">
                    <a16:rowId xmlns:a16="http://schemas.microsoft.com/office/drawing/2014/main" val="4095741919"/>
                  </a:ext>
                </a:extLst>
              </a:tr>
              <a:tr h="4733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Defining your role on the team</a:t>
                      </a:r>
                    </a:p>
                  </a:txBody>
                  <a:tcPr marL="116481" marR="116481" marT="58241" marB="58241"/>
                </a:tc>
                <a:extLst>
                  <a:ext uri="{0D108BD9-81ED-4DB2-BD59-A6C34878D82A}">
                    <a16:rowId xmlns:a16="http://schemas.microsoft.com/office/drawing/2014/main" val="1552586944"/>
                  </a:ext>
                </a:extLst>
              </a:tr>
              <a:tr h="4223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Ensuring the value to your career</a:t>
                      </a:r>
                    </a:p>
                  </a:txBody>
                  <a:tcPr marL="116481" marR="116481" marT="58241" marB="58241"/>
                </a:tc>
                <a:extLst>
                  <a:ext uri="{0D108BD9-81ED-4DB2-BD59-A6C34878D82A}">
                    <a16:rowId xmlns:a16="http://schemas.microsoft.com/office/drawing/2014/main" val="1700035639"/>
                  </a:ext>
                </a:extLst>
              </a:tr>
              <a:tr h="3443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Getting to know the team dynamic</a:t>
                      </a:r>
                    </a:p>
                  </a:txBody>
                  <a:tcPr marL="116481" marR="116481" marT="58241" marB="58241"/>
                </a:tc>
                <a:extLst>
                  <a:ext uri="{0D108BD9-81ED-4DB2-BD59-A6C34878D82A}">
                    <a16:rowId xmlns:a16="http://schemas.microsoft.com/office/drawing/2014/main" val="224418193"/>
                  </a:ext>
                </a:extLst>
              </a:tr>
              <a:tr h="6583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schemeClr val="accent2"/>
                          </a:solidFill>
                        </a:rPr>
                        <a:t>Describing access to D&amp;I</a:t>
                      </a:r>
                      <a:r>
                        <a:rPr lang="en-US" sz="2800" baseline="0" dirty="0">
                          <a:solidFill>
                            <a:schemeClr val="accent2"/>
                          </a:solidFill>
                        </a:rPr>
                        <a:t> </a:t>
                      </a:r>
                      <a:r>
                        <a:rPr lang="en-US" sz="2800" dirty="0">
                          <a:solidFill>
                            <a:schemeClr val="accent2"/>
                          </a:solidFill>
                        </a:rPr>
                        <a:t>resources to</a:t>
                      </a:r>
                      <a:r>
                        <a:rPr lang="en-US" sz="2800" baseline="0" dirty="0">
                          <a:solidFill>
                            <a:schemeClr val="accent2"/>
                          </a:solidFill>
                        </a:rPr>
                        <a:t> support the project (e.g., </a:t>
                      </a:r>
                      <a:r>
                        <a:rPr lang="en-US" sz="2800" dirty="0">
                          <a:solidFill>
                            <a:schemeClr val="accent2"/>
                          </a:solidFill>
                        </a:rPr>
                        <a:t>mentorship, institutional support)</a:t>
                      </a:r>
                    </a:p>
                  </a:txBody>
                  <a:tcPr marL="116481" marR="116481" marT="58241" marB="58241"/>
                </a:tc>
                <a:extLst>
                  <a:ext uri="{0D108BD9-81ED-4DB2-BD59-A6C34878D82A}">
                    <a16:rowId xmlns:a16="http://schemas.microsoft.com/office/drawing/2014/main" val="2833188892"/>
                  </a:ext>
                </a:extLst>
              </a:tr>
            </a:tbl>
          </a:graphicData>
        </a:graphic>
      </p:graphicFrame>
    </p:spTree>
    <p:extLst>
      <p:ext uri="{BB962C8B-B14F-4D97-AF65-F5344CB8AC3E}">
        <p14:creationId xmlns:p14="http://schemas.microsoft.com/office/powerpoint/2010/main" val="674823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1967266"/>
            <a:ext cx="2628900" cy="2547257"/>
          </a:xfrm>
          <a:noFill/>
        </p:spPr>
        <p:txBody>
          <a:bodyPr vert="horz" lIns="91440" tIns="45720" rIns="91440" bIns="45720" rtlCol="0" anchor="ctr">
            <a:normAutofit/>
          </a:bodyPr>
          <a:lstStyle/>
          <a:p>
            <a:pPr lvl="0" algn="ctr">
              <a:defRPr/>
            </a:pPr>
            <a:r>
              <a:rPr lang="en-US" sz="3600" dirty="0">
                <a:solidFill>
                  <a:schemeClr val="bg1"/>
                </a:solidFill>
              </a:rPr>
              <a:t>Defining your role on the team</a:t>
            </a:r>
          </a:p>
        </p:txBody>
      </p:sp>
      <p:graphicFrame>
        <p:nvGraphicFramePr>
          <p:cNvPr id="4" name="Table 3"/>
          <p:cNvGraphicFramePr>
            <a:graphicFrameLocks noGrp="1"/>
          </p:cNvGraphicFramePr>
          <p:nvPr>
            <p:extLst/>
          </p:nvPr>
        </p:nvGraphicFramePr>
        <p:xfrm>
          <a:off x="4366440" y="710405"/>
          <a:ext cx="7664196" cy="5329917"/>
        </p:xfrm>
        <a:graphic>
          <a:graphicData uri="http://schemas.openxmlformats.org/drawingml/2006/table">
            <a:tbl>
              <a:tblPr firstRow="1" bandRow="1">
                <a:tableStyleId>{93296810-A885-4BE3-A3E7-6D5BEEA58F35}</a:tableStyleId>
              </a:tblPr>
              <a:tblGrid>
                <a:gridCol w="7664196">
                  <a:extLst>
                    <a:ext uri="{9D8B030D-6E8A-4147-A177-3AD203B41FA5}">
                      <a16:colId xmlns:a16="http://schemas.microsoft.com/office/drawing/2014/main" val="3311911817"/>
                    </a:ext>
                  </a:extLst>
                </a:gridCol>
              </a:tblGrid>
              <a:tr h="432595">
                <a:tc>
                  <a:txBody>
                    <a:bodyPr/>
                    <a:lstStyle/>
                    <a:p>
                      <a:pPr marL="457200" lvl="1" algn="l" defTabSz="914400" rtl="0" eaLnBrk="1" latinLnBrk="0" hangingPunct="1"/>
                      <a:r>
                        <a:rPr lang="en-US" sz="2400" b="1" kern="1200" dirty="0">
                          <a:solidFill>
                            <a:schemeClr val="lt1"/>
                          </a:solidFill>
                          <a:latin typeface="+mn-lt"/>
                          <a:ea typeface="+mn-ea"/>
                          <a:cs typeface="+mn-cs"/>
                        </a:rPr>
                        <a:t>Potential Competencies</a:t>
                      </a:r>
                    </a:p>
                  </a:txBody>
                  <a:tcPr marL="0" marR="71828" marT="28731" marB="215483"/>
                </a:tc>
                <a:extLst>
                  <a:ext uri="{0D108BD9-81ED-4DB2-BD59-A6C34878D82A}">
                    <a16:rowId xmlns:a16="http://schemas.microsoft.com/office/drawing/2014/main" val="1625702138"/>
                  </a:ext>
                </a:extLst>
              </a:tr>
              <a:tr h="608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rPr>
                        <a:t>Assess baseline</a:t>
                      </a:r>
                      <a:r>
                        <a:rPr lang="en-US" sz="2400" baseline="0" dirty="0">
                          <a:solidFill>
                            <a:schemeClr val="tx1"/>
                          </a:solidFill>
                        </a:rPr>
                        <a:t> D&amp;I expertise of PI and team, and consider your role in educating them</a:t>
                      </a:r>
                      <a:endParaRPr lang="en-US" sz="2400" dirty="0">
                        <a:solidFill>
                          <a:schemeClr val="tx1"/>
                        </a:solidFill>
                      </a:endParaRPr>
                    </a:p>
                  </a:txBody>
                  <a:tcPr/>
                </a:tc>
                <a:extLst>
                  <a:ext uri="{0D108BD9-81ED-4DB2-BD59-A6C34878D82A}">
                    <a16:rowId xmlns:a16="http://schemas.microsoft.com/office/drawing/2014/main" val="3036893198"/>
                  </a:ext>
                </a:extLst>
              </a:tr>
              <a:tr h="496235">
                <a:tc>
                  <a:txBody>
                    <a:bodyPr/>
                    <a:lstStyle/>
                    <a:p>
                      <a:r>
                        <a:rPr lang="en-US" sz="2400" dirty="0">
                          <a:solidFill>
                            <a:schemeClr val="tx1"/>
                          </a:solidFill>
                        </a:rPr>
                        <a:t>Confirm that deadlines and expectations are reasonable</a:t>
                      </a:r>
                    </a:p>
                  </a:txBody>
                  <a:tcPr/>
                </a:tc>
                <a:extLst>
                  <a:ext uri="{0D108BD9-81ED-4DB2-BD59-A6C34878D82A}">
                    <a16:rowId xmlns:a16="http://schemas.microsoft.com/office/drawing/2014/main" val="3055014559"/>
                  </a:ext>
                </a:extLst>
              </a:tr>
              <a:tr h="5268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rPr>
                        <a:t>Assess baseline</a:t>
                      </a:r>
                      <a:r>
                        <a:rPr lang="en-US" sz="2400" baseline="0" dirty="0">
                          <a:solidFill>
                            <a:schemeClr val="tx1"/>
                          </a:solidFill>
                        </a:rPr>
                        <a:t> D&amp;I expertise of PI and your role in educating them</a:t>
                      </a:r>
                      <a:endParaRPr lang="en-US" sz="2400" dirty="0">
                        <a:solidFill>
                          <a:schemeClr val="tx1"/>
                        </a:solidFill>
                      </a:endParaRPr>
                    </a:p>
                  </a:txBody>
                  <a:tcPr/>
                </a:tc>
                <a:extLst>
                  <a:ext uri="{0D108BD9-81ED-4DB2-BD59-A6C34878D82A}">
                    <a16:rowId xmlns:a16="http://schemas.microsoft.com/office/drawing/2014/main" val="4257494011"/>
                  </a:ext>
                </a:extLst>
              </a:tr>
              <a:tr h="877414">
                <a:tc>
                  <a:txBody>
                    <a:bodyPr/>
                    <a:lstStyle/>
                    <a:p>
                      <a:r>
                        <a:rPr lang="en-US" sz="2400" dirty="0">
                          <a:solidFill>
                            <a:schemeClr val="tx1"/>
                          </a:solidFill>
                        </a:rPr>
                        <a:t>Negotiate</a:t>
                      </a:r>
                      <a:r>
                        <a:rPr lang="en-US" sz="2400" baseline="0" dirty="0">
                          <a:solidFill>
                            <a:schemeClr val="tx1"/>
                          </a:solidFill>
                        </a:rPr>
                        <a:t> appropriate effort for career stage and amount of work required (no less than 10%)</a:t>
                      </a:r>
                    </a:p>
                  </a:txBody>
                  <a:tcPr/>
                </a:tc>
                <a:extLst>
                  <a:ext uri="{0D108BD9-81ED-4DB2-BD59-A6C34878D82A}">
                    <a16:rowId xmlns:a16="http://schemas.microsoft.com/office/drawing/2014/main" val="1906107377"/>
                  </a:ext>
                </a:extLst>
              </a:tr>
              <a:tr h="577190">
                <a:tc>
                  <a:txBody>
                    <a:bodyPr/>
                    <a:lstStyle/>
                    <a:p>
                      <a:r>
                        <a:rPr lang="en-US" sz="2400" baseline="0" dirty="0">
                          <a:solidFill>
                            <a:schemeClr val="tx1"/>
                          </a:solidFill>
                        </a:rPr>
                        <a:t>Determine alignment between your methods, content and context expertise and the project</a:t>
                      </a:r>
                    </a:p>
                  </a:txBody>
                  <a:tcPr/>
                </a:tc>
                <a:extLst>
                  <a:ext uri="{0D108BD9-81ED-4DB2-BD59-A6C34878D82A}">
                    <a16:rowId xmlns:a16="http://schemas.microsoft.com/office/drawing/2014/main" val="4061195605"/>
                  </a:ext>
                </a:extLst>
              </a:tr>
              <a:tr h="877414">
                <a:tc>
                  <a:txBody>
                    <a:bodyPr/>
                    <a:lstStyle/>
                    <a:p>
                      <a:r>
                        <a:rPr lang="en-US" sz="2400" b="1" baseline="0" dirty="0">
                          <a:solidFill>
                            <a:schemeClr val="tx1"/>
                          </a:solidFill>
                        </a:rPr>
                        <a:t>Assess whether the resources and mentorship/expertise at your disposal are adequate to carry out project</a:t>
                      </a:r>
                    </a:p>
                  </a:txBody>
                  <a:tcPr/>
                </a:tc>
                <a:extLst>
                  <a:ext uri="{0D108BD9-81ED-4DB2-BD59-A6C34878D82A}">
                    <a16:rowId xmlns:a16="http://schemas.microsoft.com/office/drawing/2014/main" val="1955754455"/>
                  </a:ext>
                </a:extLst>
              </a:tr>
            </a:tbl>
          </a:graphicData>
        </a:graphic>
      </p:graphicFrame>
    </p:spTree>
    <p:extLst>
      <p:ext uri="{BB962C8B-B14F-4D97-AF65-F5344CB8AC3E}">
        <p14:creationId xmlns:p14="http://schemas.microsoft.com/office/powerpoint/2010/main" val="3916772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9D934-CA91-504A-85C7-21363BC10060}"/>
              </a:ext>
            </a:extLst>
          </p:cNvPr>
          <p:cNvSpPr>
            <a:spLocks noGrp="1"/>
          </p:cNvSpPr>
          <p:nvPr>
            <p:ph type="title"/>
          </p:nvPr>
        </p:nvSpPr>
        <p:spPr>
          <a:xfrm>
            <a:off x="1171598" y="1335971"/>
            <a:ext cx="9637776" cy="929046"/>
          </a:xfrm>
        </p:spPr>
        <p:txBody>
          <a:bodyPr vert="horz" lIns="91440" tIns="45720" rIns="91440" bIns="45720" rtlCol="0" anchor="ctr">
            <a:noAutofit/>
          </a:bodyPr>
          <a:lstStyle/>
          <a:p>
            <a:r>
              <a:rPr lang="en-US" dirty="0"/>
              <a:t>Cat2: Key considerations when approached about new D&amp;I collaboration</a:t>
            </a:r>
            <a:br>
              <a:rPr lang="en-US" dirty="0"/>
            </a:br>
            <a:endParaRPr lang="en-US" dirty="0"/>
          </a:p>
        </p:txBody>
      </p:sp>
      <p:graphicFrame>
        <p:nvGraphicFramePr>
          <p:cNvPr id="7" name="Table 7">
            <a:extLst>
              <a:ext uri="{FF2B5EF4-FFF2-40B4-BE49-F238E27FC236}">
                <a16:creationId xmlns:a16="http://schemas.microsoft.com/office/drawing/2014/main" id="{37ACE8D9-A98B-BD48-B251-9813D653672A}"/>
              </a:ext>
            </a:extLst>
          </p:cNvPr>
          <p:cNvGraphicFramePr>
            <a:graphicFrameLocks/>
          </p:cNvGraphicFramePr>
          <p:nvPr>
            <p:extLst/>
          </p:nvPr>
        </p:nvGraphicFramePr>
        <p:xfrm>
          <a:off x="1382626" y="2397682"/>
          <a:ext cx="9426748" cy="3371628"/>
        </p:xfrm>
        <a:graphic>
          <a:graphicData uri="http://schemas.openxmlformats.org/drawingml/2006/table">
            <a:tbl>
              <a:tblPr firstRow="1" bandRow="1">
                <a:tableStyleId>{16D9F66E-5EB9-4882-86FB-DCBF35E3C3E4}</a:tableStyleId>
              </a:tblPr>
              <a:tblGrid>
                <a:gridCol w="9426748">
                  <a:extLst>
                    <a:ext uri="{9D8B030D-6E8A-4147-A177-3AD203B41FA5}">
                      <a16:colId xmlns:a16="http://schemas.microsoft.com/office/drawing/2014/main" val="3906634087"/>
                    </a:ext>
                  </a:extLst>
                </a:gridCol>
              </a:tblGrid>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solidFill>
                            <a:schemeClr val="accent2"/>
                          </a:solidFill>
                        </a:rPr>
                        <a:t>Appraising the project’s landscape for D&amp;I</a:t>
                      </a:r>
                    </a:p>
                  </a:txBody>
                  <a:tcPr marL="109422" marR="109422" marT="54711" marB="54711"/>
                </a:tc>
                <a:extLst>
                  <a:ext uri="{0D108BD9-81ED-4DB2-BD59-A6C34878D82A}">
                    <a16:rowId xmlns:a16="http://schemas.microsoft.com/office/drawing/2014/main" val="4095741919"/>
                  </a:ext>
                </a:extLst>
              </a:tr>
              <a:tr h="393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Defining your role on the team</a:t>
                      </a:r>
                    </a:p>
                  </a:txBody>
                  <a:tcPr marL="109422" marR="109422" marT="54711" marB="54711"/>
                </a:tc>
                <a:extLst>
                  <a:ext uri="{0D108BD9-81ED-4DB2-BD59-A6C34878D82A}">
                    <a16:rowId xmlns:a16="http://schemas.microsoft.com/office/drawing/2014/main" val="1552586944"/>
                  </a:ext>
                </a:extLst>
              </a:tr>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Ensuring the value to your career</a:t>
                      </a:r>
                    </a:p>
                  </a:txBody>
                  <a:tcPr marL="109422" marR="109422" marT="54711" marB="54711"/>
                </a:tc>
                <a:extLst>
                  <a:ext uri="{0D108BD9-81ED-4DB2-BD59-A6C34878D82A}">
                    <a16:rowId xmlns:a16="http://schemas.microsoft.com/office/drawing/2014/main" val="1700035639"/>
                  </a:ext>
                </a:extLst>
              </a:tr>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Getting to know the team dynamic</a:t>
                      </a:r>
                    </a:p>
                  </a:txBody>
                  <a:tcPr marL="109422" marR="109422" marT="54711" marB="54711"/>
                </a:tc>
                <a:extLst>
                  <a:ext uri="{0D108BD9-81ED-4DB2-BD59-A6C34878D82A}">
                    <a16:rowId xmlns:a16="http://schemas.microsoft.com/office/drawing/2014/main" val="224418193"/>
                  </a:ext>
                </a:extLst>
              </a:tr>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schemeClr val="accent2"/>
                          </a:solidFill>
                        </a:rPr>
                        <a:t>Describing access to D&amp;I</a:t>
                      </a:r>
                      <a:r>
                        <a:rPr lang="en-US" sz="2800" baseline="0" dirty="0">
                          <a:solidFill>
                            <a:schemeClr val="accent2"/>
                          </a:solidFill>
                        </a:rPr>
                        <a:t> </a:t>
                      </a:r>
                      <a:r>
                        <a:rPr lang="en-US" sz="2800" dirty="0">
                          <a:solidFill>
                            <a:schemeClr val="accent2"/>
                          </a:solidFill>
                        </a:rPr>
                        <a:t>resources to</a:t>
                      </a:r>
                      <a:r>
                        <a:rPr lang="en-US" sz="2800" baseline="0" dirty="0">
                          <a:solidFill>
                            <a:schemeClr val="accent2"/>
                          </a:solidFill>
                        </a:rPr>
                        <a:t> support the project (e.g., </a:t>
                      </a:r>
                      <a:r>
                        <a:rPr lang="en-US" sz="2800" dirty="0">
                          <a:solidFill>
                            <a:schemeClr val="accent2"/>
                          </a:solidFill>
                        </a:rPr>
                        <a:t>mentorship, institutional support)</a:t>
                      </a:r>
                    </a:p>
                  </a:txBody>
                  <a:tcPr marL="109422" marR="109422" marT="54711" marB="54711"/>
                </a:tc>
                <a:extLst>
                  <a:ext uri="{0D108BD9-81ED-4DB2-BD59-A6C34878D82A}">
                    <a16:rowId xmlns:a16="http://schemas.microsoft.com/office/drawing/2014/main" val="1610533091"/>
                  </a:ext>
                </a:extLst>
              </a:tr>
            </a:tbl>
          </a:graphicData>
        </a:graphic>
      </p:graphicFrame>
    </p:spTree>
    <p:extLst>
      <p:ext uri="{BB962C8B-B14F-4D97-AF65-F5344CB8AC3E}">
        <p14:creationId xmlns:p14="http://schemas.microsoft.com/office/powerpoint/2010/main" val="1262631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7">
            <a:extLst>
              <a:ext uri="{FF2B5EF4-FFF2-40B4-BE49-F238E27FC236}">
                <a16:creationId xmlns:a16="http://schemas.microsoft.com/office/drawing/2014/main" id="{E1945618-6FDD-4649-B710-6C7B1FE313C2}"/>
              </a:ext>
            </a:extLst>
          </p:cNvPr>
          <p:cNvGraphicFramePr>
            <a:graphicFrameLocks/>
          </p:cNvGraphicFramePr>
          <p:nvPr>
            <p:extLst/>
          </p:nvPr>
        </p:nvGraphicFramePr>
        <p:xfrm>
          <a:off x="1548283" y="2974643"/>
          <a:ext cx="7681856" cy="1872624"/>
        </p:xfrm>
        <a:graphic>
          <a:graphicData uri="http://schemas.openxmlformats.org/drawingml/2006/table">
            <a:tbl>
              <a:tblPr firstRow="1" bandRow="1">
                <a:tableStyleId>{16D9F66E-5EB9-4882-86FB-DCBF35E3C3E4}</a:tableStyleId>
              </a:tblPr>
              <a:tblGrid>
                <a:gridCol w="7681856">
                  <a:extLst>
                    <a:ext uri="{9D8B030D-6E8A-4147-A177-3AD203B41FA5}">
                      <a16:colId xmlns:a16="http://schemas.microsoft.com/office/drawing/2014/main" val="3906634087"/>
                    </a:ext>
                  </a:extLst>
                </a:gridCol>
              </a:tblGrid>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b="0" dirty="0">
                          <a:solidFill>
                            <a:schemeClr val="accent2"/>
                          </a:solidFill>
                        </a:rPr>
                        <a:t>Managing project resources wisely</a:t>
                      </a:r>
                      <a:endParaRPr lang="en-US" sz="3100" b="0" dirty="0">
                        <a:solidFill>
                          <a:schemeClr val="accent2"/>
                        </a:solidFill>
                      </a:endParaRPr>
                    </a:p>
                  </a:txBody>
                  <a:tcPr marL="109422" marR="109422" marT="54711" marB="54711"/>
                </a:tc>
                <a:extLst>
                  <a:ext uri="{0D108BD9-81ED-4DB2-BD59-A6C34878D82A}">
                    <a16:rowId xmlns:a16="http://schemas.microsoft.com/office/drawing/2014/main" val="4095741919"/>
                  </a:ext>
                </a:extLst>
              </a:tr>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t>Providing technical expertise</a:t>
                      </a:r>
                      <a:endParaRPr lang="en-US" sz="3100" b="0" dirty="0"/>
                    </a:p>
                  </a:txBody>
                  <a:tcPr marL="109422" marR="109422" marT="54711" marB="54711"/>
                </a:tc>
                <a:extLst>
                  <a:ext uri="{0D108BD9-81ED-4DB2-BD59-A6C34878D82A}">
                    <a16:rowId xmlns:a16="http://schemas.microsoft.com/office/drawing/2014/main" val="1552586944"/>
                  </a:ext>
                </a:extLst>
              </a:tr>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solidFill>
                            <a:schemeClr val="accent2"/>
                          </a:solidFill>
                        </a:rPr>
                        <a:t>Being a good steward to the D&amp;I field</a:t>
                      </a:r>
                      <a:endParaRPr lang="en-US" sz="3100" b="0" dirty="0"/>
                    </a:p>
                  </a:txBody>
                  <a:tcPr marL="109422" marR="109422" marT="54711" marB="54711"/>
                </a:tc>
                <a:extLst>
                  <a:ext uri="{0D108BD9-81ED-4DB2-BD59-A6C34878D82A}">
                    <a16:rowId xmlns:a16="http://schemas.microsoft.com/office/drawing/2014/main" val="1700035639"/>
                  </a:ext>
                </a:extLst>
              </a:tr>
            </a:tbl>
          </a:graphicData>
        </a:graphic>
      </p:graphicFrame>
      <p:sp>
        <p:nvSpPr>
          <p:cNvPr id="2" name="Title 1">
            <a:extLst>
              <a:ext uri="{FF2B5EF4-FFF2-40B4-BE49-F238E27FC236}">
                <a16:creationId xmlns:a16="http://schemas.microsoft.com/office/drawing/2014/main" id="{A985E7FC-6993-4B4A-8860-C9044AFBF1A8}"/>
              </a:ext>
            </a:extLst>
          </p:cNvPr>
          <p:cNvSpPr>
            <a:spLocks noGrp="1"/>
          </p:cNvSpPr>
          <p:nvPr>
            <p:ph type="title"/>
          </p:nvPr>
        </p:nvSpPr>
        <p:spPr>
          <a:xfrm>
            <a:off x="838200" y="757011"/>
            <a:ext cx="10515600" cy="1325563"/>
          </a:xfrm>
        </p:spPr>
        <p:txBody>
          <a:bodyPr>
            <a:normAutofit fontScale="90000"/>
          </a:bodyPr>
          <a:lstStyle/>
          <a:p>
            <a:r>
              <a:rPr lang="en-US" dirty="0"/>
              <a:t>Cat3: Responsibilities of a D&amp;I collaborator once project is initiated</a:t>
            </a:r>
            <a:br>
              <a:rPr lang="en-US" dirty="0"/>
            </a:br>
            <a:endParaRPr lang="en-US" dirty="0"/>
          </a:p>
        </p:txBody>
      </p:sp>
    </p:spTree>
    <p:extLst>
      <p:ext uri="{BB962C8B-B14F-4D97-AF65-F5344CB8AC3E}">
        <p14:creationId xmlns:p14="http://schemas.microsoft.com/office/powerpoint/2010/main" val="2322123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300" kern="1200" dirty="0">
                <a:solidFill>
                  <a:srgbClr val="FFFFFF"/>
                </a:solidFill>
                <a:latin typeface="+mj-lt"/>
                <a:ea typeface="+mj-ea"/>
                <a:cs typeface="+mj-cs"/>
              </a:rPr>
              <a:t>Being a good steward to the D&amp;I research community</a:t>
            </a:r>
          </a:p>
        </p:txBody>
      </p:sp>
      <p:graphicFrame>
        <p:nvGraphicFramePr>
          <p:cNvPr id="4" name="Table 3"/>
          <p:cNvGraphicFramePr>
            <a:graphicFrameLocks noGrp="1"/>
          </p:cNvGraphicFramePr>
          <p:nvPr>
            <p:extLst/>
          </p:nvPr>
        </p:nvGraphicFramePr>
        <p:xfrm>
          <a:off x="4777316" y="1230416"/>
          <a:ext cx="6780700" cy="4394842"/>
        </p:xfrm>
        <a:graphic>
          <a:graphicData uri="http://schemas.openxmlformats.org/drawingml/2006/table">
            <a:tbl>
              <a:tblPr firstRow="1" bandRow="1">
                <a:tableStyleId>{93296810-A885-4BE3-A3E7-6D5BEEA58F35}</a:tableStyleId>
              </a:tblPr>
              <a:tblGrid>
                <a:gridCol w="6780700">
                  <a:extLst>
                    <a:ext uri="{9D8B030D-6E8A-4147-A177-3AD203B41FA5}">
                      <a16:colId xmlns:a16="http://schemas.microsoft.com/office/drawing/2014/main" val="3311911817"/>
                    </a:ext>
                  </a:extLst>
                </a:gridCol>
              </a:tblGrid>
              <a:tr h="551910">
                <a:tc>
                  <a:txBody>
                    <a:bodyPr/>
                    <a:lstStyle/>
                    <a:p>
                      <a:r>
                        <a:rPr lang="en-US" sz="2700" dirty="0"/>
                        <a:t>Potential Competencies</a:t>
                      </a:r>
                    </a:p>
                  </a:txBody>
                  <a:tcPr marL="102206" marR="102206" marT="51103" marB="51103"/>
                </a:tc>
                <a:extLst>
                  <a:ext uri="{0D108BD9-81ED-4DB2-BD59-A6C34878D82A}">
                    <a16:rowId xmlns:a16="http://schemas.microsoft.com/office/drawing/2014/main" val="1625702138"/>
                  </a:ext>
                </a:extLst>
              </a:tr>
              <a:tr h="960733">
                <a:tc>
                  <a:txBody>
                    <a:bodyPr/>
                    <a:lstStyle/>
                    <a:p>
                      <a:r>
                        <a:rPr lang="en-US" sz="2700" baseline="0" dirty="0">
                          <a:solidFill>
                            <a:schemeClr val="tx1"/>
                          </a:solidFill>
                        </a:rPr>
                        <a:t>Stay updated in terms in training and state of the science</a:t>
                      </a:r>
                    </a:p>
                  </a:txBody>
                  <a:tcPr marL="102206" marR="102206" marT="51103" marB="51103"/>
                </a:tc>
                <a:extLst>
                  <a:ext uri="{0D108BD9-81ED-4DB2-BD59-A6C34878D82A}">
                    <a16:rowId xmlns:a16="http://schemas.microsoft.com/office/drawing/2014/main" val="2108194557"/>
                  </a:ext>
                </a:extLst>
              </a:tr>
              <a:tr h="960733">
                <a:tc>
                  <a:txBody>
                    <a:bodyPr/>
                    <a:lstStyle/>
                    <a:p>
                      <a:r>
                        <a:rPr lang="en-US" sz="2700" dirty="0">
                          <a:solidFill>
                            <a:schemeClr val="tx1"/>
                          </a:solidFill>
                        </a:rPr>
                        <a:t>Continue</a:t>
                      </a:r>
                      <a:r>
                        <a:rPr lang="en-US" sz="2700" baseline="0" dirty="0">
                          <a:solidFill>
                            <a:schemeClr val="tx1"/>
                          </a:solidFill>
                        </a:rPr>
                        <a:t> to seek mentorship and advance your own learning</a:t>
                      </a:r>
                      <a:endParaRPr lang="en-US" sz="2700" dirty="0">
                        <a:solidFill>
                          <a:schemeClr val="tx1"/>
                        </a:solidFill>
                      </a:endParaRPr>
                    </a:p>
                  </a:txBody>
                  <a:tcPr marL="102206" marR="102206" marT="51103" marB="51103"/>
                </a:tc>
                <a:extLst>
                  <a:ext uri="{0D108BD9-81ED-4DB2-BD59-A6C34878D82A}">
                    <a16:rowId xmlns:a16="http://schemas.microsoft.com/office/drawing/2014/main" val="3055014559"/>
                  </a:ext>
                </a:extLst>
              </a:tr>
              <a:tr h="960733">
                <a:tc>
                  <a:txBody>
                    <a:bodyPr/>
                    <a:lstStyle/>
                    <a:p>
                      <a:r>
                        <a:rPr lang="en-US" sz="2700" dirty="0">
                          <a:solidFill>
                            <a:schemeClr val="tx1"/>
                          </a:solidFill>
                        </a:rPr>
                        <a:t>Use collaboration</a:t>
                      </a:r>
                      <a:r>
                        <a:rPr lang="en-US" sz="2700" baseline="0" dirty="0">
                          <a:solidFill>
                            <a:schemeClr val="tx1"/>
                          </a:solidFill>
                        </a:rPr>
                        <a:t> as an opportunity to </a:t>
                      </a:r>
                      <a:r>
                        <a:rPr lang="en-US" sz="2700" dirty="0">
                          <a:solidFill>
                            <a:schemeClr val="tx1"/>
                          </a:solidFill>
                        </a:rPr>
                        <a:t>mentor other ECR D&amp;I</a:t>
                      </a:r>
                      <a:r>
                        <a:rPr lang="en-US" sz="2700" baseline="0" dirty="0">
                          <a:solidFill>
                            <a:schemeClr val="tx1"/>
                          </a:solidFill>
                        </a:rPr>
                        <a:t> scientists</a:t>
                      </a:r>
                      <a:endParaRPr lang="en-US" sz="2700" dirty="0">
                        <a:solidFill>
                          <a:schemeClr val="tx1"/>
                        </a:solidFill>
                      </a:endParaRPr>
                    </a:p>
                  </a:txBody>
                  <a:tcPr marL="102206" marR="102206" marT="51103" marB="51103"/>
                </a:tc>
                <a:extLst>
                  <a:ext uri="{0D108BD9-81ED-4DB2-BD59-A6C34878D82A}">
                    <a16:rowId xmlns:a16="http://schemas.microsoft.com/office/drawing/2014/main" val="4257494011"/>
                  </a:ext>
                </a:extLst>
              </a:tr>
              <a:tr h="9607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700" dirty="0">
                          <a:solidFill>
                            <a:schemeClr val="tx1"/>
                          </a:solidFill>
                        </a:rPr>
                        <a:t>Disseminate lessons learned </a:t>
                      </a:r>
                      <a:r>
                        <a:rPr lang="en-US" sz="2700" baseline="0" dirty="0">
                          <a:solidFill>
                            <a:schemeClr val="tx1"/>
                          </a:solidFill>
                        </a:rPr>
                        <a:t>from interdisciplinary D&amp;I collaborations</a:t>
                      </a:r>
                      <a:endParaRPr lang="en-US" sz="2700" dirty="0">
                        <a:solidFill>
                          <a:schemeClr val="tx1"/>
                        </a:solidFill>
                      </a:endParaRPr>
                    </a:p>
                  </a:txBody>
                  <a:tcPr marL="102206" marR="102206" marT="51103" marB="51103"/>
                </a:tc>
                <a:extLst>
                  <a:ext uri="{0D108BD9-81ED-4DB2-BD59-A6C34878D82A}">
                    <a16:rowId xmlns:a16="http://schemas.microsoft.com/office/drawing/2014/main" val="1906107377"/>
                  </a:ext>
                </a:extLst>
              </a:tr>
            </a:tbl>
          </a:graphicData>
        </a:graphic>
      </p:graphicFrame>
    </p:spTree>
    <p:extLst>
      <p:ext uri="{BB962C8B-B14F-4D97-AF65-F5344CB8AC3E}">
        <p14:creationId xmlns:p14="http://schemas.microsoft.com/office/powerpoint/2010/main" val="3339999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5E7FC-6993-4B4A-8860-C9044AFBF1A8}"/>
              </a:ext>
            </a:extLst>
          </p:cNvPr>
          <p:cNvSpPr>
            <a:spLocks noGrp="1"/>
          </p:cNvSpPr>
          <p:nvPr>
            <p:ph type="title"/>
          </p:nvPr>
        </p:nvSpPr>
        <p:spPr>
          <a:xfrm>
            <a:off x="838200" y="887639"/>
            <a:ext cx="10515600" cy="1325563"/>
          </a:xfrm>
        </p:spPr>
        <p:txBody>
          <a:bodyPr>
            <a:normAutofit fontScale="90000"/>
          </a:bodyPr>
          <a:lstStyle/>
          <a:p>
            <a:r>
              <a:rPr lang="en-US" dirty="0"/>
              <a:t>Cat3: Responsibilities of a D&amp;I collaborator once project is initiated</a:t>
            </a:r>
            <a:br>
              <a:rPr lang="en-US" dirty="0"/>
            </a:br>
            <a:endParaRPr lang="en-US" dirty="0"/>
          </a:p>
        </p:txBody>
      </p:sp>
      <p:graphicFrame>
        <p:nvGraphicFramePr>
          <p:cNvPr id="4" name="Table 7">
            <a:extLst>
              <a:ext uri="{FF2B5EF4-FFF2-40B4-BE49-F238E27FC236}">
                <a16:creationId xmlns:a16="http://schemas.microsoft.com/office/drawing/2014/main" id="{E1945618-6FDD-4649-B710-6C7B1FE313C2}"/>
              </a:ext>
            </a:extLst>
          </p:cNvPr>
          <p:cNvGraphicFramePr>
            <a:graphicFrameLocks/>
          </p:cNvGraphicFramePr>
          <p:nvPr>
            <p:extLst/>
          </p:nvPr>
        </p:nvGraphicFramePr>
        <p:xfrm>
          <a:off x="1548283" y="2974643"/>
          <a:ext cx="7681856" cy="1872624"/>
        </p:xfrm>
        <a:graphic>
          <a:graphicData uri="http://schemas.openxmlformats.org/drawingml/2006/table">
            <a:tbl>
              <a:tblPr firstRow="1" bandRow="1">
                <a:tableStyleId>{16D9F66E-5EB9-4882-86FB-DCBF35E3C3E4}</a:tableStyleId>
              </a:tblPr>
              <a:tblGrid>
                <a:gridCol w="7681856">
                  <a:extLst>
                    <a:ext uri="{9D8B030D-6E8A-4147-A177-3AD203B41FA5}">
                      <a16:colId xmlns:a16="http://schemas.microsoft.com/office/drawing/2014/main" val="3906634087"/>
                    </a:ext>
                  </a:extLst>
                </a:gridCol>
              </a:tblGrid>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b="0" dirty="0">
                          <a:solidFill>
                            <a:schemeClr val="accent2"/>
                          </a:solidFill>
                        </a:rPr>
                        <a:t>Managing project resources wisely</a:t>
                      </a:r>
                      <a:endParaRPr lang="en-US" sz="3100" b="0" dirty="0">
                        <a:solidFill>
                          <a:schemeClr val="accent2"/>
                        </a:solidFill>
                      </a:endParaRPr>
                    </a:p>
                  </a:txBody>
                  <a:tcPr marL="109422" marR="109422" marT="54711" marB="54711"/>
                </a:tc>
                <a:extLst>
                  <a:ext uri="{0D108BD9-81ED-4DB2-BD59-A6C34878D82A}">
                    <a16:rowId xmlns:a16="http://schemas.microsoft.com/office/drawing/2014/main" val="4095741919"/>
                  </a:ext>
                </a:extLst>
              </a:tr>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t>Providing technical expertise</a:t>
                      </a:r>
                      <a:endParaRPr lang="en-US" sz="3100" b="0" dirty="0"/>
                    </a:p>
                  </a:txBody>
                  <a:tcPr marL="109422" marR="109422" marT="54711" marB="54711"/>
                </a:tc>
                <a:extLst>
                  <a:ext uri="{0D108BD9-81ED-4DB2-BD59-A6C34878D82A}">
                    <a16:rowId xmlns:a16="http://schemas.microsoft.com/office/drawing/2014/main" val="1552586944"/>
                  </a:ext>
                </a:extLst>
              </a:tr>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solidFill>
                            <a:schemeClr val="accent2"/>
                          </a:solidFill>
                        </a:rPr>
                        <a:t>Being a good steward to the D&amp;I field</a:t>
                      </a:r>
                      <a:endParaRPr lang="en-US" sz="3100" b="0" dirty="0"/>
                    </a:p>
                  </a:txBody>
                  <a:tcPr marL="109422" marR="109422" marT="54711" marB="54711"/>
                </a:tc>
                <a:extLst>
                  <a:ext uri="{0D108BD9-81ED-4DB2-BD59-A6C34878D82A}">
                    <a16:rowId xmlns:a16="http://schemas.microsoft.com/office/drawing/2014/main" val="1700035639"/>
                  </a:ext>
                </a:extLst>
              </a:tr>
            </a:tbl>
          </a:graphicData>
        </a:graphic>
      </p:graphicFrame>
    </p:spTree>
    <p:extLst>
      <p:ext uri="{BB962C8B-B14F-4D97-AF65-F5344CB8AC3E}">
        <p14:creationId xmlns:p14="http://schemas.microsoft.com/office/powerpoint/2010/main" val="3235650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0E254-ED19-4E65-9EAF-23E7E4E1055B}"/>
              </a:ext>
            </a:extLst>
          </p:cNvPr>
          <p:cNvSpPr>
            <a:spLocks noGrp="1"/>
          </p:cNvSpPr>
          <p:nvPr>
            <p:ph type="title"/>
          </p:nvPr>
        </p:nvSpPr>
        <p:spPr>
          <a:xfrm>
            <a:off x="955430" y="1713279"/>
            <a:ext cx="10515600" cy="1325563"/>
          </a:xfrm>
        </p:spPr>
        <p:txBody>
          <a:bodyPr>
            <a:normAutofit fontScale="90000"/>
          </a:bodyPr>
          <a:lstStyle/>
          <a:p>
            <a:pPr algn="ctr"/>
            <a:r>
              <a:rPr lang="en-US" dirty="0"/>
              <a:t>Focus Group 1</a:t>
            </a:r>
            <a:br>
              <a:rPr lang="en-US" dirty="0"/>
            </a:br>
            <a:br>
              <a:rPr lang="en-US" dirty="0"/>
            </a:br>
            <a:r>
              <a:rPr lang="en-US" i="1" dirty="0"/>
              <a:t>(Planned script contained in the comments, slides shared during Focus Group and edited interactively)</a:t>
            </a:r>
          </a:p>
        </p:txBody>
      </p:sp>
    </p:spTree>
    <p:extLst>
      <p:ext uri="{BB962C8B-B14F-4D97-AF65-F5344CB8AC3E}">
        <p14:creationId xmlns:p14="http://schemas.microsoft.com/office/powerpoint/2010/main" val="1845721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0E254-ED19-4E65-9EAF-23E7E4E1055B}"/>
              </a:ext>
            </a:extLst>
          </p:cNvPr>
          <p:cNvSpPr>
            <a:spLocks noGrp="1"/>
          </p:cNvSpPr>
          <p:nvPr>
            <p:ph type="title"/>
          </p:nvPr>
        </p:nvSpPr>
        <p:spPr>
          <a:xfrm>
            <a:off x="955430" y="1713279"/>
            <a:ext cx="10515600" cy="1325563"/>
          </a:xfrm>
        </p:spPr>
        <p:txBody>
          <a:bodyPr/>
          <a:lstStyle/>
          <a:p>
            <a:pPr algn="ctr"/>
            <a:r>
              <a:rPr lang="en-US" dirty="0"/>
              <a:t>Focus Group 3</a:t>
            </a:r>
          </a:p>
        </p:txBody>
      </p:sp>
      <p:sp>
        <p:nvSpPr>
          <p:cNvPr id="3" name="Title 1">
            <a:extLst>
              <a:ext uri="{FF2B5EF4-FFF2-40B4-BE49-F238E27FC236}">
                <a16:creationId xmlns:a16="http://schemas.microsoft.com/office/drawing/2014/main" id="{0A5480EA-1215-4582-A90B-B52E725EC671}"/>
              </a:ext>
            </a:extLst>
          </p:cNvPr>
          <p:cNvSpPr txBox="1">
            <a:spLocks/>
          </p:cNvSpPr>
          <p:nvPr/>
        </p:nvSpPr>
        <p:spPr>
          <a:xfrm>
            <a:off x="1072661" y="2909033"/>
            <a:ext cx="10515600" cy="1325563"/>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US" dirty="0"/>
            </a:br>
            <a:r>
              <a:rPr lang="en-US" i="1" dirty="0"/>
              <a:t>(Planned script contained in the comments, slides shared during Focus Group and edited interactively)</a:t>
            </a:r>
          </a:p>
        </p:txBody>
      </p:sp>
    </p:spTree>
    <p:extLst>
      <p:ext uri="{BB962C8B-B14F-4D97-AF65-F5344CB8AC3E}">
        <p14:creationId xmlns:p14="http://schemas.microsoft.com/office/powerpoint/2010/main" val="784652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B401B-A816-7442-9613-0B6CD55D4784}"/>
              </a:ext>
            </a:extLst>
          </p:cNvPr>
          <p:cNvSpPr>
            <a:spLocks noGrp="1"/>
          </p:cNvSpPr>
          <p:nvPr>
            <p:ph type="title"/>
          </p:nvPr>
        </p:nvSpPr>
        <p:spPr>
          <a:xfrm>
            <a:off x="838200" y="365125"/>
            <a:ext cx="10515600" cy="1325563"/>
          </a:xfrm>
        </p:spPr>
        <p:txBody>
          <a:bodyPr>
            <a:normAutofit/>
          </a:bodyPr>
          <a:lstStyle/>
          <a:p>
            <a:r>
              <a:rPr lang="en-US" sz="5400" dirty="0"/>
              <a:t>Categories</a:t>
            </a:r>
          </a:p>
        </p:txBody>
      </p:sp>
      <p:graphicFrame>
        <p:nvGraphicFramePr>
          <p:cNvPr id="30" name="Content Placeholder 27">
            <a:extLst>
              <a:ext uri="{FF2B5EF4-FFF2-40B4-BE49-F238E27FC236}">
                <a16:creationId xmlns:a16="http://schemas.microsoft.com/office/drawing/2014/main" id="{2695D27A-C374-4324-90B2-DFFC1476EF5A}"/>
              </a:ext>
            </a:extLst>
          </p:cNvPr>
          <p:cNvGraphicFramePr>
            <a:graphicFrameLocks noGrp="1"/>
          </p:cNvGraphicFramePr>
          <p:nvPr>
            <p:ph idx="1"/>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06598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B401B-A816-7442-9613-0B6CD55D4784}"/>
              </a:ext>
            </a:extLst>
          </p:cNvPr>
          <p:cNvSpPr>
            <a:spLocks noGrp="1"/>
          </p:cNvSpPr>
          <p:nvPr>
            <p:ph type="title"/>
          </p:nvPr>
        </p:nvSpPr>
        <p:spPr>
          <a:xfrm>
            <a:off x="838200" y="365125"/>
            <a:ext cx="10515600" cy="1325563"/>
          </a:xfrm>
        </p:spPr>
        <p:txBody>
          <a:bodyPr>
            <a:normAutofit/>
          </a:bodyPr>
          <a:lstStyle/>
          <a:p>
            <a:r>
              <a:rPr lang="en-US" sz="5400" dirty="0"/>
              <a:t>Describing Domains</a:t>
            </a:r>
          </a:p>
        </p:txBody>
      </p:sp>
      <p:graphicFrame>
        <p:nvGraphicFramePr>
          <p:cNvPr id="30" name="Content Placeholder 27">
            <a:extLst>
              <a:ext uri="{FF2B5EF4-FFF2-40B4-BE49-F238E27FC236}">
                <a16:creationId xmlns:a16="http://schemas.microsoft.com/office/drawing/2014/main" id="{2695D27A-C374-4324-90B2-DFFC1476EF5A}"/>
              </a:ext>
            </a:extLst>
          </p:cNvPr>
          <p:cNvGraphicFramePr>
            <a:graphicFrameLocks noGrp="1"/>
          </p:cNvGraphicFramePr>
          <p:nvPr>
            <p:ph idx="1"/>
            <p:extLst/>
          </p:nvPr>
        </p:nvGraphicFramePr>
        <p:xfrm>
          <a:off x="838200" y="2228087"/>
          <a:ext cx="6831563" cy="3948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27">
            <a:extLst>
              <a:ext uri="{FF2B5EF4-FFF2-40B4-BE49-F238E27FC236}">
                <a16:creationId xmlns:a16="http://schemas.microsoft.com/office/drawing/2014/main" id="{2695D27A-C374-4324-90B2-DFFC1476EF5A}"/>
              </a:ext>
            </a:extLst>
          </p:cNvPr>
          <p:cNvGraphicFramePr>
            <a:graphicFrameLocks/>
          </p:cNvGraphicFramePr>
          <p:nvPr>
            <p:extLst/>
          </p:nvPr>
        </p:nvGraphicFramePr>
        <p:xfrm>
          <a:off x="7091265" y="2228087"/>
          <a:ext cx="3994279" cy="39488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4" name="Straight Connector 3"/>
          <p:cNvCxnSpPr/>
          <p:nvPr/>
        </p:nvCxnSpPr>
        <p:spPr>
          <a:xfrm>
            <a:off x="6755363" y="2228087"/>
            <a:ext cx="0" cy="3948876"/>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174366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B401B-A816-7442-9613-0B6CD55D4784}"/>
              </a:ext>
            </a:extLst>
          </p:cNvPr>
          <p:cNvSpPr>
            <a:spLocks noGrp="1"/>
          </p:cNvSpPr>
          <p:nvPr>
            <p:ph type="title"/>
          </p:nvPr>
        </p:nvSpPr>
        <p:spPr>
          <a:xfrm>
            <a:off x="838200" y="365125"/>
            <a:ext cx="10515600" cy="1325563"/>
          </a:xfrm>
        </p:spPr>
        <p:txBody>
          <a:bodyPr>
            <a:normAutofit/>
          </a:bodyPr>
          <a:lstStyle/>
          <a:p>
            <a:r>
              <a:rPr lang="en-US" sz="5400" dirty="0"/>
              <a:t>Communication</a:t>
            </a:r>
          </a:p>
        </p:txBody>
      </p:sp>
      <p:graphicFrame>
        <p:nvGraphicFramePr>
          <p:cNvPr id="30" name="Content Placeholder 27">
            <a:extLst>
              <a:ext uri="{FF2B5EF4-FFF2-40B4-BE49-F238E27FC236}">
                <a16:creationId xmlns:a16="http://schemas.microsoft.com/office/drawing/2014/main" id="{2695D27A-C374-4324-90B2-DFFC1476EF5A}"/>
              </a:ext>
            </a:extLst>
          </p:cNvPr>
          <p:cNvGraphicFramePr>
            <a:graphicFrameLocks noGrp="1"/>
          </p:cNvGraphicFramePr>
          <p:nvPr>
            <p:ph idx="1"/>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16422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36F87-9620-344B-9F34-3F779D46F214}"/>
              </a:ext>
            </a:extLst>
          </p:cNvPr>
          <p:cNvSpPr>
            <a:spLocks noGrp="1"/>
          </p:cNvSpPr>
          <p:nvPr>
            <p:ph type="title"/>
          </p:nvPr>
        </p:nvSpPr>
        <p:spPr>
          <a:xfrm>
            <a:off x="1288064" y="1284731"/>
            <a:ext cx="9637776" cy="929046"/>
          </a:xfrm>
        </p:spPr>
        <p:txBody>
          <a:bodyPr>
            <a:normAutofit/>
          </a:bodyPr>
          <a:lstStyle/>
          <a:p>
            <a:r>
              <a:rPr lang="en-US"/>
              <a:t>Cat1: Marketing oneself as a D&amp;I Scientist</a:t>
            </a:r>
            <a:endParaRPr lang="en-US" dirty="0"/>
          </a:p>
        </p:txBody>
      </p:sp>
      <p:graphicFrame>
        <p:nvGraphicFramePr>
          <p:cNvPr id="7" name="Table 7">
            <a:extLst>
              <a:ext uri="{FF2B5EF4-FFF2-40B4-BE49-F238E27FC236}">
                <a16:creationId xmlns:a16="http://schemas.microsoft.com/office/drawing/2014/main" id="{333677C4-B471-4C49-9A89-C5596771668B}"/>
              </a:ext>
            </a:extLst>
          </p:cNvPr>
          <p:cNvGraphicFramePr>
            <a:graphicFrameLocks noGrp="1"/>
          </p:cNvGraphicFramePr>
          <p:nvPr>
            <p:ph idx="1"/>
            <p:extLst/>
          </p:nvPr>
        </p:nvGraphicFramePr>
        <p:xfrm>
          <a:off x="1866930" y="2488477"/>
          <a:ext cx="8480044" cy="2987920"/>
        </p:xfrm>
        <a:graphic>
          <a:graphicData uri="http://schemas.openxmlformats.org/drawingml/2006/table">
            <a:tbl>
              <a:tblPr firstRow="1" bandRow="1">
                <a:tableStyleId>{16D9F66E-5EB9-4882-86FB-DCBF35E3C3E4}</a:tableStyleId>
              </a:tblPr>
              <a:tblGrid>
                <a:gridCol w="8480044">
                  <a:extLst>
                    <a:ext uri="{9D8B030D-6E8A-4147-A177-3AD203B41FA5}">
                      <a16:colId xmlns:a16="http://schemas.microsoft.com/office/drawing/2014/main" val="3906634087"/>
                    </a:ext>
                  </a:extLst>
                </a:gridCol>
              </a:tblGrid>
              <a:tr h="4903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solidFill>
                            <a:schemeClr val="tx1"/>
                          </a:solidFill>
                        </a:rPr>
                        <a:t>Describing </a:t>
                      </a:r>
                      <a:r>
                        <a:rPr lang="en-US" sz="2800" b="0" dirty="0">
                          <a:solidFill>
                            <a:schemeClr val="accent2"/>
                          </a:solidFill>
                        </a:rPr>
                        <a:t>your</a:t>
                      </a:r>
                      <a:r>
                        <a:rPr lang="en-US" sz="2800" b="0" dirty="0">
                          <a:solidFill>
                            <a:schemeClr val="tx1"/>
                          </a:solidFill>
                        </a:rPr>
                        <a:t> specific D&amp;I training</a:t>
                      </a:r>
                      <a:endParaRPr lang="en-US" sz="2800" b="0" dirty="0"/>
                    </a:p>
                  </a:txBody>
                  <a:tcPr marL="85520" marR="85520" marT="42760" marB="42760"/>
                </a:tc>
                <a:extLst>
                  <a:ext uri="{0D108BD9-81ED-4DB2-BD59-A6C34878D82A}">
                    <a16:rowId xmlns:a16="http://schemas.microsoft.com/office/drawing/2014/main" val="4095741919"/>
                  </a:ext>
                </a:extLst>
              </a:tr>
              <a:tr h="4903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Describing </a:t>
                      </a:r>
                      <a:r>
                        <a:rPr lang="en-US" sz="2800" b="0" dirty="0">
                          <a:solidFill>
                            <a:schemeClr val="accent2"/>
                          </a:solidFill>
                        </a:rPr>
                        <a:t>your</a:t>
                      </a:r>
                      <a:r>
                        <a:rPr lang="en-US" sz="2800" b="0" dirty="0"/>
                        <a:t> specific D&amp;I knowledge</a:t>
                      </a:r>
                    </a:p>
                  </a:txBody>
                  <a:tcPr marL="85520" marR="85520" marT="42760" marB="42760"/>
                </a:tc>
                <a:extLst>
                  <a:ext uri="{0D108BD9-81ED-4DB2-BD59-A6C34878D82A}">
                    <a16:rowId xmlns:a16="http://schemas.microsoft.com/office/drawing/2014/main" val="1552586944"/>
                  </a:ext>
                </a:extLst>
              </a:tr>
              <a:tr h="4903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Articulating your D&amp;I research experience</a:t>
                      </a:r>
                    </a:p>
                  </a:txBody>
                  <a:tcPr marL="85520" marR="85520" marT="42760" marB="42760"/>
                </a:tc>
                <a:extLst>
                  <a:ext uri="{0D108BD9-81ED-4DB2-BD59-A6C34878D82A}">
                    <a16:rowId xmlns:a16="http://schemas.microsoft.com/office/drawing/2014/main" val="1700035639"/>
                  </a:ext>
                </a:extLst>
              </a:tr>
              <a:tr h="4903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Describing transferable skills </a:t>
                      </a:r>
                      <a:r>
                        <a:rPr lang="en-US" sz="2800" kern="1200" baseline="0" dirty="0">
                          <a:solidFill>
                            <a:schemeClr val="accent2"/>
                          </a:solidFill>
                          <a:latin typeface="+mn-lt"/>
                          <a:ea typeface="+mn-ea"/>
                          <a:cs typeface="+mn-cs"/>
                        </a:rPr>
                        <a:t>(from non-D&amp;I work)</a:t>
                      </a:r>
                    </a:p>
                  </a:txBody>
                  <a:tcPr marL="85520" marR="85520" marT="42760" marB="42760"/>
                </a:tc>
                <a:extLst>
                  <a:ext uri="{0D108BD9-81ED-4DB2-BD59-A6C34878D82A}">
                    <a16:rowId xmlns:a16="http://schemas.microsoft.com/office/drawing/2014/main" val="224418193"/>
                  </a:ext>
                </a:extLst>
              </a:tr>
              <a:tr h="468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baseline="0" dirty="0">
                          <a:solidFill>
                            <a:schemeClr val="accent2"/>
                          </a:solidFill>
                          <a:latin typeface="+mn-lt"/>
                          <a:ea typeface="+mn-ea"/>
                          <a:cs typeface="+mn-cs"/>
                        </a:rPr>
                        <a:t>Articulating experience partnering with stakeholders (e.g., operations partners, CBOs, clinicians)</a:t>
                      </a:r>
                    </a:p>
                  </a:txBody>
                  <a:tcPr marL="85520" marR="85520" marT="42760" marB="42760"/>
                </a:tc>
                <a:extLst>
                  <a:ext uri="{0D108BD9-81ED-4DB2-BD59-A6C34878D82A}">
                    <a16:rowId xmlns:a16="http://schemas.microsoft.com/office/drawing/2014/main" val="3669458646"/>
                  </a:ext>
                </a:extLst>
              </a:tr>
            </a:tbl>
          </a:graphicData>
        </a:graphic>
      </p:graphicFrame>
    </p:spTree>
    <p:extLst>
      <p:ext uri="{BB962C8B-B14F-4D97-AF65-F5344CB8AC3E}">
        <p14:creationId xmlns:p14="http://schemas.microsoft.com/office/powerpoint/2010/main" val="16011701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95772" y="670560"/>
            <a:ext cx="10919176" cy="5577818"/>
          </a:xfrm>
          <a:prstGeom prst="rect">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16432" y="990589"/>
            <a:ext cx="10277856" cy="4937760"/>
          </a:xfrm>
          <a:prstGeom prst="rect">
            <a:avLst/>
          </a:prstGeom>
          <a:solidFill>
            <a:srgbClr val="E7E6E6"/>
          </a:solidFill>
          <a:ln>
            <a:solidFill>
              <a:srgbClr val="E7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A636F87-9620-344B-9F34-3F779D46F214}"/>
              </a:ext>
            </a:extLst>
          </p:cNvPr>
          <p:cNvSpPr>
            <a:spLocks noGrp="1"/>
          </p:cNvSpPr>
          <p:nvPr>
            <p:ph type="title"/>
          </p:nvPr>
        </p:nvSpPr>
        <p:spPr>
          <a:xfrm>
            <a:off x="1288064" y="1284731"/>
            <a:ext cx="9637776" cy="929046"/>
          </a:xfrm>
        </p:spPr>
        <p:txBody>
          <a:bodyPr>
            <a:normAutofit/>
          </a:bodyPr>
          <a:lstStyle/>
          <a:p>
            <a:r>
              <a:rPr lang="en-US" dirty="0"/>
              <a:t>Cat1: Marketing oneself as a D&amp;I Scientist</a:t>
            </a:r>
          </a:p>
        </p:txBody>
      </p:sp>
      <p:graphicFrame>
        <p:nvGraphicFramePr>
          <p:cNvPr id="7" name="Table 7">
            <a:extLst>
              <a:ext uri="{FF2B5EF4-FFF2-40B4-BE49-F238E27FC236}">
                <a16:creationId xmlns:a16="http://schemas.microsoft.com/office/drawing/2014/main" id="{333677C4-B471-4C49-9A89-C5596771668B}"/>
              </a:ext>
            </a:extLst>
          </p:cNvPr>
          <p:cNvGraphicFramePr>
            <a:graphicFrameLocks noGrp="1"/>
          </p:cNvGraphicFramePr>
          <p:nvPr>
            <p:ph idx="1"/>
            <p:extLst/>
          </p:nvPr>
        </p:nvGraphicFramePr>
        <p:xfrm>
          <a:off x="1866930" y="2488477"/>
          <a:ext cx="8480044" cy="2987920"/>
        </p:xfrm>
        <a:graphic>
          <a:graphicData uri="http://schemas.openxmlformats.org/drawingml/2006/table">
            <a:tbl>
              <a:tblPr firstRow="1" bandRow="1">
                <a:tableStyleId>{16D9F66E-5EB9-4882-86FB-DCBF35E3C3E4}</a:tableStyleId>
              </a:tblPr>
              <a:tblGrid>
                <a:gridCol w="8480044">
                  <a:extLst>
                    <a:ext uri="{9D8B030D-6E8A-4147-A177-3AD203B41FA5}">
                      <a16:colId xmlns:a16="http://schemas.microsoft.com/office/drawing/2014/main" val="3906634087"/>
                    </a:ext>
                  </a:extLst>
                </a:gridCol>
              </a:tblGrid>
              <a:tr h="4903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solidFill>
                            <a:schemeClr val="tx1"/>
                          </a:solidFill>
                        </a:rPr>
                        <a:t>Describing </a:t>
                      </a:r>
                      <a:r>
                        <a:rPr lang="en-US" sz="2800" b="0" dirty="0">
                          <a:solidFill>
                            <a:schemeClr val="accent2"/>
                          </a:solidFill>
                        </a:rPr>
                        <a:t>your</a:t>
                      </a:r>
                      <a:r>
                        <a:rPr lang="en-US" sz="2800" b="0" dirty="0">
                          <a:solidFill>
                            <a:schemeClr val="tx1"/>
                          </a:solidFill>
                        </a:rPr>
                        <a:t> specific D&amp;I training</a:t>
                      </a:r>
                      <a:endParaRPr lang="en-US" sz="2800" b="0" dirty="0"/>
                    </a:p>
                  </a:txBody>
                  <a:tcPr marL="85520" marR="85520" marT="42760" marB="42760"/>
                </a:tc>
                <a:extLst>
                  <a:ext uri="{0D108BD9-81ED-4DB2-BD59-A6C34878D82A}">
                    <a16:rowId xmlns:a16="http://schemas.microsoft.com/office/drawing/2014/main" val="4095741919"/>
                  </a:ext>
                </a:extLst>
              </a:tr>
              <a:tr h="4903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Describing </a:t>
                      </a:r>
                      <a:r>
                        <a:rPr lang="en-US" sz="2800" b="0" dirty="0">
                          <a:solidFill>
                            <a:schemeClr val="accent2"/>
                          </a:solidFill>
                        </a:rPr>
                        <a:t>your</a:t>
                      </a:r>
                      <a:r>
                        <a:rPr lang="en-US" sz="2800" b="0" dirty="0"/>
                        <a:t> specific D&amp;I knowledge</a:t>
                      </a:r>
                    </a:p>
                  </a:txBody>
                  <a:tcPr marL="85520" marR="85520" marT="42760" marB="42760"/>
                </a:tc>
                <a:extLst>
                  <a:ext uri="{0D108BD9-81ED-4DB2-BD59-A6C34878D82A}">
                    <a16:rowId xmlns:a16="http://schemas.microsoft.com/office/drawing/2014/main" val="1552586944"/>
                  </a:ext>
                </a:extLst>
              </a:tr>
              <a:tr h="4903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Articulating your D&amp;I research experience</a:t>
                      </a:r>
                    </a:p>
                  </a:txBody>
                  <a:tcPr marL="85520" marR="85520" marT="42760" marB="42760"/>
                </a:tc>
                <a:extLst>
                  <a:ext uri="{0D108BD9-81ED-4DB2-BD59-A6C34878D82A}">
                    <a16:rowId xmlns:a16="http://schemas.microsoft.com/office/drawing/2014/main" val="1700035639"/>
                  </a:ext>
                </a:extLst>
              </a:tr>
              <a:tr h="4903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Describing transferable skills </a:t>
                      </a:r>
                      <a:r>
                        <a:rPr lang="en-US" sz="2800" kern="1200" baseline="0" dirty="0">
                          <a:solidFill>
                            <a:schemeClr val="accent2"/>
                          </a:solidFill>
                          <a:latin typeface="+mn-lt"/>
                          <a:ea typeface="+mn-ea"/>
                          <a:cs typeface="+mn-cs"/>
                        </a:rPr>
                        <a:t>(from non-D&amp;I work)</a:t>
                      </a:r>
                    </a:p>
                  </a:txBody>
                  <a:tcPr marL="85520" marR="85520" marT="42760" marB="42760"/>
                </a:tc>
                <a:extLst>
                  <a:ext uri="{0D108BD9-81ED-4DB2-BD59-A6C34878D82A}">
                    <a16:rowId xmlns:a16="http://schemas.microsoft.com/office/drawing/2014/main" val="224418193"/>
                  </a:ext>
                </a:extLst>
              </a:tr>
              <a:tr h="468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baseline="0" dirty="0">
                          <a:solidFill>
                            <a:schemeClr val="accent2"/>
                          </a:solidFill>
                          <a:latin typeface="+mn-lt"/>
                          <a:ea typeface="+mn-ea"/>
                          <a:cs typeface="+mn-cs"/>
                        </a:rPr>
                        <a:t>Articulating experience partnering with stakeholders (e.g., operations partners, CBOs, clinicians)</a:t>
                      </a:r>
                    </a:p>
                  </a:txBody>
                  <a:tcPr marL="85520" marR="85520" marT="42760" marB="42760"/>
                </a:tc>
                <a:extLst>
                  <a:ext uri="{0D108BD9-81ED-4DB2-BD59-A6C34878D82A}">
                    <a16:rowId xmlns:a16="http://schemas.microsoft.com/office/drawing/2014/main" val="3669458646"/>
                  </a:ext>
                </a:extLst>
              </a:tr>
            </a:tbl>
          </a:graphicData>
        </a:graphic>
      </p:graphicFrame>
      <p:sp>
        <p:nvSpPr>
          <p:cNvPr id="3" name="Rectangle 2"/>
          <p:cNvSpPr/>
          <p:nvPr/>
        </p:nvSpPr>
        <p:spPr>
          <a:xfrm>
            <a:off x="1463040" y="4348480"/>
            <a:ext cx="9184640" cy="132080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Arrow 3"/>
          <p:cNvSpPr/>
          <p:nvPr/>
        </p:nvSpPr>
        <p:spPr>
          <a:xfrm>
            <a:off x="1048715" y="3708378"/>
            <a:ext cx="657576" cy="142240"/>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66769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9D934-CA91-504A-85C7-21363BC10060}"/>
              </a:ext>
            </a:extLst>
          </p:cNvPr>
          <p:cNvSpPr>
            <a:spLocks noGrp="1"/>
          </p:cNvSpPr>
          <p:nvPr>
            <p:ph type="title"/>
          </p:nvPr>
        </p:nvSpPr>
        <p:spPr>
          <a:xfrm>
            <a:off x="1277112" y="1587886"/>
            <a:ext cx="9637776" cy="929046"/>
          </a:xfrm>
        </p:spPr>
        <p:txBody>
          <a:bodyPr vert="horz" lIns="91440" tIns="45720" rIns="91440" bIns="45720" rtlCol="0" anchor="ctr">
            <a:noAutofit/>
          </a:bodyPr>
          <a:lstStyle/>
          <a:p>
            <a:r>
              <a:rPr lang="en-US" kern="1200" dirty="0">
                <a:solidFill>
                  <a:schemeClr val="tx1"/>
                </a:solidFill>
                <a:latin typeface="+mj-lt"/>
                <a:ea typeface="+mj-ea"/>
                <a:cs typeface="+mj-cs"/>
              </a:rPr>
              <a:t>Cat2: Key considerations when approached about D&amp;I collaboration</a:t>
            </a:r>
            <a:br>
              <a:rPr lang="en-US" kern="1200" dirty="0">
                <a:solidFill>
                  <a:schemeClr val="tx1"/>
                </a:solidFill>
                <a:latin typeface="+mj-lt"/>
                <a:ea typeface="+mj-ea"/>
                <a:cs typeface="+mj-cs"/>
              </a:rPr>
            </a:br>
            <a:endParaRPr lang="en-US" kern="1200" dirty="0">
              <a:solidFill>
                <a:schemeClr val="tx1"/>
              </a:solidFill>
              <a:latin typeface="+mj-lt"/>
              <a:ea typeface="+mj-ea"/>
              <a:cs typeface="+mj-cs"/>
            </a:endParaRPr>
          </a:p>
        </p:txBody>
      </p:sp>
      <p:graphicFrame>
        <p:nvGraphicFramePr>
          <p:cNvPr id="6" name="Table 7">
            <a:extLst>
              <a:ext uri="{FF2B5EF4-FFF2-40B4-BE49-F238E27FC236}">
                <a16:creationId xmlns:a16="http://schemas.microsoft.com/office/drawing/2014/main" id="{76830F43-4D7F-F441-96F6-098C3BFFDDAA}"/>
              </a:ext>
            </a:extLst>
          </p:cNvPr>
          <p:cNvGraphicFramePr>
            <a:graphicFrameLocks noGrp="1"/>
          </p:cNvGraphicFramePr>
          <p:nvPr>
            <p:ph idx="4294967295"/>
            <p:extLst/>
          </p:nvPr>
        </p:nvGraphicFramePr>
        <p:xfrm>
          <a:off x="1559859" y="2516932"/>
          <a:ext cx="8754035" cy="3150827"/>
        </p:xfrm>
        <a:graphic>
          <a:graphicData uri="http://schemas.openxmlformats.org/drawingml/2006/table">
            <a:tbl>
              <a:tblPr firstRow="1" bandRow="1">
                <a:tableStyleId>{16D9F66E-5EB9-4882-86FB-DCBF35E3C3E4}</a:tableStyleId>
              </a:tblPr>
              <a:tblGrid>
                <a:gridCol w="8754035">
                  <a:extLst>
                    <a:ext uri="{9D8B030D-6E8A-4147-A177-3AD203B41FA5}">
                      <a16:colId xmlns:a16="http://schemas.microsoft.com/office/drawing/2014/main" val="3906634087"/>
                    </a:ext>
                  </a:extLst>
                </a:gridCol>
              </a:tblGrid>
              <a:tr h="5512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solidFill>
                            <a:schemeClr val="accent2"/>
                          </a:solidFill>
                        </a:rPr>
                        <a:t>Appraising the project’s landscape for D&amp;I</a:t>
                      </a:r>
                    </a:p>
                  </a:txBody>
                  <a:tcPr marL="116481" marR="116481" marT="58241" marB="58241"/>
                </a:tc>
                <a:extLst>
                  <a:ext uri="{0D108BD9-81ED-4DB2-BD59-A6C34878D82A}">
                    <a16:rowId xmlns:a16="http://schemas.microsoft.com/office/drawing/2014/main" val="4095741919"/>
                  </a:ext>
                </a:extLst>
              </a:tr>
              <a:tr h="4733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Defining your role on the team</a:t>
                      </a:r>
                    </a:p>
                  </a:txBody>
                  <a:tcPr marL="116481" marR="116481" marT="58241" marB="58241"/>
                </a:tc>
                <a:extLst>
                  <a:ext uri="{0D108BD9-81ED-4DB2-BD59-A6C34878D82A}">
                    <a16:rowId xmlns:a16="http://schemas.microsoft.com/office/drawing/2014/main" val="1552586944"/>
                  </a:ext>
                </a:extLst>
              </a:tr>
              <a:tr h="4223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Ensuring the value to your career</a:t>
                      </a:r>
                    </a:p>
                  </a:txBody>
                  <a:tcPr marL="116481" marR="116481" marT="58241" marB="58241"/>
                </a:tc>
                <a:extLst>
                  <a:ext uri="{0D108BD9-81ED-4DB2-BD59-A6C34878D82A}">
                    <a16:rowId xmlns:a16="http://schemas.microsoft.com/office/drawing/2014/main" val="1700035639"/>
                  </a:ext>
                </a:extLst>
              </a:tr>
              <a:tr h="3443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Getting to know the team dynamic</a:t>
                      </a:r>
                    </a:p>
                  </a:txBody>
                  <a:tcPr marL="116481" marR="116481" marT="58241" marB="58241"/>
                </a:tc>
                <a:extLst>
                  <a:ext uri="{0D108BD9-81ED-4DB2-BD59-A6C34878D82A}">
                    <a16:rowId xmlns:a16="http://schemas.microsoft.com/office/drawing/2014/main" val="224418193"/>
                  </a:ext>
                </a:extLst>
              </a:tr>
              <a:tr h="6583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chemeClr val="accent2"/>
                          </a:solidFill>
                        </a:rPr>
                        <a:t>Describing access to D&amp;I</a:t>
                      </a:r>
                      <a:r>
                        <a:rPr lang="en-US" sz="2800" b="1" baseline="0" dirty="0">
                          <a:solidFill>
                            <a:schemeClr val="accent2"/>
                          </a:solidFill>
                        </a:rPr>
                        <a:t> </a:t>
                      </a:r>
                      <a:r>
                        <a:rPr lang="en-US" sz="2800" b="1" dirty="0">
                          <a:solidFill>
                            <a:schemeClr val="accent2"/>
                          </a:solidFill>
                        </a:rPr>
                        <a:t>resources to</a:t>
                      </a:r>
                      <a:r>
                        <a:rPr lang="en-US" sz="2800" b="1" baseline="0" dirty="0">
                          <a:solidFill>
                            <a:schemeClr val="accent2"/>
                          </a:solidFill>
                        </a:rPr>
                        <a:t> support the project (e.g., </a:t>
                      </a:r>
                      <a:r>
                        <a:rPr lang="en-US" sz="2800" b="1" dirty="0">
                          <a:solidFill>
                            <a:schemeClr val="accent2"/>
                          </a:solidFill>
                        </a:rPr>
                        <a:t>mentorship, institutional support)</a:t>
                      </a:r>
                    </a:p>
                  </a:txBody>
                  <a:tcPr marL="116481" marR="116481" marT="58241" marB="58241"/>
                </a:tc>
                <a:extLst>
                  <a:ext uri="{0D108BD9-81ED-4DB2-BD59-A6C34878D82A}">
                    <a16:rowId xmlns:a16="http://schemas.microsoft.com/office/drawing/2014/main" val="2833188892"/>
                  </a:ext>
                </a:extLst>
              </a:tr>
            </a:tbl>
          </a:graphicData>
        </a:graphic>
      </p:graphicFrame>
      <p:sp>
        <p:nvSpPr>
          <p:cNvPr id="3" name="Rectangle 2"/>
          <p:cNvSpPr/>
          <p:nvPr/>
        </p:nvSpPr>
        <p:spPr>
          <a:xfrm>
            <a:off x="1116106" y="4572001"/>
            <a:ext cx="9601200" cy="1223682"/>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01926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9D934-CA91-504A-85C7-21363BC10060}"/>
              </a:ext>
            </a:extLst>
          </p:cNvPr>
          <p:cNvSpPr>
            <a:spLocks noGrp="1"/>
          </p:cNvSpPr>
          <p:nvPr>
            <p:ph type="title"/>
          </p:nvPr>
        </p:nvSpPr>
        <p:spPr>
          <a:xfrm>
            <a:off x="1296402" y="1027906"/>
            <a:ext cx="9637776" cy="929046"/>
          </a:xfrm>
        </p:spPr>
        <p:txBody>
          <a:bodyPr vert="horz" lIns="91440" tIns="45720" rIns="91440" bIns="45720" rtlCol="0" anchor="ctr">
            <a:noAutofit/>
          </a:bodyPr>
          <a:lstStyle/>
          <a:p>
            <a:r>
              <a:rPr lang="en-US" kern="1200" dirty="0">
                <a:solidFill>
                  <a:schemeClr val="tx1"/>
                </a:solidFill>
                <a:latin typeface="+mj-lt"/>
                <a:ea typeface="+mj-ea"/>
                <a:cs typeface="+mj-cs"/>
              </a:rPr>
              <a:t>Cat2: Key considerations when approached about D&amp;I collaboration</a:t>
            </a:r>
            <a:br>
              <a:rPr lang="en-US" kern="1200" dirty="0">
                <a:solidFill>
                  <a:schemeClr val="tx1"/>
                </a:solidFill>
                <a:latin typeface="+mj-lt"/>
                <a:ea typeface="+mj-ea"/>
                <a:cs typeface="+mj-cs"/>
              </a:rPr>
            </a:br>
            <a:endParaRPr lang="en-US" kern="1200" dirty="0">
              <a:solidFill>
                <a:schemeClr val="tx1"/>
              </a:solidFill>
              <a:latin typeface="+mj-lt"/>
              <a:ea typeface="+mj-ea"/>
              <a:cs typeface="+mj-cs"/>
            </a:endParaRPr>
          </a:p>
        </p:txBody>
      </p:sp>
      <p:graphicFrame>
        <p:nvGraphicFramePr>
          <p:cNvPr id="6" name="Table 7">
            <a:extLst>
              <a:ext uri="{FF2B5EF4-FFF2-40B4-BE49-F238E27FC236}">
                <a16:creationId xmlns:a16="http://schemas.microsoft.com/office/drawing/2014/main" id="{76830F43-4D7F-F441-96F6-098C3BFFDDAA}"/>
              </a:ext>
            </a:extLst>
          </p:cNvPr>
          <p:cNvGraphicFramePr>
            <a:graphicFrameLocks noGrp="1"/>
          </p:cNvGraphicFramePr>
          <p:nvPr>
            <p:ph idx="4294967295"/>
            <p:extLst/>
          </p:nvPr>
        </p:nvGraphicFramePr>
        <p:xfrm>
          <a:off x="1546231" y="2098633"/>
          <a:ext cx="8754035" cy="1330244"/>
        </p:xfrm>
        <a:graphic>
          <a:graphicData uri="http://schemas.openxmlformats.org/drawingml/2006/table">
            <a:tbl>
              <a:tblPr firstRow="1" bandRow="1">
                <a:tableStyleId>{16D9F66E-5EB9-4882-86FB-DCBF35E3C3E4}</a:tableStyleId>
              </a:tblPr>
              <a:tblGrid>
                <a:gridCol w="8754035">
                  <a:extLst>
                    <a:ext uri="{9D8B030D-6E8A-4147-A177-3AD203B41FA5}">
                      <a16:colId xmlns:a16="http://schemas.microsoft.com/office/drawing/2014/main" val="3906634087"/>
                    </a:ext>
                  </a:extLst>
                </a:gridCol>
              </a:tblGrid>
              <a:tr h="5512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b="0" dirty="0">
                          <a:solidFill>
                            <a:schemeClr val="tx1"/>
                          </a:solidFill>
                        </a:rPr>
                        <a:t>Appraising the project’s landscape for D&amp;I</a:t>
                      </a:r>
                    </a:p>
                  </a:txBody>
                  <a:tcPr marL="116481" marR="116481" marT="58241" marB="58241"/>
                </a:tc>
                <a:extLst>
                  <a:ext uri="{0D108BD9-81ED-4DB2-BD59-A6C34878D82A}">
                    <a16:rowId xmlns:a16="http://schemas.microsoft.com/office/drawing/2014/main" val="4095741919"/>
                  </a:ext>
                </a:extLst>
              </a:tr>
              <a:tr h="473365">
                <a:tc>
                  <a:txBody>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600" b="0" dirty="0"/>
                        <a:t>Scope</a:t>
                      </a:r>
                      <a:r>
                        <a:rPr lang="en-US" sz="3600" b="0" baseline="0" dirty="0"/>
                        <a:t> of the project for D&amp;I</a:t>
                      </a:r>
                      <a:endParaRPr lang="en-US" sz="3600" b="0" dirty="0"/>
                    </a:p>
                  </a:txBody>
                  <a:tcPr marL="116481" marR="116481" marT="58241" marB="58241"/>
                </a:tc>
                <a:extLst>
                  <a:ext uri="{0D108BD9-81ED-4DB2-BD59-A6C34878D82A}">
                    <a16:rowId xmlns:a16="http://schemas.microsoft.com/office/drawing/2014/main" val="1552586944"/>
                  </a:ext>
                </a:extLst>
              </a:tr>
            </a:tbl>
          </a:graphicData>
        </a:graphic>
      </p:graphicFrame>
      <p:graphicFrame>
        <p:nvGraphicFramePr>
          <p:cNvPr id="4" name="Table 3"/>
          <p:cNvGraphicFramePr>
            <a:graphicFrameLocks noGrp="1"/>
          </p:cNvGraphicFramePr>
          <p:nvPr>
            <p:extLst/>
          </p:nvPr>
        </p:nvGraphicFramePr>
        <p:xfrm>
          <a:off x="1546231" y="3894173"/>
          <a:ext cx="8754035" cy="1878884"/>
        </p:xfrm>
        <a:graphic>
          <a:graphicData uri="http://schemas.openxmlformats.org/drawingml/2006/table">
            <a:tbl>
              <a:tblPr firstRow="1" bandRow="1">
                <a:tableStyleId>{16D9F66E-5EB9-4882-86FB-DCBF35E3C3E4}</a:tableStyleId>
              </a:tblPr>
              <a:tblGrid>
                <a:gridCol w="8754035">
                  <a:extLst>
                    <a:ext uri="{9D8B030D-6E8A-4147-A177-3AD203B41FA5}">
                      <a16:colId xmlns:a16="http://schemas.microsoft.com/office/drawing/2014/main" val="1149458955"/>
                    </a:ext>
                  </a:extLst>
                </a:gridCol>
              </a:tblGrid>
              <a:tr h="4223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b="0" dirty="0"/>
                        <a:t>Defining your role on the team</a:t>
                      </a:r>
                    </a:p>
                  </a:txBody>
                  <a:tcPr marL="116481" marR="116481" marT="58241" marB="58241"/>
                </a:tc>
                <a:extLst>
                  <a:ext uri="{0D108BD9-81ED-4DB2-BD59-A6C34878D82A}">
                    <a16:rowId xmlns:a16="http://schemas.microsoft.com/office/drawing/2014/main" val="785320006"/>
                  </a:ext>
                </a:extLst>
              </a:tr>
              <a:tr h="344391">
                <a:tc>
                  <a:txBody>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600" b="0" dirty="0"/>
                        <a:t>Focuses on how you will support the project</a:t>
                      </a:r>
                    </a:p>
                  </a:txBody>
                  <a:tcPr marL="116481" marR="116481" marT="58241" marB="58241"/>
                </a:tc>
                <a:extLst>
                  <a:ext uri="{0D108BD9-81ED-4DB2-BD59-A6C34878D82A}">
                    <a16:rowId xmlns:a16="http://schemas.microsoft.com/office/drawing/2014/main" val="854802940"/>
                  </a:ext>
                </a:extLst>
              </a:tr>
            </a:tbl>
          </a:graphicData>
        </a:graphic>
      </p:graphicFrame>
    </p:spTree>
    <p:extLst>
      <p:ext uri="{BB962C8B-B14F-4D97-AF65-F5344CB8AC3E}">
        <p14:creationId xmlns:p14="http://schemas.microsoft.com/office/powerpoint/2010/main" val="25521430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1967266"/>
            <a:ext cx="2628900" cy="2547257"/>
          </a:xfrm>
          <a:noFill/>
        </p:spPr>
        <p:txBody>
          <a:bodyPr vert="horz" lIns="91440" tIns="45720" rIns="91440" bIns="45720" rtlCol="0" anchor="ctr">
            <a:normAutofit/>
          </a:bodyPr>
          <a:lstStyle/>
          <a:p>
            <a:pPr lvl="0" algn="ctr">
              <a:defRPr/>
            </a:pPr>
            <a:r>
              <a:rPr lang="en-US" sz="3600" dirty="0">
                <a:solidFill>
                  <a:schemeClr val="bg1"/>
                </a:solidFill>
              </a:rPr>
              <a:t>Defining your role on the team</a:t>
            </a:r>
          </a:p>
        </p:txBody>
      </p:sp>
      <p:graphicFrame>
        <p:nvGraphicFramePr>
          <p:cNvPr id="4" name="Table 3"/>
          <p:cNvGraphicFramePr>
            <a:graphicFrameLocks noGrp="1"/>
          </p:cNvGraphicFramePr>
          <p:nvPr>
            <p:extLst/>
          </p:nvPr>
        </p:nvGraphicFramePr>
        <p:xfrm>
          <a:off x="4366440" y="710405"/>
          <a:ext cx="7664196" cy="5329917"/>
        </p:xfrm>
        <a:graphic>
          <a:graphicData uri="http://schemas.openxmlformats.org/drawingml/2006/table">
            <a:tbl>
              <a:tblPr firstRow="1" bandRow="1">
                <a:tableStyleId>{93296810-A885-4BE3-A3E7-6D5BEEA58F35}</a:tableStyleId>
              </a:tblPr>
              <a:tblGrid>
                <a:gridCol w="7664196">
                  <a:extLst>
                    <a:ext uri="{9D8B030D-6E8A-4147-A177-3AD203B41FA5}">
                      <a16:colId xmlns:a16="http://schemas.microsoft.com/office/drawing/2014/main" val="3311911817"/>
                    </a:ext>
                  </a:extLst>
                </a:gridCol>
              </a:tblGrid>
              <a:tr h="432595">
                <a:tc>
                  <a:txBody>
                    <a:bodyPr/>
                    <a:lstStyle/>
                    <a:p>
                      <a:pPr marL="457200" lvl="1" algn="l" defTabSz="914400" rtl="0" eaLnBrk="1" latinLnBrk="0" hangingPunct="1"/>
                      <a:r>
                        <a:rPr lang="en-US" sz="2400" b="1" kern="1200" dirty="0">
                          <a:solidFill>
                            <a:schemeClr val="lt1"/>
                          </a:solidFill>
                          <a:latin typeface="+mn-lt"/>
                          <a:ea typeface="+mn-ea"/>
                          <a:cs typeface="+mn-cs"/>
                        </a:rPr>
                        <a:t>Potential Competencies</a:t>
                      </a:r>
                    </a:p>
                  </a:txBody>
                  <a:tcPr marL="0" marR="71828" marT="28731" marB="215483"/>
                </a:tc>
                <a:extLst>
                  <a:ext uri="{0D108BD9-81ED-4DB2-BD59-A6C34878D82A}">
                    <a16:rowId xmlns:a16="http://schemas.microsoft.com/office/drawing/2014/main" val="1625702138"/>
                  </a:ext>
                </a:extLst>
              </a:tr>
              <a:tr h="608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rPr>
                        <a:t>Assess baseline</a:t>
                      </a:r>
                      <a:r>
                        <a:rPr lang="en-US" sz="2400" baseline="0" dirty="0">
                          <a:solidFill>
                            <a:schemeClr val="tx1"/>
                          </a:solidFill>
                        </a:rPr>
                        <a:t> D&amp;I expertise of PI and team, and consider your role in educating them</a:t>
                      </a:r>
                      <a:endParaRPr lang="en-US" sz="2400" dirty="0">
                        <a:solidFill>
                          <a:schemeClr val="tx1"/>
                        </a:solidFill>
                      </a:endParaRPr>
                    </a:p>
                  </a:txBody>
                  <a:tcPr/>
                </a:tc>
                <a:extLst>
                  <a:ext uri="{0D108BD9-81ED-4DB2-BD59-A6C34878D82A}">
                    <a16:rowId xmlns:a16="http://schemas.microsoft.com/office/drawing/2014/main" val="3036893198"/>
                  </a:ext>
                </a:extLst>
              </a:tr>
              <a:tr h="496235">
                <a:tc>
                  <a:txBody>
                    <a:bodyPr/>
                    <a:lstStyle/>
                    <a:p>
                      <a:r>
                        <a:rPr lang="en-US" sz="2400" dirty="0">
                          <a:solidFill>
                            <a:schemeClr val="tx1"/>
                          </a:solidFill>
                        </a:rPr>
                        <a:t>Confirm that deadlines and expectations are reasonable</a:t>
                      </a:r>
                    </a:p>
                  </a:txBody>
                  <a:tcPr/>
                </a:tc>
                <a:extLst>
                  <a:ext uri="{0D108BD9-81ED-4DB2-BD59-A6C34878D82A}">
                    <a16:rowId xmlns:a16="http://schemas.microsoft.com/office/drawing/2014/main" val="3055014559"/>
                  </a:ext>
                </a:extLst>
              </a:tr>
              <a:tr h="5268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rPr>
                        <a:t>Assess baseline</a:t>
                      </a:r>
                      <a:r>
                        <a:rPr lang="en-US" sz="2400" baseline="0" dirty="0">
                          <a:solidFill>
                            <a:schemeClr val="tx1"/>
                          </a:solidFill>
                        </a:rPr>
                        <a:t> D&amp;I expertise of PI and your role in educating them</a:t>
                      </a:r>
                      <a:endParaRPr lang="en-US" sz="2400" dirty="0">
                        <a:solidFill>
                          <a:schemeClr val="tx1"/>
                        </a:solidFill>
                      </a:endParaRPr>
                    </a:p>
                  </a:txBody>
                  <a:tcPr/>
                </a:tc>
                <a:extLst>
                  <a:ext uri="{0D108BD9-81ED-4DB2-BD59-A6C34878D82A}">
                    <a16:rowId xmlns:a16="http://schemas.microsoft.com/office/drawing/2014/main" val="4257494011"/>
                  </a:ext>
                </a:extLst>
              </a:tr>
              <a:tr h="877414">
                <a:tc>
                  <a:txBody>
                    <a:bodyPr/>
                    <a:lstStyle/>
                    <a:p>
                      <a:r>
                        <a:rPr lang="en-US" sz="2400" dirty="0">
                          <a:solidFill>
                            <a:schemeClr val="tx1"/>
                          </a:solidFill>
                        </a:rPr>
                        <a:t>Negotiate</a:t>
                      </a:r>
                      <a:r>
                        <a:rPr lang="en-US" sz="2400" baseline="0" dirty="0">
                          <a:solidFill>
                            <a:schemeClr val="tx1"/>
                          </a:solidFill>
                        </a:rPr>
                        <a:t> appropriate effort for career stage and amount of work required (no less than 10%)</a:t>
                      </a:r>
                    </a:p>
                  </a:txBody>
                  <a:tcPr/>
                </a:tc>
                <a:extLst>
                  <a:ext uri="{0D108BD9-81ED-4DB2-BD59-A6C34878D82A}">
                    <a16:rowId xmlns:a16="http://schemas.microsoft.com/office/drawing/2014/main" val="1906107377"/>
                  </a:ext>
                </a:extLst>
              </a:tr>
              <a:tr h="577190">
                <a:tc>
                  <a:txBody>
                    <a:bodyPr/>
                    <a:lstStyle/>
                    <a:p>
                      <a:r>
                        <a:rPr lang="en-US" sz="2400" baseline="0" dirty="0">
                          <a:solidFill>
                            <a:schemeClr val="tx1"/>
                          </a:solidFill>
                        </a:rPr>
                        <a:t>Determine alignment between your methods, content and context expertise and the project</a:t>
                      </a:r>
                    </a:p>
                  </a:txBody>
                  <a:tcPr/>
                </a:tc>
                <a:extLst>
                  <a:ext uri="{0D108BD9-81ED-4DB2-BD59-A6C34878D82A}">
                    <a16:rowId xmlns:a16="http://schemas.microsoft.com/office/drawing/2014/main" val="4061195605"/>
                  </a:ext>
                </a:extLst>
              </a:tr>
              <a:tr h="877414">
                <a:tc>
                  <a:txBody>
                    <a:bodyPr/>
                    <a:lstStyle/>
                    <a:p>
                      <a:r>
                        <a:rPr lang="en-US" sz="2400" b="1" baseline="0" dirty="0">
                          <a:solidFill>
                            <a:schemeClr val="tx1"/>
                          </a:solidFill>
                        </a:rPr>
                        <a:t>Assess whether the resources and mentorship/expertise at your disposal are adequate to carry out project</a:t>
                      </a:r>
                    </a:p>
                  </a:txBody>
                  <a:tcPr/>
                </a:tc>
                <a:extLst>
                  <a:ext uri="{0D108BD9-81ED-4DB2-BD59-A6C34878D82A}">
                    <a16:rowId xmlns:a16="http://schemas.microsoft.com/office/drawing/2014/main" val="1955754455"/>
                  </a:ext>
                </a:extLst>
              </a:tr>
            </a:tbl>
          </a:graphicData>
        </a:graphic>
      </p:graphicFrame>
    </p:spTree>
    <p:extLst>
      <p:ext uri="{BB962C8B-B14F-4D97-AF65-F5344CB8AC3E}">
        <p14:creationId xmlns:p14="http://schemas.microsoft.com/office/powerpoint/2010/main" val="27421590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9D934-CA91-504A-85C7-21363BC10060}"/>
              </a:ext>
            </a:extLst>
          </p:cNvPr>
          <p:cNvSpPr>
            <a:spLocks noGrp="1"/>
          </p:cNvSpPr>
          <p:nvPr>
            <p:ph type="title"/>
          </p:nvPr>
        </p:nvSpPr>
        <p:spPr>
          <a:xfrm>
            <a:off x="1171598" y="1335971"/>
            <a:ext cx="9637776" cy="929046"/>
          </a:xfrm>
        </p:spPr>
        <p:txBody>
          <a:bodyPr vert="horz" lIns="91440" tIns="45720" rIns="91440" bIns="45720" rtlCol="0" anchor="ctr">
            <a:noAutofit/>
          </a:bodyPr>
          <a:lstStyle/>
          <a:p>
            <a:r>
              <a:rPr lang="en-US" dirty="0"/>
              <a:t>Cat2: Key considerations when approached about new D&amp;I collaboration</a:t>
            </a:r>
            <a:br>
              <a:rPr lang="en-US" dirty="0"/>
            </a:br>
            <a:endParaRPr lang="en-US" dirty="0"/>
          </a:p>
        </p:txBody>
      </p:sp>
      <p:graphicFrame>
        <p:nvGraphicFramePr>
          <p:cNvPr id="7" name="Table 7">
            <a:extLst>
              <a:ext uri="{FF2B5EF4-FFF2-40B4-BE49-F238E27FC236}">
                <a16:creationId xmlns:a16="http://schemas.microsoft.com/office/drawing/2014/main" id="{37ACE8D9-A98B-BD48-B251-9813D653672A}"/>
              </a:ext>
            </a:extLst>
          </p:cNvPr>
          <p:cNvGraphicFramePr>
            <a:graphicFrameLocks/>
          </p:cNvGraphicFramePr>
          <p:nvPr>
            <p:extLst/>
          </p:nvPr>
        </p:nvGraphicFramePr>
        <p:xfrm>
          <a:off x="1382626" y="2397682"/>
          <a:ext cx="9426748" cy="3371628"/>
        </p:xfrm>
        <a:graphic>
          <a:graphicData uri="http://schemas.openxmlformats.org/drawingml/2006/table">
            <a:tbl>
              <a:tblPr firstRow="1" bandRow="1">
                <a:tableStyleId>{16D9F66E-5EB9-4882-86FB-DCBF35E3C3E4}</a:tableStyleId>
              </a:tblPr>
              <a:tblGrid>
                <a:gridCol w="9426748">
                  <a:extLst>
                    <a:ext uri="{9D8B030D-6E8A-4147-A177-3AD203B41FA5}">
                      <a16:colId xmlns:a16="http://schemas.microsoft.com/office/drawing/2014/main" val="3906634087"/>
                    </a:ext>
                  </a:extLst>
                </a:gridCol>
              </a:tblGrid>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solidFill>
                            <a:schemeClr val="accent2"/>
                          </a:solidFill>
                        </a:rPr>
                        <a:t>Appraising the project’s landscape for D&amp;I</a:t>
                      </a:r>
                    </a:p>
                  </a:txBody>
                  <a:tcPr marL="109422" marR="109422" marT="54711" marB="54711"/>
                </a:tc>
                <a:extLst>
                  <a:ext uri="{0D108BD9-81ED-4DB2-BD59-A6C34878D82A}">
                    <a16:rowId xmlns:a16="http://schemas.microsoft.com/office/drawing/2014/main" val="4095741919"/>
                  </a:ext>
                </a:extLst>
              </a:tr>
              <a:tr h="393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Defining your role on the team</a:t>
                      </a:r>
                    </a:p>
                  </a:txBody>
                  <a:tcPr marL="109422" marR="109422" marT="54711" marB="54711"/>
                </a:tc>
                <a:extLst>
                  <a:ext uri="{0D108BD9-81ED-4DB2-BD59-A6C34878D82A}">
                    <a16:rowId xmlns:a16="http://schemas.microsoft.com/office/drawing/2014/main" val="1552586944"/>
                  </a:ext>
                </a:extLst>
              </a:tr>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Ensuring the value to your career</a:t>
                      </a:r>
                    </a:p>
                  </a:txBody>
                  <a:tcPr marL="109422" marR="109422" marT="54711" marB="54711"/>
                </a:tc>
                <a:extLst>
                  <a:ext uri="{0D108BD9-81ED-4DB2-BD59-A6C34878D82A}">
                    <a16:rowId xmlns:a16="http://schemas.microsoft.com/office/drawing/2014/main" val="1700035639"/>
                  </a:ext>
                </a:extLst>
              </a:tr>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Getting to know the team dynamic</a:t>
                      </a:r>
                    </a:p>
                  </a:txBody>
                  <a:tcPr marL="109422" marR="109422" marT="54711" marB="54711"/>
                </a:tc>
                <a:extLst>
                  <a:ext uri="{0D108BD9-81ED-4DB2-BD59-A6C34878D82A}">
                    <a16:rowId xmlns:a16="http://schemas.microsoft.com/office/drawing/2014/main" val="224418193"/>
                  </a:ext>
                </a:extLst>
              </a:tr>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schemeClr val="accent2"/>
                          </a:solidFill>
                        </a:rPr>
                        <a:t>Describing access to D&amp;I</a:t>
                      </a:r>
                      <a:r>
                        <a:rPr lang="en-US" sz="2800" baseline="0" dirty="0">
                          <a:solidFill>
                            <a:schemeClr val="accent2"/>
                          </a:solidFill>
                        </a:rPr>
                        <a:t> </a:t>
                      </a:r>
                      <a:r>
                        <a:rPr lang="en-US" sz="2800" dirty="0">
                          <a:solidFill>
                            <a:schemeClr val="accent2"/>
                          </a:solidFill>
                        </a:rPr>
                        <a:t>resources to</a:t>
                      </a:r>
                      <a:r>
                        <a:rPr lang="en-US" sz="2800" baseline="0" dirty="0">
                          <a:solidFill>
                            <a:schemeClr val="accent2"/>
                          </a:solidFill>
                        </a:rPr>
                        <a:t> support the project (e.g., </a:t>
                      </a:r>
                      <a:r>
                        <a:rPr lang="en-US" sz="2800" dirty="0">
                          <a:solidFill>
                            <a:schemeClr val="accent2"/>
                          </a:solidFill>
                        </a:rPr>
                        <a:t>mentorship, institutional support)</a:t>
                      </a:r>
                    </a:p>
                  </a:txBody>
                  <a:tcPr marL="109422" marR="109422" marT="54711" marB="54711"/>
                </a:tc>
                <a:extLst>
                  <a:ext uri="{0D108BD9-81ED-4DB2-BD59-A6C34878D82A}">
                    <a16:rowId xmlns:a16="http://schemas.microsoft.com/office/drawing/2014/main" val="1610533091"/>
                  </a:ext>
                </a:extLst>
              </a:tr>
            </a:tbl>
          </a:graphicData>
        </a:graphic>
      </p:graphicFrame>
      <p:sp>
        <p:nvSpPr>
          <p:cNvPr id="8" name="Rectangle 7"/>
          <p:cNvSpPr/>
          <p:nvPr/>
        </p:nvSpPr>
        <p:spPr>
          <a:xfrm>
            <a:off x="1171598" y="3998067"/>
            <a:ext cx="9601200" cy="950451"/>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6823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B401B-A816-7442-9613-0B6CD55D4784}"/>
              </a:ext>
            </a:extLst>
          </p:cNvPr>
          <p:cNvSpPr>
            <a:spLocks noGrp="1"/>
          </p:cNvSpPr>
          <p:nvPr>
            <p:ph type="title"/>
          </p:nvPr>
        </p:nvSpPr>
        <p:spPr>
          <a:xfrm>
            <a:off x="838200" y="365125"/>
            <a:ext cx="10515600" cy="1325563"/>
          </a:xfrm>
        </p:spPr>
        <p:txBody>
          <a:bodyPr>
            <a:normAutofit/>
          </a:bodyPr>
          <a:lstStyle/>
          <a:p>
            <a:r>
              <a:rPr lang="en-US" sz="5400" dirty="0"/>
              <a:t>Categories</a:t>
            </a:r>
          </a:p>
        </p:txBody>
      </p:sp>
      <p:graphicFrame>
        <p:nvGraphicFramePr>
          <p:cNvPr id="30" name="Content Placeholder 27">
            <a:extLst>
              <a:ext uri="{FF2B5EF4-FFF2-40B4-BE49-F238E27FC236}">
                <a16:creationId xmlns:a16="http://schemas.microsoft.com/office/drawing/2014/main" id="{2695D27A-C374-4324-90B2-DFFC1476EF5A}"/>
              </a:ext>
            </a:extLst>
          </p:cNvPr>
          <p:cNvGraphicFramePr>
            <a:graphicFrameLocks noGrp="1"/>
          </p:cNvGraphicFramePr>
          <p:nvPr>
            <p:ph idx="1"/>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24515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7">
            <a:extLst>
              <a:ext uri="{FF2B5EF4-FFF2-40B4-BE49-F238E27FC236}">
                <a16:creationId xmlns:a16="http://schemas.microsoft.com/office/drawing/2014/main" id="{E1945618-6FDD-4649-B710-6C7B1FE313C2}"/>
              </a:ext>
            </a:extLst>
          </p:cNvPr>
          <p:cNvGraphicFramePr>
            <a:graphicFrameLocks/>
          </p:cNvGraphicFramePr>
          <p:nvPr>
            <p:extLst/>
          </p:nvPr>
        </p:nvGraphicFramePr>
        <p:xfrm>
          <a:off x="1548283" y="2974643"/>
          <a:ext cx="7681856" cy="1872624"/>
        </p:xfrm>
        <a:graphic>
          <a:graphicData uri="http://schemas.openxmlformats.org/drawingml/2006/table">
            <a:tbl>
              <a:tblPr firstRow="1" bandRow="1">
                <a:tableStyleId>{16D9F66E-5EB9-4882-86FB-DCBF35E3C3E4}</a:tableStyleId>
              </a:tblPr>
              <a:tblGrid>
                <a:gridCol w="7681856">
                  <a:extLst>
                    <a:ext uri="{9D8B030D-6E8A-4147-A177-3AD203B41FA5}">
                      <a16:colId xmlns:a16="http://schemas.microsoft.com/office/drawing/2014/main" val="3906634087"/>
                    </a:ext>
                  </a:extLst>
                </a:gridCol>
              </a:tblGrid>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b="0" dirty="0">
                          <a:solidFill>
                            <a:schemeClr val="accent2"/>
                          </a:solidFill>
                        </a:rPr>
                        <a:t>Managing project resources wisely</a:t>
                      </a:r>
                      <a:endParaRPr lang="en-US" sz="3100" b="0" dirty="0">
                        <a:solidFill>
                          <a:schemeClr val="accent2"/>
                        </a:solidFill>
                      </a:endParaRPr>
                    </a:p>
                  </a:txBody>
                  <a:tcPr marL="109422" marR="109422" marT="54711" marB="54711"/>
                </a:tc>
                <a:extLst>
                  <a:ext uri="{0D108BD9-81ED-4DB2-BD59-A6C34878D82A}">
                    <a16:rowId xmlns:a16="http://schemas.microsoft.com/office/drawing/2014/main" val="4095741919"/>
                  </a:ext>
                </a:extLst>
              </a:tr>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t>Providing technical expertise</a:t>
                      </a:r>
                      <a:endParaRPr lang="en-US" sz="3100" b="0" dirty="0"/>
                    </a:p>
                  </a:txBody>
                  <a:tcPr marL="109422" marR="109422" marT="54711" marB="54711"/>
                </a:tc>
                <a:extLst>
                  <a:ext uri="{0D108BD9-81ED-4DB2-BD59-A6C34878D82A}">
                    <a16:rowId xmlns:a16="http://schemas.microsoft.com/office/drawing/2014/main" val="1552586944"/>
                  </a:ext>
                </a:extLst>
              </a:tr>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solidFill>
                            <a:schemeClr val="accent2"/>
                          </a:solidFill>
                        </a:rPr>
                        <a:t>Being a good steward to the D&amp;I field</a:t>
                      </a:r>
                      <a:endParaRPr lang="en-US" sz="3100" b="0" dirty="0"/>
                    </a:p>
                  </a:txBody>
                  <a:tcPr marL="109422" marR="109422" marT="54711" marB="54711"/>
                </a:tc>
                <a:extLst>
                  <a:ext uri="{0D108BD9-81ED-4DB2-BD59-A6C34878D82A}">
                    <a16:rowId xmlns:a16="http://schemas.microsoft.com/office/drawing/2014/main" val="1700035639"/>
                  </a:ext>
                </a:extLst>
              </a:tr>
            </a:tbl>
          </a:graphicData>
        </a:graphic>
      </p:graphicFrame>
      <p:sp>
        <p:nvSpPr>
          <p:cNvPr id="2" name="Title 1">
            <a:extLst>
              <a:ext uri="{FF2B5EF4-FFF2-40B4-BE49-F238E27FC236}">
                <a16:creationId xmlns:a16="http://schemas.microsoft.com/office/drawing/2014/main" id="{A985E7FC-6993-4B4A-8860-C9044AFBF1A8}"/>
              </a:ext>
            </a:extLst>
          </p:cNvPr>
          <p:cNvSpPr>
            <a:spLocks noGrp="1"/>
          </p:cNvSpPr>
          <p:nvPr>
            <p:ph type="title"/>
          </p:nvPr>
        </p:nvSpPr>
        <p:spPr>
          <a:xfrm>
            <a:off x="838200" y="757011"/>
            <a:ext cx="10515600" cy="1325563"/>
          </a:xfrm>
        </p:spPr>
        <p:txBody>
          <a:bodyPr>
            <a:normAutofit fontScale="90000"/>
          </a:bodyPr>
          <a:lstStyle/>
          <a:p>
            <a:r>
              <a:rPr lang="en-US" dirty="0"/>
              <a:t>Cat3: Responsibilities of a D&amp;I collaborator once project is initiated</a:t>
            </a:r>
            <a:br>
              <a:rPr lang="en-US" dirty="0"/>
            </a:br>
            <a:endParaRPr lang="en-US" dirty="0"/>
          </a:p>
        </p:txBody>
      </p:sp>
    </p:spTree>
    <p:extLst>
      <p:ext uri="{BB962C8B-B14F-4D97-AF65-F5344CB8AC3E}">
        <p14:creationId xmlns:p14="http://schemas.microsoft.com/office/powerpoint/2010/main" val="41435334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300" kern="1200" dirty="0">
                <a:solidFill>
                  <a:srgbClr val="FFFFFF"/>
                </a:solidFill>
                <a:latin typeface="+mj-lt"/>
                <a:ea typeface="+mj-ea"/>
                <a:cs typeface="+mj-cs"/>
              </a:rPr>
              <a:t>Being a good steward to the D&amp;I research community</a:t>
            </a:r>
          </a:p>
        </p:txBody>
      </p:sp>
      <p:graphicFrame>
        <p:nvGraphicFramePr>
          <p:cNvPr id="4" name="Table 3"/>
          <p:cNvGraphicFramePr>
            <a:graphicFrameLocks noGrp="1"/>
          </p:cNvGraphicFramePr>
          <p:nvPr>
            <p:extLst/>
          </p:nvPr>
        </p:nvGraphicFramePr>
        <p:xfrm>
          <a:off x="4777316" y="1230416"/>
          <a:ext cx="6780700" cy="4394842"/>
        </p:xfrm>
        <a:graphic>
          <a:graphicData uri="http://schemas.openxmlformats.org/drawingml/2006/table">
            <a:tbl>
              <a:tblPr firstRow="1" bandRow="1">
                <a:tableStyleId>{93296810-A885-4BE3-A3E7-6D5BEEA58F35}</a:tableStyleId>
              </a:tblPr>
              <a:tblGrid>
                <a:gridCol w="6780700">
                  <a:extLst>
                    <a:ext uri="{9D8B030D-6E8A-4147-A177-3AD203B41FA5}">
                      <a16:colId xmlns:a16="http://schemas.microsoft.com/office/drawing/2014/main" val="3311911817"/>
                    </a:ext>
                  </a:extLst>
                </a:gridCol>
              </a:tblGrid>
              <a:tr h="551910">
                <a:tc>
                  <a:txBody>
                    <a:bodyPr/>
                    <a:lstStyle/>
                    <a:p>
                      <a:r>
                        <a:rPr lang="en-US" sz="2700" dirty="0"/>
                        <a:t>Potential Competencies</a:t>
                      </a:r>
                    </a:p>
                  </a:txBody>
                  <a:tcPr marL="102206" marR="102206" marT="51103" marB="51103"/>
                </a:tc>
                <a:extLst>
                  <a:ext uri="{0D108BD9-81ED-4DB2-BD59-A6C34878D82A}">
                    <a16:rowId xmlns:a16="http://schemas.microsoft.com/office/drawing/2014/main" val="1625702138"/>
                  </a:ext>
                </a:extLst>
              </a:tr>
              <a:tr h="960733">
                <a:tc>
                  <a:txBody>
                    <a:bodyPr/>
                    <a:lstStyle/>
                    <a:p>
                      <a:r>
                        <a:rPr lang="en-US" sz="2700" baseline="0" dirty="0">
                          <a:solidFill>
                            <a:schemeClr val="tx1"/>
                          </a:solidFill>
                        </a:rPr>
                        <a:t>Stay updated in terms in training and state of the science</a:t>
                      </a:r>
                    </a:p>
                  </a:txBody>
                  <a:tcPr marL="102206" marR="102206" marT="51103" marB="51103"/>
                </a:tc>
                <a:extLst>
                  <a:ext uri="{0D108BD9-81ED-4DB2-BD59-A6C34878D82A}">
                    <a16:rowId xmlns:a16="http://schemas.microsoft.com/office/drawing/2014/main" val="2108194557"/>
                  </a:ext>
                </a:extLst>
              </a:tr>
              <a:tr h="960733">
                <a:tc>
                  <a:txBody>
                    <a:bodyPr/>
                    <a:lstStyle/>
                    <a:p>
                      <a:r>
                        <a:rPr lang="en-US" sz="2700" dirty="0">
                          <a:solidFill>
                            <a:schemeClr val="tx1"/>
                          </a:solidFill>
                        </a:rPr>
                        <a:t>Continue</a:t>
                      </a:r>
                      <a:r>
                        <a:rPr lang="en-US" sz="2700" baseline="0" dirty="0">
                          <a:solidFill>
                            <a:schemeClr val="tx1"/>
                          </a:solidFill>
                        </a:rPr>
                        <a:t> to seek mentorship and advance your own learning</a:t>
                      </a:r>
                      <a:endParaRPr lang="en-US" sz="2700" dirty="0">
                        <a:solidFill>
                          <a:schemeClr val="tx1"/>
                        </a:solidFill>
                      </a:endParaRPr>
                    </a:p>
                  </a:txBody>
                  <a:tcPr marL="102206" marR="102206" marT="51103" marB="51103"/>
                </a:tc>
                <a:extLst>
                  <a:ext uri="{0D108BD9-81ED-4DB2-BD59-A6C34878D82A}">
                    <a16:rowId xmlns:a16="http://schemas.microsoft.com/office/drawing/2014/main" val="3055014559"/>
                  </a:ext>
                </a:extLst>
              </a:tr>
              <a:tr h="960733">
                <a:tc>
                  <a:txBody>
                    <a:bodyPr/>
                    <a:lstStyle/>
                    <a:p>
                      <a:r>
                        <a:rPr lang="en-US" sz="2700" dirty="0">
                          <a:solidFill>
                            <a:schemeClr val="tx1"/>
                          </a:solidFill>
                        </a:rPr>
                        <a:t>Use collaboration</a:t>
                      </a:r>
                      <a:r>
                        <a:rPr lang="en-US" sz="2700" baseline="0" dirty="0">
                          <a:solidFill>
                            <a:schemeClr val="tx1"/>
                          </a:solidFill>
                        </a:rPr>
                        <a:t> as an opportunity to </a:t>
                      </a:r>
                      <a:r>
                        <a:rPr lang="en-US" sz="2700" dirty="0">
                          <a:solidFill>
                            <a:schemeClr val="tx1"/>
                          </a:solidFill>
                        </a:rPr>
                        <a:t>mentor other ECR D&amp;I</a:t>
                      </a:r>
                      <a:r>
                        <a:rPr lang="en-US" sz="2700" baseline="0" dirty="0">
                          <a:solidFill>
                            <a:schemeClr val="tx1"/>
                          </a:solidFill>
                        </a:rPr>
                        <a:t> scientists</a:t>
                      </a:r>
                      <a:endParaRPr lang="en-US" sz="2700" dirty="0">
                        <a:solidFill>
                          <a:schemeClr val="tx1"/>
                        </a:solidFill>
                      </a:endParaRPr>
                    </a:p>
                  </a:txBody>
                  <a:tcPr marL="102206" marR="102206" marT="51103" marB="51103"/>
                </a:tc>
                <a:extLst>
                  <a:ext uri="{0D108BD9-81ED-4DB2-BD59-A6C34878D82A}">
                    <a16:rowId xmlns:a16="http://schemas.microsoft.com/office/drawing/2014/main" val="4257494011"/>
                  </a:ext>
                </a:extLst>
              </a:tr>
              <a:tr h="9607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700" dirty="0">
                          <a:solidFill>
                            <a:schemeClr val="tx1"/>
                          </a:solidFill>
                        </a:rPr>
                        <a:t>Disseminate lessons learned </a:t>
                      </a:r>
                      <a:r>
                        <a:rPr lang="en-US" sz="2700" baseline="0" dirty="0">
                          <a:solidFill>
                            <a:schemeClr val="tx1"/>
                          </a:solidFill>
                        </a:rPr>
                        <a:t>from interdisciplinary D&amp;I collaborations</a:t>
                      </a:r>
                      <a:endParaRPr lang="en-US" sz="2700" dirty="0">
                        <a:solidFill>
                          <a:schemeClr val="tx1"/>
                        </a:solidFill>
                      </a:endParaRPr>
                    </a:p>
                  </a:txBody>
                  <a:tcPr marL="102206" marR="102206" marT="51103" marB="51103"/>
                </a:tc>
                <a:extLst>
                  <a:ext uri="{0D108BD9-81ED-4DB2-BD59-A6C34878D82A}">
                    <a16:rowId xmlns:a16="http://schemas.microsoft.com/office/drawing/2014/main" val="1906107377"/>
                  </a:ext>
                </a:extLst>
              </a:tr>
            </a:tbl>
          </a:graphicData>
        </a:graphic>
      </p:graphicFrame>
    </p:spTree>
    <p:extLst>
      <p:ext uri="{BB962C8B-B14F-4D97-AF65-F5344CB8AC3E}">
        <p14:creationId xmlns:p14="http://schemas.microsoft.com/office/powerpoint/2010/main" val="24470982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5E7FC-6993-4B4A-8860-C9044AFBF1A8}"/>
              </a:ext>
            </a:extLst>
          </p:cNvPr>
          <p:cNvSpPr>
            <a:spLocks noGrp="1"/>
          </p:cNvSpPr>
          <p:nvPr>
            <p:ph type="title"/>
          </p:nvPr>
        </p:nvSpPr>
        <p:spPr>
          <a:xfrm>
            <a:off x="838200" y="887639"/>
            <a:ext cx="10515600" cy="1325563"/>
          </a:xfrm>
        </p:spPr>
        <p:txBody>
          <a:bodyPr>
            <a:normAutofit fontScale="90000"/>
          </a:bodyPr>
          <a:lstStyle/>
          <a:p>
            <a:r>
              <a:rPr lang="en-US" dirty="0"/>
              <a:t>Cat3: Responsibilities of a D&amp;I collaborator once project is initiated</a:t>
            </a:r>
            <a:br>
              <a:rPr lang="en-US" dirty="0"/>
            </a:br>
            <a:endParaRPr lang="en-US" dirty="0"/>
          </a:p>
        </p:txBody>
      </p:sp>
      <p:graphicFrame>
        <p:nvGraphicFramePr>
          <p:cNvPr id="4" name="Table 7">
            <a:extLst>
              <a:ext uri="{FF2B5EF4-FFF2-40B4-BE49-F238E27FC236}">
                <a16:creationId xmlns:a16="http://schemas.microsoft.com/office/drawing/2014/main" id="{E1945618-6FDD-4649-B710-6C7B1FE313C2}"/>
              </a:ext>
            </a:extLst>
          </p:cNvPr>
          <p:cNvGraphicFramePr>
            <a:graphicFrameLocks/>
          </p:cNvGraphicFramePr>
          <p:nvPr>
            <p:extLst/>
          </p:nvPr>
        </p:nvGraphicFramePr>
        <p:xfrm>
          <a:off x="1548283" y="2974643"/>
          <a:ext cx="7681856" cy="1872624"/>
        </p:xfrm>
        <a:graphic>
          <a:graphicData uri="http://schemas.openxmlformats.org/drawingml/2006/table">
            <a:tbl>
              <a:tblPr firstRow="1" bandRow="1">
                <a:tableStyleId>{16D9F66E-5EB9-4882-86FB-DCBF35E3C3E4}</a:tableStyleId>
              </a:tblPr>
              <a:tblGrid>
                <a:gridCol w="7681856">
                  <a:extLst>
                    <a:ext uri="{9D8B030D-6E8A-4147-A177-3AD203B41FA5}">
                      <a16:colId xmlns:a16="http://schemas.microsoft.com/office/drawing/2014/main" val="3906634087"/>
                    </a:ext>
                  </a:extLst>
                </a:gridCol>
              </a:tblGrid>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b="0" dirty="0">
                          <a:solidFill>
                            <a:schemeClr val="accent2"/>
                          </a:solidFill>
                        </a:rPr>
                        <a:t>Managing project resources wisely</a:t>
                      </a:r>
                      <a:endParaRPr lang="en-US" sz="3100" b="0" dirty="0">
                        <a:solidFill>
                          <a:schemeClr val="accent2"/>
                        </a:solidFill>
                      </a:endParaRPr>
                    </a:p>
                  </a:txBody>
                  <a:tcPr marL="109422" marR="109422" marT="54711" marB="54711"/>
                </a:tc>
                <a:extLst>
                  <a:ext uri="{0D108BD9-81ED-4DB2-BD59-A6C34878D82A}">
                    <a16:rowId xmlns:a16="http://schemas.microsoft.com/office/drawing/2014/main" val="4095741919"/>
                  </a:ext>
                </a:extLst>
              </a:tr>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t>Providing technical expertise</a:t>
                      </a:r>
                      <a:endParaRPr lang="en-US" sz="3100" b="0" dirty="0"/>
                    </a:p>
                  </a:txBody>
                  <a:tcPr marL="109422" marR="109422" marT="54711" marB="54711"/>
                </a:tc>
                <a:extLst>
                  <a:ext uri="{0D108BD9-81ED-4DB2-BD59-A6C34878D82A}">
                    <a16:rowId xmlns:a16="http://schemas.microsoft.com/office/drawing/2014/main" val="1552586944"/>
                  </a:ext>
                </a:extLst>
              </a:tr>
              <a:tr h="624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solidFill>
                            <a:schemeClr val="accent2"/>
                          </a:solidFill>
                        </a:rPr>
                        <a:t>Being a good steward to the D&amp;I field</a:t>
                      </a:r>
                      <a:endParaRPr lang="en-US" sz="3100" b="0" dirty="0"/>
                    </a:p>
                  </a:txBody>
                  <a:tcPr marL="109422" marR="109422" marT="54711" marB="54711"/>
                </a:tc>
                <a:extLst>
                  <a:ext uri="{0D108BD9-81ED-4DB2-BD59-A6C34878D82A}">
                    <a16:rowId xmlns:a16="http://schemas.microsoft.com/office/drawing/2014/main" val="1700035639"/>
                  </a:ext>
                </a:extLst>
              </a:tr>
            </a:tbl>
          </a:graphicData>
        </a:graphic>
      </p:graphicFrame>
    </p:spTree>
    <p:extLst>
      <p:ext uri="{BB962C8B-B14F-4D97-AF65-F5344CB8AC3E}">
        <p14:creationId xmlns:p14="http://schemas.microsoft.com/office/powerpoint/2010/main" val="566566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4"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A636F87-9620-344B-9F34-3F779D46F214}"/>
              </a:ext>
            </a:extLst>
          </p:cNvPr>
          <p:cNvSpPr>
            <a:spLocks noGrp="1"/>
          </p:cNvSpPr>
          <p:nvPr>
            <p:ph type="title"/>
          </p:nvPr>
        </p:nvSpPr>
        <p:spPr>
          <a:xfrm>
            <a:off x="1288064" y="1284731"/>
            <a:ext cx="9637776" cy="929046"/>
          </a:xfrm>
        </p:spPr>
        <p:txBody>
          <a:bodyPr>
            <a:normAutofit/>
          </a:bodyPr>
          <a:lstStyle/>
          <a:p>
            <a:r>
              <a:rPr lang="en-US" dirty="0"/>
              <a:t>Cat1: Marketing oneself as a D&amp;I Scientist</a:t>
            </a:r>
          </a:p>
        </p:txBody>
      </p:sp>
      <p:graphicFrame>
        <p:nvGraphicFramePr>
          <p:cNvPr id="7" name="Table 7">
            <a:extLst>
              <a:ext uri="{FF2B5EF4-FFF2-40B4-BE49-F238E27FC236}">
                <a16:creationId xmlns:a16="http://schemas.microsoft.com/office/drawing/2014/main" id="{333677C4-B471-4C49-9A89-C5596771668B}"/>
              </a:ext>
            </a:extLst>
          </p:cNvPr>
          <p:cNvGraphicFramePr>
            <a:graphicFrameLocks noGrp="1"/>
          </p:cNvGraphicFramePr>
          <p:nvPr>
            <p:ph idx="1"/>
            <p:extLst>
              <p:ext uri="{D42A27DB-BD31-4B8C-83A1-F6EECF244321}">
                <p14:modId xmlns:p14="http://schemas.microsoft.com/office/powerpoint/2010/main" val="916706234"/>
              </p:ext>
            </p:extLst>
          </p:nvPr>
        </p:nvGraphicFramePr>
        <p:xfrm>
          <a:off x="1277111" y="2357773"/>
          <a:ext cx="9637777" cy="2987920"/>
        </p:xfrm>
        <a:graphic>
          <a:graphicData uri="http://schemas.openxmlformats.org/drawingml/2006/table">
            <a:tbl>
              <a:tblPr firstRow="1" bandRow="1">
                <a:tableStyleId>{16D9F66E-5EB9-4882-86FB-DCBF35E3C3E4}</a:tableStyleId>
              </a:tblPr>
              <a:tblGrid>
                <a:gridCol w="1685849">
                  <a:extLst>
                    <a:ext uri="{9D8B030D-6E8A-4147-A177-3AD203B41FA5}">
                      <a16:colId xmlns:a16="http://schemas.microsoft.com/office/drawing/2014/main" val="1396412359"/>
                    </a:ext>
                  </a:extLst>
                </a:gridCol>
                <a:gridCol w="7951928">
                  <a:extLst>
                    <a:ext uri="{9D8B030D-6E8A-4147-A177-3AD203B41FA5}">
                      <a16:colId xmlns:a16="http://schemas.microsoft.com/office/drawing/2014/main" val="3906634087"/>
                    </a:ext>
                  </a:extLst>
                </a:gridCol>
              </a:tblGrid>
              <a:tr h="490315">
                <a:tc rowSpan="5">
                  <a:txBody>
                    <a:bodyPr/>
                    <a:lstStyle/>
                    <a:p>
                      <a:pPr algn="ctr"/>
                      <a:r>
                        <a:rPr lang="en-US" sz="2800"/>
                        <a:t>Domains</a:t>
                      </a:r>
                    </a:p>
                  </a:txBody>
                  <a:tcPr marL="85520" marR="85520" marT="42760" marB="4276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solidFill>
                            <a:schemeClr val="tx1"/>
                          </a:solidFill>
                        </a:rPr>
                        <a:t>Describing specific D&amp;I training</a:t>
                      </a:r>
                      <a:endParaRPr lang="en-US" sz="2800" b="0" dirty="0"/>
                    </a:p>
                  </a:txBody>
                  <a:tcPr marL="85520" marR="85520" marT="42760" marB="42760"/>
                </a:tc>
                <a:extLst>
                  <a:ext uri="{0D108BD9-81ED-4DB2-BD59-A6C34878D82A}">
                    <a16:rowId xmlns:a16="http://schemas.microsoft.com/office/drawing/2014/main" val="4095741919"/>
                  </a:ext>
                </a:extLst>
              </a:tr>
              <a:tr h="490315">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dirty="0"/>
                        <a:t>Describing specific D&amp;I knowledge</a:t>
                      </a:r>
                    </a:p>
                  </a:txBody>
                  <a:tcPr marL="85520" marR="85520" marT="42760" marB="42760"/>
                </a:tc>
                <a:extLst>
                  <a:ext uri="{0D108BD9-81ED-4DB2-BD59-A6C34878D82A}">
                    <a16:rowId xmlns:a16="http://schemas.microsoft.com/office/drawing/2014/main" val="1552586944"/>
                  </a:ext>
                </a:extLst>
              </a:tr>
              <a:tr h="490315">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a:t>Articulating your D&amp;I research experience</a:t>
                      </a:r>
                    </a:p>
                  </a:txBody>
                  <a:tcPr marL="85520" marR="85520" marT="42760" marB="42760"/>
                </a:tc>
                <a:extLst>
                  <a:ext uri="{0D108BD9-81ED-4DB2-BD59-A6C34878D82A}">
                    <a16:rowId xmlns:a16="http://schemas.microsoft.com/office/drawing/2014/main" val="1700035639"/>
                  </a:ext>
                </a:extLst>
              </a:tr>
              <a:tr h="490315">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a:t>Describing transferable skills</a:t>
                      </a:r>
                    </a:p>
                  </a:txBody>
                  <a:tcPr marL="85520" marR="85520" marT="42760" marB="42760"/>
                </a:tc>
                <a:extLst>
                  <a:ext uri="{0D108BD9-81ED-4DB2-BD59-A6C34878D82A}">
                    <a16:rowId xmlns:a16="http://schemas.microsoft.com/office/drawing/2014/main" val="224418193"/>
                  </a:ext>
                </a:extLst>
              </a:tr>
              <a:tr h="860901">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schemeClr val="accent2"/>
                          </a:solidFill>
                        </a:rPr>
                        <a:t>Describing available mentorship, partnerships, and other D&amp;I resources </a:t>
                      </a:r>
                    </a:p>
                  </a:txBody>
                  <a:tcPr marL="85520" marR="85520" marT="42760" marB="42760"/>
                </a:tc>
                <a:extLst>
                  <a:ext uri="{0D108BD9-81ED-4DB2-BD59-A6C34878D82A}">
                    <a16:rowId xmlns:a16="http://schemas.microsoft.com/office/drawing/2014/main" val="3669458646"/>
                  </a:ext>
                </a:extLst>
              </a:tr>
            </a:tbl>
          </a:graphicData>
        </a:graphic>
      </p:graphicFrame>
    </p:spTree>
    <p:extLst>
      <p:ext uri="{BB962C8B-B14F-4D97-AF65-F5344CB8AC3E}">
        <p14:creationId xmlns:p14="http://schemas.microsoft.com/office/powerpoint/2010/main" val="3265252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D9D934-CA91-504A-85C7-21363BC10060}"/>
              </a:ext>
            </a:extLst>
          </p:cNvPr>
          <p:cNvSpPr>
            <a:spLocks noGrp="1"/>
          </p:cNvSpPr>
          <p:nvPr>
            <p:ph type="title"/>
          </p:nvPr>
        </p:nvSpPr>
        <p:spPr>
          <a:xfrm>
            <a:off x="1277112" y="1587886"/>
            <a:ext cx="9637776" cy="929046"/>
          </a:xfrm>
        </p:spPr>
        <p:txBody>
          <a:bodyPr vert="horz" lIns="91440" tIns="45720" rIns="91440" bIns="45720" rtlCol="0" anchor="ctr">
            <a:noAutofit/>
          </a:bodyPr>
          <a:lstStyle/>
          <a:p>
            <a:r>
              <a:rPr lang="en-US" kern="1200" dirty="0">
                <a:solidFill>
                  <a:schemeClr val="tx1"/>
                </a:solidFill>
                <a:latin typeface="+mj-lt"/>
                <a:ea typeface="+mj-ea"/>
                <a:cs typeface="+mj-cs"/>
              </a:rPr>
              <a:t>Cat2: Key considerations when approached about D&amp;I collaboration</a:t>
            </a:r>
            <a:br>
              <a:rPr lang="en-US" kern="1200" dirty="0">
                <a:solidFill>
                  <a:schemeClr val="tx1"/>
                </a:solidFill>
                <a:latin typeface="+mj-lt"/>
                <a:ea typeface="+mj-ea"/>
                <a:cs typeface="+mj-cs"/>
              </a:rPr>
            </a:br>
            <a:endParaRPr lang="en-US" kern="1200" dirty="0">
              <a:solidFill>
                <a:schemeClr val="tx1"/>
              </a:solidFill>
              <a:latin typeface="+mj-lt"/>
              <a:ea typeface="+mj-ea"/>
              <a:cs typeface="+mj-cs"/>
            </a:endParaRPr>
          </a:p>
        </p:txBody>
      </p:sp>
      <p:graphicFrame>
        <p:nvGraphicFramePr>
          <p:cNvPr id="6" name="Table 7">
            <a:extLst>
              <a:ext uri="{FF2B5EF4-FFF2-40B4-BE49-F238E27FC236}">
                <a16:creationId xmlns:a16="http://schemas.microsoft.com/office/drawing/2014/main" id="{76830F43-4D7F-F441-96F6-098C3BFFDDAA}"/>
              </a:ext>
            </a:extLst>
          </p:cNvPr>
          <p:cNvGraphicFramePr>
            <a:graphicFrameLocks noGrp="1"/>
          </p:cNvGraphicFramePr>
          <p:nvPr>
            <p:ph idx="4294967295"/>
            <p:extLst>
              <p:ext uri="{D42A27DB-BD31-4B8C-83A1-F6EECF244321}">
                <p14:modId xmlns:p14="http://schemas.microsoft.com/office/powerpoint/2010/main" val="3197613054"/>
              </p:ext>
            </p:extLst>
          </p:nvPr>
        </p:nvGraphicFramePr>
        <p:xfrm>
          <a:off x="1471207" y="2676946"/>
          <a:ext cx="9249586" cy="2697110"/>
        </p:xfrm>
        <a:graphic>
          <a:graphicData uri="http://schemas.openxmlformats.org/drawingml/2006/table">
            <a:tbl>
              <a:tblPr firstRow="1" bandRow="1">
                <a:tableStyleId>{16D9F66E-5EB9-4882-86FB-DCBF35E3C3E4}</a:tableStyleId>
              </a:tblPr>
              <a:tblGrid>
                <a:gridCol w="2162040">
                  <a:extLst>
                    <a:ext uri="{9D8B030D-6E8A-4147-A177-3AD203B41FA5}">
                      <a16:colId xmlns:a16="http://schemas.microsoft.com/office/drawing/2014/main" val="1396412359"/>
                    </a:ext>
                  </a:extLst>
                </a:gridCol>
                <a:gridCol w="7087546">
                  <a:extLst>
                    <a:ext uri="{9D8B030D-6E8A-4147-A177-3AD203B41FA5}">
                      <a16:colId xmlns:a16="http://schemas.microsoft.com/office/drawing/2014/main" val="3906634087"/>
                    </a:ext>
                  </a:extLst>
                </a:gridCol>
              </a:tblGrid>
              <a:tr h="722096">
                <a:tc rowSpan="4">
                  <a:txBody>
                    <a:bodyPr/>
                    <a:lstStyle/>
                    <a:p>
                      <a:pPr algn="ctr"/>
                      <a:r>
                        <a:rPr lang="en-US" sz="3100"/>
                        <a:t>Domains</a:t>
                      </a:r>
                    </a:p>
                  </a:txBody>
                  <a:tcPr marL="116481" marR="116481" marT="58241" marB="5824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100" b="0" dirty="0">
                          <a:solidFill>
                            <a:schemeClr val="accent2"/>
                          </a:solidFill>
                        </a:rPr>
                        <a:t>Appraising the project’s landscape for D&amp;I</a:t>
                      </a:r>
                    </a:p>
                  </a:txBody>
                  <a:tcPr marL="116481" marR="116481" marT="58241" marB="58241"/>
                </a:tc>
                <a:extLst>
                  <a:ext uri="{0D108BD9-81ED-4DB2-BD59-A6C34878D82A}">
                    <a16:rowId xmlns:a16="http://schemas.microsoft.com/office/drawing/2014/main" val="4095741919"/>
                  </a:ext>
                </a:extLst>
              </a:tr>
              <a:tr h="658338">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100" b="0" dirty="0"/>
                        <a:t>Defining your role on the team</a:t>
                      </a:r>
                    </a:p>
                  </a:txBody>
                  <a:tcPr marL="116481" marR="116481" marT="58241" marB="58241"/>
                </a:tc>
                <a:extLst>
                  <a:ext uri="{0D108BD9-81ED-4DB2-BD59-A6C34878D82A}">
                    <a16:rowId xmlns:a16="http://schemas.microsoft.com/office/drawing/2014/main" val="1552586944"/>
                  </a:ext>
                </a:extLst>
              </a:tr>
              <a:tr h="658338">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100" b="0"/>
                        <a:t>Ensuring the value to your career</a:t>
                      </a:r>
                    </a:p>
                  </a:txBody>
                  <a:tcPr marL="116481" marR="116481" marT="58241" marB="58241"/>
                </a:tc>
                <a:extLst>
                  <a:ext uri="{0D108BD9-81ED-4DB2-BD59-A6C34878D82A}">
                    <a16:rowId xmlns:a16="http://schemas.microsoft.com/office/drawing/2014/main" val="1700035639"/>
                  </a:ext>
                </a:extLst>
              </a:tr>
              <a:tr h="658338">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100" b="0" dirty="0"/>
                        <a:t>Getting to know the team dynamic</a:t>
                      </a:r>
                    </a:p>
                  </a:txBody>
                  <a:tcPr marL="116481" marR="116481" marT="58241" marB="58241"/>
                </a:tc>
                <a:extLst>
                  <a:ext uri="{0D108BD9-81ED-4DB2-BD59-A6C34878D82A}">
                    <a16:rowId xmlns:a16="http://schemas.microsoft.com/office/drawing/2014/main" val="224418193"/>
                  </a:ext>
                </a:extLst>
              </a:tr>
            </a:tbl>
          </a:graphicData>
        </a:graphic>
      </p:graphicFrame>
    </p:spTree>
    <p:extLst>
      <p:ext uri="{BB962C8B-B14F-4D97-AF65-F5344CB8AC3E}">
        <p14:creationId xmlns:p14="http://schemas.microsoft.com/office/powerpoint/2010/main" val="2513331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Appraising the project’s landscape for D&amp;I</a:t>
            </a:r>
          </a:p>
        </p:txBody>
      </p:sp>
      <p:graphicFrame>
        <p:nvGraphicFramePr>
          <p:cNvPr id="4" name="Table 3"/>
          <p:cNvGraphicFramePr>
            <a:graphicFrameLocks noGrp="1"/>
          </p:cNvGraphicFramePr>
          <p:nvPr>
            <p:extLst>
              <p:ext uri="{D42A27DB-BD31-4B8C-83A1-F6EECF244321}">
                <p14:modId xmlns:p14="http://schemas.microsoft.com/office/powerpoint/2010/main" val="3092667872"/>
              </p:ext>
            </p:extLst>
          </p:nvPr>
        </p:nvGraphicFramePr>
        <p:xfrm>
          <a:off x="4394781" y="356831"/>
          <a:ext cx="7287332" cy="6144338"/>
        </p:xfrm>
        <a:graphic>
          <a:graphicData uri="http://schemas.openxmlformats.org/drawingml/2006/table">
            <a:tbl>
              <a:tblPr firstRow="1" bandRow="1">
                <a:tableStyleId>{93296810-A885-4BE3-A3E7-6D5BEEA58F35}</a:tableStyleId>
              </a:tblPr>
              <a:tblGrid>
                <a:gridCol w="7287332">
                  <a:extLst>
                    <a:ext uri="{9D8B030D-6E8A-4147-A177-3AD203B41FA5}">
                      <a16:colId xmlns:a16="http://schemas.microsoft.com/office/drawing/2014/main" val="3311911817"/>
                    </a:ext>
                  </a:extLst>
                </a:gridCol>
              </a:tblGrid>
              <a:tr h="604483">
                <a:tc>
                  <a:txBody>
                    <a:bodyPr/>
                    <a:lstStyle/>
                    <a:p>
                      <a:pPr marL="457200" lvl="1" algn="l" defTabSz="914400" rtl="0" eaLnBrk="1" latinLnBrk="0" hangingPunct="1"/>
                      <a:r>
                        <a:rPr lang="en-US" sz="2700" b="1" kern="1200" dirty="0">
                          <a:solidFill>
                            <a:schemeClr val="lt1"/>
                          </a:solidFill>
                          <a:latin typeface="+mn-lt"/>
                          <a:ea typeface="+mn-ea"/>
                          <a:cs typeface="+mn-cs"/>
                        </a:rPr>
                        <a:t>Potential Competencies</a:t>
                      </a:r>
                    </a:p>
                  </a:txBody>
                  <a:tcPr marL="0" marR="71828" marT="28731" marB="215483"/>
                </a:tc>
                <a:extLst>
                  <a:ext uri="{0D108BD9-81ED-4DB2-BD59-A6C34878D82A}">
                    <a16:rowId xmlns:a16="http://schemas.microsoft.com/office/drawing/2014/main" val="1625702138"/>
                  </a:ext>
                </a:extLst>
              </a:tr>
              <a:tr h="608017">
                <a:tc>
                  <a:txBody>
                    <a:bodyPr/>
                    <a:lstStyle/>
                    <a:p>
                      <a:pPr lvl="1" algn="l"/>
                      <a:r>
                        <a:rPr lang="en-US" sz="2400" cap="none" spc="0" dirty="0">
                          <a:solidFill>
                            <a:schemeClr val="tx1"/>
                          </a:solidFill>
                        </a:rPr>
                        <a:t>Review preliminary data, rationale, and grant guidelines for D&amp;I </a:t>
                      </a:r>
                    </a:p>
                  </a:txBody>
                  <a:tcPr marL="0" marR="71828" marT="28731" marB="215483"/>
                </a:tc>
                <a:extLst>
                  <a:ext uri="{0D108BD9-81ED-4DB2-BD59-A6C34878D82A}">
                    <a16:rowId xmlns:a16="http://schemas.microsoft.com/office/drawing/2014/main" val="3036893198"/>
                  </a:ext>
                </a:extLst>
              </a:tr>
              <a:tr h="877414">
                <a:tc>
                  <a:txBody>
                    <a:bodyPr/>
                    <a:lstStyle/>
                    <a:p>
                      <a:pPr lvl="1" algn="l"/>
                      <a:r>
                        <a:rPr lang="en-US" sz="2400" cap="none" spc="0">
                          <a:solidFill>
                            <a:schemeClr val="tx1"/>
                          </a:solidFill>
                        </a:rPr>
                        <a:t>Consider what stage</a:t>
                      </a:r>
                      <a:r>
                        <a:rPr lang="en-US" sz="2400" cap="none" spc="0" baseline="0">
                          <a:solidFill>
                            <a:schemeClr val="tx1"/>
                          </a:solidFill>
                        </a:rPr>
                        <a:t> the project is in and how much D&amp;I appears to be valued by PI and team</a:t>
                      </a:r>
                      <a:endParaRPr lang="en-US" sz="2400" cap="none" spc="0">
                        <a:solidFill>
                          <a:schemeClr val="tx1"/>
                        </a:solidFill>
                      </a:endParaRPr>
                    </a:p>
                  </a:txBody>
                  <a:tcPr marL="0" marR="71828" marT="28731" marB="215483"/>
                </a:tc>
                <a:extLst>
                  <a:ext uri="{0D108BD9-81ED-4DB2-BD59-A6C34878D82A}">
                    <a16:rowId xmlns:a16="http://schemas.microsoft.com/office/drawing/2014/main" val="3055014559"/>
                  </a:ext>
                </a:extLst>
              </a:tr>
              <a:tr h="526843">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2400" cap="none" spc="0">
                          <a:solidFill>
                            <a:schemeClr val="tx1"/>
                          </a:solidFill>
                        </a:rPr>
                        <a:t>Determine consistency of existing</a:t>
                      </a:r>
                      <a:r>
                        <a:rPr lang="en-US" sz="2400" cap="none" spc="0" baseline="0">
                          <a:solidFill>
                            <a:schemeClr val="tx1"/>
                          </a:solidFill>
                        </a:rPr>
                        <a:t> data/measures with D&amp;I aims</a:t>
                      </a:r>
                      <a:endParaRPr lang="en-US" sz="2400" cap="none" spc="0">
                        <a:solidFill>
                          <a:schemeClr val="tx1"/>
                        </a:solidFill>
                      </a:endParaRPr>
                    </a:p>
                  </a:txBody>
                  <a:tcPr marL="0" marR="71828" marT="28731" marB="215483"/>
                </a:tc>
                <a:extLst>
                  <a:ext uri="{0D108BD9-81ED-4DB2-BD59-A6C34878D82A}">
                    <a16:rowId xmlns:a16="http://schemas.microsoft.com/office/drawing/2014/main" val="4257494011"/>
                  </a:ext>
                </a:extLst>
              </a:tr>
              <a:tr h="877414">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2400" cap="none" spc="0">
                          <a:solidFill>
                            <a:schemeClr val="tx1"/>
                          </a:solidFill>
                        </a:rPr>
                        <a:t>Set realistic expectations (</a:t>
                      </a:r>
                      <a:r>
                        <a:rPr lang="en-US" sz="2400" cap="none" spc="0" baseline="0">
                          <a:solidFill>
                            <a:schemeClr val="tx1"/>
                          </a:solidFill>
                        </a:rPr>
                        <a:t>staff, time, other resources required and value-added) based on PI’s goals</a:t>
                      </a:r>
                      <a:endParaRPr lang="en-US" sz="2400" cap="none" spc="0">
                        <a:solidFill>
                          <a:schemeClr val="tx1"/>
                        </a:solidFill>
                      </a:endParaRPr>
                    </a:p>
                  </a:txBody>
                  <a:tcPr marL="0" marR="71828" marT="28731" marB="215483"/>
                </a:tc>
                <a:extLst>
                  <a:ext uri="{0D108BD9-81ED-4DB2-BD59-A6C34878D82A}">
                    <a16:rowId xmlns:a16="http://schemas.microsoft.com/office/drawing/2014/main" val="1906107377"/>
                  </a:ext>
                </a:extLst>
              </a:tr>
              <a:tr h="577190">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2400" cap="none" spc="0">
                          <a:solidFill>
                            <a:schemeClr val="tx1"/>
                          </a:solidFill>
                        </a:rPr>
                        <a:t>Discuss line items needed</a:t>
                      </a:r>
                      <a:r>
                        <a:rPr lang="en-US" sz="2400" cap="none" spc="0" baseline="0">
                          <a:solidFill>
                            <a:schemeClr val="tx1"/>
                          </a:solidFill>
                        </a:rPr>
                        <a:t> for D&amp;I in the budget</a:t>
                      </a:r>
                      <a:endParaRPr lang="en-US" sz="2400" cap="none" spc="0">
                        <a:solidFill>
                          <a:schemeClr val="tx1"/>
                        </a:solidFill>
                      </a:endParaRPr>
                    </a:p>
                  </a:txBody>
                  <a:tcPr marL="0" marR="71828" marT="28731" marB="215483"/>
                </a:tc>
                <a:extLst>
                  <a:ext uri="{0D108BD9-81ED-4DB2-BD59-A6C34878D82A}">
                    <a16:rowId xmlns:a16="http://schemas.microsoft.com/office/drawing/2014/main" val="4061195605"/>
                  </a:ext>
                </a:extLst>
              </a:tr>
              <a:tr h="877414">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2400" cap="none" spc="0" dirty="0">
                          <a:solidFill>
                            <a:schemeClr val="tx1"/>
                          </a:solidFill>
                        </a:rPr>
                        <a:t>Assess partnerships that are in place and can be leveraged</a:t>
                      </a:r>
                      <a:r>
                        <a:rPr lang="en-US" sz="2400" cap="none" spc="0" baseline="0" dirty="0">
                          <a:solidFill>
                            <a:schemeClr val="tx1"/>
                          </a:solidFill>
                        </a:rPr>
                        <a:t> (vs what would need to be built)</a:t>
                      </a:r>
                      <a:endParaRPr lang="en-US" sz="2400" cap="none" spc="0" dirty="0">
                        <a:solidFill>
                          <a:schemeClr val="tx1"/>
                        </a:solidFill>
                      </a:endParaRPr>
                    </a:p>
                  </a:txBody>
                  <a:tcPr marL="0" marR="71828" marT="28731" marB="215483"/>
                </a:tc>
                <a:extLst>
                  <a:ext uri="{0D108BD9-81ED-4DB2-BD59-A6C34878D82A}">
                    <a16:rowId xmlns:a16="http://schemas.microsoft.com/office/drawing/2014/main" val="1955754455"/>
                  </a:ext>
                </a:extLst>
              </a:tr>
            </a:tbl>
          </a:graphicData>
        </a:graphic>
      </p:graphicFrame>
    </p:spTree>
    <p:extLst>
      <p:ext uri="{BB962C8B-B14F-4D97-AF65-F5344CB8AC3E}">
        <p14:creationId xmlns:p14="http://schemas.microsoft.com/office/powerpoint/2010/main" val="3364099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3"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D9D934-CA91-504A-85C7-21363BC10060}"/>
              </a:ext>
            </a:extLst>
          </p:cNvPr>
          <p:cNvSpPr>
            <a:spLocks noGrp="1"/>
          </p:cNvSpPr>
          <p:nvPr>
            <p:ph type="title"/>
          </p:nvPr>
        </p:nvSpPr>
        <p:spPr>
          <a:xfrm>
            <a:off x="1277112" y="1604760"/>
            <a:ext cx="9637776" cy="929046"/>
          </a:xfrm>
        </p:spPr>
        <p:txBody>
          <a:bodyPr vert="horz" lIns="91440" tIns="45720" rIns="91440" bIns="45720" rtlCol="0" anchor="ctr">
            <a:noAutofit/>
          </a:bodyPr>
          <a:lstStyle/>
          <a:p>
            <a:r>
              <a:rPr lang="en-US" dirty="0"/>
              <a:t>Cat2: Key considerations when approached about new D&amp;I collaboration</a:t>
            </a:r>
            <a:br>
              <a:rPr lang="en-US" dirty="0"/>
            </a:br>
            <a:endParaRPr lang="en-US" dirty="0"/>
          </a:p>
        </p:txBody>
      </p:sp>
      <p:graphicFrame>
        <p:nvGraphicFramePr>
          <p:cNvPr id="7" name="Table 7">
            <a:extLst>
              <a:ext uri="{FF2B5EF4-FFF2-40B4-BE49-F238E27FC236}">
                <a16:creationId xmlns:a16="http://schemas.microsoft.com/office/drawing/2014/main" id="{37ACE8D9-A98B-BD48-B251-9813D653672A}"/>
              </a:ext>
            </a:extLst>
          </p:cNvPr>
          <p:cNvGraphicFramePr>
            <a:graphicFrameLocks/>
          </p:cNvGraphicFramePr>
          <p:nvPr>
            <p:extLst>
              <p:ext uri="{D42A27DB-BD31-4B8C-83A1-F6EECF244321}">
                <p14:modId xmlns:p14="http://schemas.microsoft.com/office/powerpoint/2010/main" val="1945984505"/>
              </p:ext>
            </p:extLst>
          </p:nvPr>
        </p:nvGraphicFramePr>
        <p:xfrm>
          <a:off x="1277111" y="2756408"/>
          <a:ext cx="9637777" cy="2496832"/>
        </p:xfrm>
        <a:graphic>
          <a:graphicData uri="http://schemas.openxmlformats.org/drawingml/2006/table">
            <a:tbl>
              <a:tblPr firstRow="1" bandRow="1">
                <a:tableStyleId>{16D9F66E-5EB9-4882-86FB-DCBF35E3C3E4}</a:tableStyleId>
              </a:tblPr>
              <a:tblGrid>
                <a:gridCol w="1955921">
                  <a:extLst>
                    <a:ext uri="{9D8B030D-6E8A-4147-A177-3AD203B41FA5}">
                      <a16:colId xmlns:a16="http://schemas.microsoft.com/office/drawing/2014/main" val="1396412359"/>
                    </a:ext>
                  </a:extLst>
                </a:gridCol>
                <a:gridCol w="7681856">
                  <a:extLst>
                    <a:ext uri="{9D8B030D-6E8A-4147-A177-3AD203B41FA5}">
                      <a16:colId xmlns:a16="http://schemas.microsoft.com/office/drawing/2014/main" val="3906634087"/>
                    </a:ext>
                  </a:extLst>
                </a:gridCol>
              </a:tblGrid>
              <a:tr h="624208">
                <a:tc rowSpan="4">
                  <a:txBody>
                    <a:bodyPr/>
                    <a:lstStyle/>
                    <a:p>
                      <a:pPr algn="ctr"/>
                      <a:r>
                        <a:rPr lang="en-US" sz="3100" dirty="0"/>
                        <a:t>Domains</a:t>
                      </a:r>
                    </a:p>
                  </a:txBody>
                  <a:tcPr marL="109422" marR="109422" marT="54711" marB="547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100" b="0" dirty="0">
                          <a:solidFill>
                            <a:schemeClr val="accent2"/>
                          </a:solidFill>
                        </a:rPr>
                        <a:t>Appraising the project’s landscape for D&amp;I</a:t>
                      </a:r>
                    </a:p>
                  </a:txBody>
                  <a:tcPr marL="109422" marR="109422" marT="54711" marB="54711"/>
                </a:tc>
                <a:extLst>
                  <a:ext uri="{0D108BD9-81ED-4DB2-BD59-A6C34878D82A}">
                    <a16:rowId xmlns:a16="http://schemas.microsoft.com/office/drawing/2014/main" val="4095741919"/>
                  </a:ext>
                </a:extLst>
              </a:tr>
              <a:tr h="624208">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100" b="0" dirty="0"/>
                        <a:t>Defining your role on the team</a:t>
                      </a:r>
                    </a:p>
                  </a:txBody>
                  <a:tcPr marL="109422" marR="109422" marT="54711" marB="54711"/>
                </a:tc>
                <a:extLst>
                  <a:ext uri="{0D108BD9-81ED-4DB2-BD59-A6C34878D82A}">
                    <a16:rowId xmlns:a16="http://schemas.microsoft.com/office/drawing/2014/main" val="1552586944"/>
                  </a:ext>
                </a:extLst>
              </a:tr>
              <a:tr h="624208">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100" b="0"/>
                        <a:t>Ensuring the value to your career</a:t>
                      </a:r>
                    </a:p>
                  </a:txBody>
                  <a:tcPr marL="109422" marR="109422" marT="54711" marB="54711"/>
                </a:tc>
                <a:extLst>
                  <a:ext uri="{0D108BD9-81ED-4DB2-BD59-A6C34878D82A}">
                    <a16:rowId xmlns:a16="http://schemas.microsoft.com/office/drawing/2014/main" val="1700035639"/>
                  </a:ext>
                </a:extLst>
              </a:tr>
              <a:tr h="624208">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100" b="0" dirty="0"/>
                        <a:t>Getting to know the team dynamic</a:t>
                      </a:r>
                    </a:p>
                  </a:txBody>
                  <a:tcPr marL="109422" marR="109422" marT="54711" marB="54711"/>
                </a:tc>
                <a:extLst>
                  <a:ext uri="{0D108BD9-81ED-4DB2-BD59-A6C34878D82A}">
                    <a16:rowId xmlns:a16="http://schemas.microsoft.com/office/drawing/2014/main" val="224418193"/>
                  </a:ext>
                </a:extLst>
              </a:tr>
            </a:tbl>
          </a:graphicData>
        </a:graphic>
      </p:graphicFrame>
    </p:spTree>
    <p:extLst>
      <p:ext uri="{BB962C8B-B14F-4D97-AF65-F5344CB8AC3E}">
        <p14:creationId xmlns:p14="http://schemas.microsoft.com/office/powerpoint/2010/main" val="3470005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Table 7">
            <a:extLst>
              <a:ext uri="{FF2B5EF4-FFF2-40B4-BE49-F238E27FC236}">
                <a16:creationId xmlns:a16="http://schemas.microsoft.com/office/drawing/2014/main" id="{E1945618-6FDD-4649-B710-6C7B1FE313C2}"/>
              </a:ext>
            </a:extLst>
          </p:cNvPr>
          <p:cNvGraphicFramePr>
            <a:graphicFrameLocks/>
          </p:cNvGraphicFramePr>
          <p:nvPr>
            <p:extLst>
              <p:ext uri="{D42A27DB-BD31-4B8C-83A1-F6EECF244321}">
                <p14:modId xmlns:p14="http://schemas.microsoft.com/office/powerpoint/2010/main" val="855892801"/>
              </p:ext>
            </p:extLst>
          </p:nvPr>
        </p:nvGraphicFramePr>
        <p:xfrm>
          <a:off x="1548283" y="2974643"/>
          <a:ext cx="9637777" cy="1872624"/>
        </p:xfrm>
        <a:graphic>
          <a:graphicData uri="http://schemas.openxmlformats.org/drawingml/2006/table">
            <a:tbl>
              <a:tblPr firstRow="1" bandRow="1">
                <a:tableStyleId>{16D9F66E-5EB9-4882-86FB-DCBF35E3C3E4}</a:tableStyleId>
              </a:tblPr>
              <a:tblGrid>
                <a:gridCol w="1955921">
                  <a:extLst>
                    <a:ext uri="{9D8B030D-6E8A-4147-A177-3AD203B41FA5}">
                      <a16:colId xmlns:a16="http://schemas.microsoft.com/office/drawing/2014/main" val="1396412359"/>
                    </a:ext>
                  </a:extLst>
                </a:gridCol>
                <a:gridCol w="7681856">
                  <a:extLst>
                    <a:ext uri="{9D8B030D-6E8A-4147-A177-3AD203B41FA5}">
                      <a16:colId xmlns:a16="http://schemas.microsoft.com/office/drawing/2014/main" val="3906634087"/>
                    </a:ext>
                  </a:extLst>
                </a:gridCol>
              </a:tblGrid>
              <a:tr h="624208">
                <a:tc rowSpan="3">
                  <a:txBody>
                    <a:bodyPr/>
                    <a:lstStyle/>
                    <a:p>
                      <a:pPr algn="ctr"/>
                      <a:r>
                        <a:rPr lang="en-US" sz="3100" dirty="0"/>
                        <a:t>Domains</a:t>
                      </a:r>
                    </a:p>
                  </a:txBody>
                  <a:tcPr marL="109422" marR="109422" marT="54711" marB="547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b="0" dirty="0">
                          <a:solidFill>
                            <a:schemeClr val="accent2"/>
                          </a:solidFill>
                        </a:rPr>
                        <a:t>Managing project resources wisely</a:t>
                      </a:r>
                      <a:endParaRPr lang="en-US" sz="3100" b="0" dirty="0">
                        <a:solidFill>
                          <a:schemeClr val="accent2"/>
                        </a:solidFill>
                      </a:endParaRPr>
                    </a:p>
                  </a:txBody>
                  <a:tcPr marL="109422" marR="109422" marT="54711" marB="54711"/>
                </a:tc>
                <a:extLst>
                  <a:ext uri="{0D108BD9-81ED-4DB2-BD59-A6C34878D82A}">
                    <a16:rowId xmlns:a16="http://schemas.microsoft.com/office/drawing/2014/main" val="4095741919"/>
                  </a:ext>
                </a:extLst>
              </a:tr>
              <a:tr h="624208">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t>Providing technical expertise</a:t>
                      </a:r>
                      <a:endParaRPr lang="en-US" sz="3100" b="0" dirty="0"/>
                    </a:p>
                  </a:txBody>
                  <a:tcPr marL="109422" marR="109422" marT="54711" marB="54711"/>
                </a:tc>
                <a:extLst>
                  <a:ext uri="{0D108BD9-81ED-4DB2-BD59-A6C34878D82A}">
                    <a16:rowId xmlns:a16="http://schemas.microsoft.com/office/drawing/2014/main" val="1552586944"/>
                  </a:ext>
                </a:extLst>
              </a:tr>
              <a:tr h="624208">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solidFill>
                            <a:schemeClr val="accent2"/>
                          </a:solidFill>
                        </a:rPr>
                        <a:t>Being a good steward to the D&amp;I field</a:t>
                      </a:r>
                      <a:endParaRPr lang="en-US" sz="3100" b="0" dirty="0"/>
                    </a:p>
                  </a:txBody>
                  <a:tcPr marL="109422" marR="109422" marT="54711" marB="54711"/>
                </a:tc>
                <a:extLst>
                  <a:ext uri="{0D108BD9-81ED-4DB2-BD59-A6C34878D82A}">
                    <a16:rowId xmlns:a16="http://schemas.microsoft.com/office/drawing/2014/main" val="1700035639"/>
                  </a:ext>
                </a:extLst>
              </a:tr>
            </a:tbl>
          </a:graphicData>
        </a:graphic>
      </p:graphicFrame>
      <p:sp>
        <p:nvSpPr>
          <p:cNvPr id="2" name="Title 1">
            <a:extLst>
              <a:ext uri="{FF2B5EF4-FFF2-40B4-BE49-F238E27FC236}">
                <a16:creationId xmlns:a16="http://schemas.microsoft.com/office/drawing/2014/main" id="{A985E7FC-6993-4B4A-8860-C9044AFBF1A8}"/>
              </a:ext>
            </a:extLst>
          </p:cNvPr>
          <p:cNvSpPr>
            <a:spLocks noGrp="1"/>
          </p:cNvSpPr>
          <p:nvPr>
            <p:ph type="title"/>
          </p:nvPr>
        </p:nvSpPr>
        <p:spPr>
          <a:xfrm>
            <a:off x="838200" y="757011"/>
            <a:ext cx="10515600" cy="1325563"/>
          </a:xfrm>
        </p:spPr>
        <p:txBody>
          <a:bodyPr>
            <a:normAutofit fontScale="90000"/>
          </a:bodyPr>
          <a:lstStyle/>
          <a:p>
            <a:r>
              <a:rPr lang="en-US" dirty="0"/>
              <a:t>Cat3: Responsibilities of a D&amp;I collaborator once project is initiated</a:t>
            </a:r>
            <a:br>
              <a:rPr lang="en-US" dirty="0"/>
            </a:br>
            <a:endParaRPr lang="en-US" dirty="0"/>
          </a:p>
        </p:txBody>
      </p:sp>
    </p:spTree>
    <p:extLst>
      <p:ext uri="{BB962C8B-B14F-4D97-AF65-F5344CB8AC3E}">
        <p14:creationId xmlns:p14="http://schemas.microsoft.com/office/powerpoint/2010/main" val="2868585456"/>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300" kern="1200">
                <a:solidFill>
                  <a:srgbClr val="FFFFFF"/>
                </a:solidFill>
                <a:latin typeface="+mj-lt"/>
                <a:ea typeface="+mj-ea"/>
                <a:cs typeface="+mj-cs"/>
              </a:rPr>
              <a:t>Being a good steward to the D&amp;I research community</a:t>
            </a:r>
          </a:p>
        </p:txBody>
      </p:sp>
      <p:graphicFrame>
        <p:nvGraphicFramePr>
          <p:cNvPr id="4" name="Table 3"/>
          <p:cNvGraphicFramePr>
            <a:graphicFrameLocks noGrp="1"/>
          </p:cNvGraphicFramePr>
          <p:nvPr>
            <p:extLst>
              <p:ext uri="{D42A27DB-BD31-4B8C-83A1-F6EECF244321}">
                <p14:modId xmlns:p14="http://schemas.microsoft.com/office/powerpoint/2010/main" val="2242193401"/>
              </p:ext>
            </p:extLst>
          </p:nvPr>
        </p:nvGraphicFramePr>
        <p:xfrm>
          <a:off x="4777316" y="1230416"/>
          <a:ext cx="6780700" cy="4394842"/>
        </p:xfrm>
        <a:graphic>
          <a:graphicData uri="http://schemas.openxmlformats.org/drawingml/2006/table">
            <a:tbl>
              <a:tblPr firstRow="1" bandRow="1">
                <a:tableStyleId>{93296810-A885-4BE3-A3E7-6D5BEEA58F35}</a:tableStyleId>
              </a:tblPr>
              <a:tblGrid>
                <a:gridCol w="6780700">
                  <a:extLst>
                    <a:ext uri="{9D8B030D-6E8A-4147-A177-3AD203B41FA5}">
                      <a16:colId xmlns:a16="http://schemas.microsoft.com/office/drawing/2014/main" val="3311911817"/>
                    </a:ext>
                  </a:extLst>
                </a:gridCol>
              </a:tblGrid>
              <a:tr h="551910">
                <a:tc>
                  <a:txBody>
                    <a:bodyPr/>
                    <a:lstStyle/>
                    <a:p>
                      <a:r>
                        <a:rPr lang="en-US" sz="2700" dirty="0"/>
                        <a:t>Potential Competencies</a:t>
                      </a:r>
                    </a:p>
                  </a:txBody>
                  <a:tcPr marL="102206" marR="102206" marT="51103" marB="51103"/>
                </a:tc>
                <a:extLst>
                  <a:ext uri="{0D108BD9-81ED-4DB2-BD59-A6C34878D82A}">
                    <a16:rowId xmlns:a16="http://schemas.microsoft.com/office/drawing/2014/main" val="1625702138"/>
                  </a:ext>
                </a:extLst>
              </a:tr>
              <a:tr h="960733">
                <a:tc>
                  <a:txBody>
                    <a:bodyPr/>
                    <a:lstStyle/>
                    <a:p>
                      <a:r>
                        <a:rPr lang="en-US" sz="2700" baseline="0">
                          <a:solidFill>
                            <a:schemeClr val="tx1"/>
                          </a:solidFill>
                        </a:rPr>
                        <a:t>Stay updated in terms in training and state of the science</a:t>
                      </a:r>
                    </a:p>
                  </a:txBody>
                  <a:tcPr marL="102206" marR="102206" marT="51103" marB="51103"/>
                </a:tc>
                <a:extLst>
                  <a:ext uri="{0D108BD9-81ED-4DB2-BD59-A6C34878D82A}">
                    <a16:rowId xmlns:a16="http://schemas.microsoft.com/office/drawing/2014/main" val="2108194557"/>
                  </a:ext>
                </a:extLst>
              </a:tr>
              <a:tr h="960733">
                <a:tc>
                  <a:txBody>
                    <a:bodyPr/>
                    <a:lstStyle/>
                    <a:p>
                      <a:r>
                        <a:rPr lang="en-US" sz="2700">
                          <a:solidFill>
                            <a:schemeClr val="tx1"/>
                          </a:solidFill>
                        </a:rPr>
                        <a:t>Continue</a:t>
                      </a:r>
                      <a:r>
                        <a:rPr lang="en-US" sz="2700" baseline="0">
                          <a:solidFill>
                            <a:schemeClr val="tx1"/>
                          </a:solidFill>
                        </a:rPr>
                        <a:t> to seek mentorship and advance your own learning</a:t>
                      </a:r>
                      <a:endParaRPr lang="en-US" sz="2700">
                        <a:solidFill>
                          <a:schemeClr val="tx1"/>
                        </a:solidFill>
                      </a:endParaRPr>
                    </a:p>
                  </a:txBody>
                  <a:tcPr marL="102206" marR="102206" marT="51103" marB="51103"/>
                </a:tc>
                <a:extLst>
                  <a:ext uri="{0D108BD9-81ED-4DB2-BD59-A6C34878D82A}">
                    <a16:rowId xmlns:a16="http://schemas.microsoft.com/office/drawing/2014/main" val="3055014559"/>
                  </a:ext>
                </a:extLst>
              </a:tr>
              <a:tr h="960733">
                <a:tc>
                  <a:txBody>
                    <a:bodyPr/>
                    <a:lstStyle/>
                    <a:p>
                      <a:r>
                        <a:rPr lang="en-US" sz="2700">
                          <a:solidFill>
                            <a:schemeClr val="tx1"/>
                          </a:solidFill>
                        </a:rPr>
                        <a:t>Use collaboration</a:t>
                      </a:r>
                      <a:r>
                        <a:rPr lang="en-US" sz="2700" baseline="0">
                          <a:solidFill>
                            <a:schemeClr val="tx1"/>
                          </a:solidFill>
                        </a:rPr>
                        <a:t> as opportunity to </a:t>
                      </a:r>
                      <a:r>
                        <a:rPr lang="en-US" sz="2700">
                          <a:solidFill>
                            <a:schemeClr val="tx1"/>
                          </a:solidFill>
                        </a:rPr>
                        <a:t>mentor other ECR D&amp;I</a:t>
                      </a:r>
                      <a:r>
                        <a:rPr lang="en-US" sz="2700" baseline="0">
                          <a:solidFill>
                            <a:schemeClr val="tx1"/>
                          </a:solidFill>
                        </a:rPr>
                        <a:t> scientists</a:t>
                      </a:r>
                      <a:endParaRPr lang="en-US" sz="2700">
                        <a:solidFill>
                          <a:schemeClr val="tx1"/>
                        </a:solidFill>
                      </a:endParaRPr>
                    </a:p>
                  </a:txBody>
                  <a:tcPr marL="102206" marR="102206" marT="51103" marB="51103"/>
                </a:tc>
                <a:extLst>
                  <a:ext uri="{0D108BD9-81ED-4DB2-BD59-A6C34878D82A}">
                    <a16:rowId xmlns:a16="http://schemas.microsoft.com/office/drawing/2014/main" val="4257494011"/>
                  </a:ext>
                </a:extLst>
              </a:tr>
              <a:tr h="9607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700" dirty="0">
                          <a:solidFill>
                            <a:schemeClr val="tx1"/>
                          </a:solidFill>
                        </a:rPr>
                        <a:t>Disseminate lessons learned </a:t>
                      </a:r>
                      <a:r>
                        <a:rPr lang="en-US" sz="2700" baseline="0" dirty="0">
                          <a:solidFill>
                            <a:schemeClr val="tx1"/>
                          </a:solidFill>
                        </a:rPr>
                        <a:t>from interdisciplinary D&amp;I collaborations</a:t>
                      </a:r>
                      <a:endParaRPr lang="en-US" sz="2700" dirty="0">
                        <a:solidFill>
                          <a:schemeClr val="tx1"/>
                        </a:solidFill>
                      </a:endParaRPr>
                    </a:p>
                  </a:txBody>
                  <a:tcPr marL="102206" marR="102206" marT="51103" marB="51103"/>
                </a:tc>
                <a:extLst>
                  <a:ext uri="{0D108BD9-81ED-4DB2-BD59-A6C34878D82A}">
                    <a16:rowId xmlns:a16="http://schemas.microsoft.com/office/drawing/2014/main" val="1906107377"/>
                  </a:ext>
                </a:extLst>
              </a:tr>
            </a:tbl>
          </a:graphicData>
        </a:graphic>
      </p:graphicFrame>
    </p:spTree>
    <p:extLst>
      <p:ext uri="{BB962C8B-B14F-4D97-AF65-F5344CB8AC3E}">
        <p14:creationId xmlns:p14="http://schemas.microsoft.com/office/powerpoint/2010/main" val="4031596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4578</TotalTime>
  <Words>4767</Words>
  <Application>Microsoft Office PowerPoint</Application>
  <PresentationFormat>Widescreen</PresentationFormat>
  <Paragraphs>299</Paragraphs>
  <Slides>32</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Calibri Light</vt:lpstr>
      <vt:lpstr>Office Theme</vt:lpstr>
      <vt:lpstr>Additional File 3: Focus Group Guides</vt:lpstr>
      <vt:lpstr>Focus Group 1  (Planned script contained in the comments, slides shared during Focus Group and edited interactively)</vt:lpstr>
      <vt:lpstr>Categories</vt:lpstr>
      <vt:lpstr>Cat1: Marketing oneself as a D&amp;I Scientist</vt:lpstr>
      <vt:lpstr>Cat2: Key considerations when approached about D&amp;I collaboration </vt:lpstr>
      <vt:lpstr>Appraising the project’s landscape for D&amp;I</vt:lpstr>
      <vt:lpstr>Cat2: Key considerations when approached about new D&amp;I collaboration </vt:lpstr>
      <vt:lpstr>Cat3: Responsibilities of a D&amp;I collaborator once project is initiated </vt:lpstr>
      <vt:lpstr>Being a good steward to the D&amp;I research community</vt:lpstr>
      <vt:lpstr>Cat3: Responsibilities of a D&amp;I collaborator once project is initiated </vt:lpstr>
      <vt:lpstr>Focus Group 2</vt:lpstr>
      <vt:lpstr>Categories</vt:lpstr>
      <vt:lpstr>Cat1: Marketing oneself as a D&amp;I Scientist</vt:lpstr>
      <vt:lpstr>Cat2: Key considerations when approached about D&amp;I collaboration </vt:lpstr>
      <vt:lpstr>Defining your role on the team</vt:lpstr>
      <vt:lpstr>Cat2: Key considerations when approached about new D&amp;I collaboration </vt:lpstr>
      <vt:lpstr>Cat3: Responsibilities of a D&amp;I collaborator once project is initiated </vt:lpstr>
      <vt:lpstr>Being a good steward to the D&amp;I research community</vt:lpstr>
      <vt:lpstr>Cat3: Responsibilities of a D&amp;I collaborator once project is initiated </vt:lpstr>
      <vt:lpstr>Focus Group 3</vt:lpstr>
      <vt:lpstr>Categories</vt:lpstr>
      <vt:lpstr>Describing Domains</vt:lpstr>
      <vt:lpstr>Communication</vt:lpstr>
      <vt:lpstr>Cat1: Marketing oneself as a D&amp;I Scientist</vt:lpstr>
      <vt:lpstr>Cat1: Marketing oneself as a D&amp;I Scientist</vt:lpstr>
      <vt:lpstr>Cat2: Key considerations when approached about D&amp;I collaboration </vt:lpstr>
      <vt:lpstr>Cat2: Key considerations when approached about D&amp;I collaboration </vt:lpstr>
      <vt:lpstr>Defining your role on the team</vt:lpstr>
      <vt:lpstr>Cat2: Key considerations when approached about new D&amp;I collaboration </vt:lpstr>
      <vt:lpstr>Cat3: Responsibilities of a D&amp;I collaborator once project is initiated </vt:lpstr>
      <vt:lpstr>Being a good steward to the D&amp;I research community</vt:lpstr>
      <vt:lpstr>Cat3: Responsibilities of a D&amp;I collaborator once project is initiated </vt:lpstr>
    </vt:vector>
  </TitlesOfParts>
  <Company>Duke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Lane</dc:creator>
  <cp:lastModifiedBy>Hannah Lane</cp:lastModifiedBy>
  <cp:revision>100</cp:revision>
  <dcterms:created xsi:type="dcterms:W3CDTF">2021-07-16T19:21:55Z</dcterms:created>
  <dcterms:modified xsi:type="dcterms:W3CDTF">2023-10-23T15:40:31Z</dcterms:modified>
</cp:coreProperties>
</file>