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33"/>
  </p:normalViewPr>
  <p:slideViewPr>
    <p:cSldViewPr snapToGrid="0">
      <p:cViewPr varScale="1">
        <p:scale>
          <a:sx n="97" d="100"/>
          <a:sy n="97" d="100"/>
        </p:scale>
        <p:origin x="78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arahtebeka\Dropbox\SPF\COVID%20long\JAMA%20Psy\Fig%20S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i="0" baseline="0">
                <a:effectLst/>
              </a:rPr>
              <a:t>Figure S2</a:t>
            </a:r>
            <a:r>
              <a:rPr lang="fr-FR" sz="1800" b="0" i="0" baseline="0">
                <a:effectLst/>
              </a:rPr>
              <a:t>. Impact of the length of time since SARS-COV-2 infection on the intensity of mesured anxiety and depression (GAD-2 and PHQ-2 scores) among post-COVID-19 condition participants </a:t>
            </a:r>
            <a:endParaRPr lang="fr-FR" sz="20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4.0292826644532681E-2"/>
          <c:y val="0.23122651619660933"/>
          <c:w val="0.92931780963277022"/>
          <c:h val="0.63771655244358816"/>
        </c:manualLayout>
      </c:layout>
      <c:lineChart>
        <c:grouping val="standard"/>
        <c:varyColors val="0"/>
        <c:ser>
          <c:idx val="1"/>
          <c:order val="0"/>
          <c:tx>
            <c:strRef>
              <c:f>'[1]Fig S1 Ancienneté du COVID'!$A$13</c:f>
              <c:strCache>
                <c:ptCount val="1"/>
                <c:pt idx="0">
                  <c:v>anxiety score (GAD-2)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'[1]Fig S1 Ancienneté du COVID'!$B$11:$E$11</c:f>
              <c:strCache>
                <c:ptCount val="4"/>
                <c:pt idx="0">
                  <c:v>3-6 months (N=413)</c:v>
                </c:pt>
                <c:pt idx="1">
                  <c:v>6-12 months (N=213)</c:v>
                </c:pt>
                <c:pt idx="2">
                  <c:v>12-18 months (N=299)</c:v>
                </c:pt>
                <c:pt idx="3">
                  <c:v>&gt;18 months (N=161)</c:v>
                </c:pt>
              </c:strCache>
            </c:strRef>
          </c:cat>
          <c:val>
            <c:numRef>
              <c:f>'[1]Fig S1 Ancienneté du COVID'!$B$13:$E$13</c:f>
              <c:numCache>
                <c:formatCode>General</c:formatCode>
                <c:ptCount val="4"/>
                <c:pt idx="0">
                  <c:v>3.608047</c:v>
                </c:pt>
                <c:pt idx="1">
                  <c:v>3.8187199999999999</c:v>
                </c:pt>
                <c:pt idx="2">
                  <c:v>3.5672999999999999</c:v>
                </c:pt>
                <c:pt idx="3">
                  <c:v>3.663608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34-5C40-8AC0-426C05C3D8F6}"/>
            </c:ext>
          </c:extLst>
        </c:ser>
        <c:ser>
          <c:idx val="2"/>
          <c:order val="1"/>
          <c:tx>
            <c:strRef>
              <c:f>'[1]Fig S1 Ancienneté du COVID'!$A$14</c:f>
              <c:strCache>
                <c:ptCount val="1"/>
                <c:pt idx="0">
                  <c:v>depression score (PHQ-2)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'[1]Fig S1 Ancienneté du COVID'!$B$11:$E$11</c:f>
              <c:strCache>
                <c:ptCount val="4"/>
                <c:pt idx="0">
                  <c:v>3-6 months (N=413)</c:v>
                </c:pt>
                <c:pt idx="1">
                  <c:v>6-12 months (N=213)</c:v>
                </c:pt>
                <c:pt idx="2">
                  <c:v>12-18 months (N=299)</c:v>
                </c:pt>
                <c:pt idx="3">
                  <c:v>&gt;18 months (N=161)</c:v>
                </c:pt>
              </c:strCache>
            </c:strRef>
          </c:cat>
          <c:val>
            <c:numRef>
              <c:f>'[1]Fig S1 Ancienneté du COVID'!$B$14:$E$14</c:f>
              <c:numCache>
                <c:formatCode>General</c:formatCode>
                <c:ptCount val="4"/>
                <c:pt idx="0">
                  <c:v>3.5050500000000002</c:v>
                </c:pt>
                <c:pt idx="1">
                  <c:v>3.792141</c:v>
                </c:pt>
                <c:pt idx="2">
                  <c:v>3.4452729999999998</c:v>
                </c:pt>
                <c:pt idx="3">
                  <c:v>3.567078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34-5C40-8AC0-426C05C3D8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625920"/>
        <c:axId val="100180352"/>
      </c:lineChart>
      <c:catAx>
        <c:axId val="7062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0180352"/>
        <c:crosses val="autoZero"/>
        <c:auto val="1"/>
        <c:lblAlgn val="ctr"/>
        <c:lblOffset val="100"/>
        <c:noMultiLvlLbl val="0"/>
      </c:catAx>
      <c:valAx>
        <c:axId val="10018035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Mean 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062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5D1B58-0A8B-CAAD-3D1B-2BF0E3807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B47474-F254-592E-9CA5-312141AB6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70385A-F263-D6F0-80EB-DDADE93F9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020-E828-9D44-856D-324486E5CF5D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71F385-F379-A83A-2C60-9F5ACEB4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BFCFBE-C968-CD27-57A9-41486F04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106-E02F-3C46-BAD8-C0512119D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71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2E7A26-EF17-B191-A90C-89C82F706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0745DD-C707-7B07-62B5-2CD91C3DB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10317F-6E7E-5B2B-1655-36CF2342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020-E828-9D44-856D-324486E5CF5D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761C46-00D8-0E9E-DAC0-F2E9CD436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3F275A-2BF8-FC65-8252-12EDB036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106-E02F-3C46-BAD8-C0512119D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32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0CAE02E-C7EE-035F-0A31-F185CB5F2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F5B7AF-79F1-64BF-9FF6-4B0CA54CD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AFABA2-5441-2BA9-E160-8B273D56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020-E828-9D44-856D-324486E5CF5D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2EA3DB-1235-6854-407B-B9C35136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6EC31D-2CDB-45D3-F7F2-C8C64B84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106-E02F-3C46-BAD8-C0512119D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6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8029D1-850D-A376-2AAE-A9CC9EB72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202E89-8328-9A86-3F2F-56FF79DE1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6EEB8F-C390-214A-DF39-35FB37CD1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020-E828-9D44-856D-324486E5CF5D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B5B8B3-F365-7BAF-8F5B-E3B61F5E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BCFEE8-5DD3-4A65-EDF5-4AFA3C05D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106-E02F-3C46-BAD8-C0512119D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71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BC1DA3-1618-6407-1385-26FFCC47F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D91B7B-9D70-4F81-7541-87CFABCAE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D5A8D0-6EED-2973-F50D-9D2D6A242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020-E828-9D44-856D-324486E5CF5D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A24B42-3AFD-6459-264F-06029E72A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1228CD-96B4-BA8E-E52D-E815C69E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106-E02F-3C46-BAD8-C0512119D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76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50B106-9ABB-AE07-60CC-F342DE305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DBE2A0-B22D-9A98-982A-EF66FDDD16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2A9E66-A8E2-1E44-ADF8-D7A6A8AC8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401CE6-97DD-D2BF-BFE2-C89AD8868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020-E828-9D44-856D-324486E5CF5D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C1E42A-028D-335B-F3F0-3014949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9712B3-A75D-A2EF-752F-344E96C7B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106-E02F-3C46-BAD8-C0512119D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0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9F9E3-6068-29AC-0E2D-033038ED0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5CAF5E-D8BB-BA68-1CF5-B34F936C3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14FCBE-62B9-2C25-25FE-F66F1161E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B77D1E-AC3C-131C-7C32-56B4A442D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A19A7B-AB02-013D-0926-9B0BF694F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F1A40BB-A691-81AC-C985-88AA8414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020-E828-9D44-856D-324486E5CF5D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F596D1D-2DB1-661F-232D-21A075CD0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4214E14-2D09-9F0D-55B4-43B90F85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106-E02F-3C46-BAD8-C0512119D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75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5F99EE-8C53-EA41-1112-BC4ACAAE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8ABD95-F96D-DB34-DDBE-613D7A3B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020-E828-9D44-856D-324486E5CF5D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3B8406-7A46-936D-2FDD-D4C49C70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18E00D-6036-7002-5E5E-D67D64FF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106-E02F-3C46-BAD8-C0512119D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93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8193188-8DB3-1632-471E-592427E2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020-E828-9D44-856D-324486E5CF5D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1D33FB-E917-728D-2EC8-5B4FCFFA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811923F-DC6E-E5D9-0E6D-C3E19593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106-E02F-3C46-BAD8-C0512119D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92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A74A77-72FE-6E32-F7F5-DA79CAE0A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B49F62-09B8-99D8-7A7E-F65B20B2D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D00982-1016-AD69-81E5-7BA7AFE28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7B045B-9207-9120-2D2D-3B47962A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020-E828-9D44-856D-324486E5CF5D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A83C66-C1F4-BA4B-763A-FD5F7B342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B5B9CC-D6CD-AAE8-6487-922EB2E5F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106-E02F-3C46-BAD8-C0512119D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49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8E0BA6-5C44-C7D0-70CC-A490F52D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DAF7BB5-4B55-6EF5-196F-BDECAE391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5D5426-201B-CABF-DA98-5DD600907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314CD2-9218-A192-5842-962B1B48F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1020-E828-9D44-856D-324486E5CF5D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20FD18-A08F-A20A-906B-EB6C0081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DBA478-90CE-6D05-81EF-2091D28F9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C106-E02F-3C46-BAD8-C0512119D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86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6971F24-0EB2-1619-2D46-DB15BF1CE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653C93-E0FD-CF37-7169-AF049E80E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345941-7249-3AA8-1A55-ABF673BF7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91020-E828-9D44-856D-324486E5CF5D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59D12B-DD73-DA50-C838-8AEBA2DD5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E3331B-6DA2-FEB7-D96D-B5046996C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5C106-E02F-3C46-BAD8-C0512119D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07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A191891F-7779-324F-9B47-847A3521C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580580"/>
              </p:ext>
            </p:extLst>
          </p:nvPr>
        </p:nvGraphicFramePr>
        <p:xfrm>
          <a:off x="267638" y="831273"/>
          <a:ext cx="11656723" cy="551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63404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Baptiste Pignon</dc:creator>
  <cp:lastModifiedBy>TEBEKA Sarah</cp:lastModifiedBy>
  <cp:revision>2</cp:revision>
  <dcterms:created xsi:type="dcterms:W3CDTF">2023-04-13T07:02:40Z</dcterms:created>
  <dcterms:modified xsi:type="dcterms:W3CDTF">2023-09-26T08:43:25Z</dcterms:modified>
</cp:coreProperties>
</file>