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STE Joël" initials="JC" lastIdx="1" clrIdx="0">
    <p:extLst>
      <p:ext uri="{19B8F6BF-5375-455C-9EA6-DF929625EA0E}">
        <p15:presenceInfo xmlns:p15="http://schemas.microsoft.com/office/powerpoint/2012/main" userId="COSTE Joë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8"/>
    <p:restoredTop sz="95807"/>
  </p:normalViewPr>
  <p:slideViewPr>
    <p:cSldViewPr snapToGrid="0">
      <p:cViewPr varScale="1">
        <p:scale>
          <a:sx n="87" d="100"/>
          <a:sy n="87" d="100"/>
        </p:scale>
        <p:origin x="20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74DFC0-2A83-34D0-1345-94C25EC8C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0D511F-8181-E0CC-0345-385AA019E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2E7FAE-37BB-D800-C51A-73C9B70C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3BB49-9C27-5799-0CFC-41070660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7E9D12-C7A3-100F-441F-C91B76BD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84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CB6C17-BF66-A852-D27E-9DD9730F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4CCFD1-371B-FBC1-B6DB-1997263BA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21FFF8-9249-B843-88D3-A6858899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78DD80-83DF-A6D5-03C4-0341EBC80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299883-9F44-54FA-9AE9-1CD97088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92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86EEC5-13C5-94D4-C800-47C29569F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022658-E5EE-266F-3115-62BB75778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6AC598-4D80-C656-9735-63360F7C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266273-57ED-C554-5083-0041A5B6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26A34F-0651-A3F3-49AB-A7461B80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54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D0050-E5D4-78BD-3515-98592452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41266-1BE4-E045-E66C-B29D8406B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4E506A-2631-1A8C-CC26-E7EF61BAD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66F55C-1832-8B76-3EBF-75D3B791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76CB30-FAF5-B607-D8CF-11870825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77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415A-41AC-89CC-1A9B-C36F875D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B5334E-46B1-5585-614C-51DC93342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DBA295-D375-612A-D275-AA5CAF6B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DB038A-C5B1-01E9-D1DA-FB29CE2F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C5A93A-ECC5-7A5B-282D-E6A3D1E8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9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F9D7C-7CA0-62B7-6B14-55822506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4BCB68-62A5-99C7-19A7-FA1D4E5DD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86B9C7-B80C-A6C1-77E2-D63C25B3B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74A44D-BC4C-C16D-F155-8302041C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DBFED-61AA-2E40-BE57-9E474778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18E69D-3957-B59B-2F75-F9C5527F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10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6A58B-6C29-BABA-871C-3C719D73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61071D-9823-8C8F-8B07-C60A1640D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5B2A14-508E-7B00-860D-88FEEEAE4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23BE09-B227-D54B-52E2-7ED814A6B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DB2025-2253-7698-9CDD-F73300E00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B52347-0C51-298F-9FCE-CA9E6791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091BBA5-DC57-400C-5227-FC1A4E71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BD283F-38F6-E686-5546-BCBA6F02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1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E93AF6-038D-D6BC-2541-EA0DB5A4C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CD7E67-6AFE-20D8-32FC-F249A43B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724650-1D32-7B62-D655-0B30D116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4CE469-89B2-3041-2B77-905AEC40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42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4741E6-38C7-2216-BDE4-2993546F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1EE64A-6D94-A5BF-65BF-563C1B550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D7825E-96A9-EF12-D49C-3BE02765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1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6A8DE-2FF9-960D-57AD-74F33533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32E325-7B99-AE98-D367-48AAEDF7B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3D3A5C-F90F-D6A2-7E2C-BAF5618F4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AD43BA-B7E0-08AA-8120-6E9BDBB7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F75392-CDFD-7E92-2255-E4DD7CB3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761AF8-66A7-350A-9F37-D37C3420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40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8966B-6C1F-0616-6BB4-2ACC558E4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9BE01F-9BE9-CEC5-253E-836FC3438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AAAA82-B93C-A7EE-B2B3-3DBB0AEE7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DCC2B8-4531-956E-9DFA-C1DF31C0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13F56C-B5A1-9310-836E-7E38653A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4819E5-F1E3-E16B-F290-4A9483798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9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AFA633-C236-4328-428E-F146CAF19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3F69A8-D059-4EDD-4B2A-D529CEBA3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09C0CF-C766-4168-F448-BB779B02E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2F3F-D972-A04C-A48C-1BE2F7B6879B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597D48-338C-283A-1AE1-636758255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C1CA4E-6518-0DAC-3147-23C077C64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44F9-9A3F-7044-8A3C-E5B160EFB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24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8712248-772E-C682-AE07-E297DE192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6537"/>
              </p:ext>
            </p:extLst>
          </p:nvPr>
        </p:nvGraphicFramePr>
        <p:xfrm>
          <a:off x="390831" y="412854"/>
          <a:ext cx="11410337" cy="5730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6544">
                  <a:extLst>
                    <a:ext uri="{9D8B030D-6E8A-4147-A177-3AD203B41FA5}">
                      <a16:colId xmlns:a16="http://schemas.microsoft.com/office/drawing/2014/main" val="4116119575"/>
                    </a:ext>
                  </a:extLst>
                </a:gridCol>
                <a:gridCol w="178948">
                  <a:extLst>
                    <a:ext uri="{9D8B030D-6E8A-4147-A177-3AD203B41FA5}">
                      <a16:colId xmlns:a16="http://schemas.microsoft.com/office/drawing/2014/main" val="3124718968"/>
                    </a:ext>
                  </a:extLst>
                </a:gridCol>
                <a:gridCol w="2903362">
                  <a:extLst>
                    <a:ext uri="{9D8B030D-6E8A-4147-A177-3AD203B41FA5}">
                      <a16:colId xmlns:a16="http://schemas.microsoft.com/office/drawing/2014/main" val="422130940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272591810"/>
                    </a:ext>
                  </a:extLst>
                </a:gridCol>
                <a:gridCol w="3327605">
                  <a:extLst>
                    <a:ext uri="{9D8B030D-6E8A-4147-A177-3AD203B41FA5}">
                      <a16:colId xmlns:a16="http://schemas.microsoft.com/office/drawing/2014/main" val="2028194538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279326983"/>
                    </a:ext>
                  </a:extLst>
                </a:gridCol>
                <a:gridCol w="3483078">
                  <a:extLst>
                    <a:ext uri="{9D8B030D-6E8A-4147-A177-3AD203B41FA5}">
                      <a16:colId xmlns:a16="http://schemas.microsoft.com/office/drawing/2014/main" val="361499595"/>
                    </a:ext>
                  </a:extLst>
                </a:gridCol>
              </a:tblGrid>
              <a:tr h="4929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Figure S1. </a:t>
                      </a:r>
                      <a:r>
                        <a:rPr lang="fr-FR" sz="1400" b="0" u="none" strike="noStrike" dirty="0">
                          <a:effectLst/>
                        </a:rPr>
                        <a:t>Flow chart of the </a:t>
                      </a:r>
                      <a:r>
                        <a:rPr lang="fr-FR" sz="1400" b="0" u="none" strike="noStrike" dirty="0" err="1">
                          <a:effectLst/>
                        </a:rPr>
                        <a:t>study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325696"/>
                  </a:ext>
                </a:extLst>
              </a:tr>
              <a:tr h="523739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176775"/>
                  </a:ext>
                </a:extLst>
              </a:tr>
              <a:tr h="49292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27,537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subjects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included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7320"/>
                  </a:ext>
                </a:extLst>
              </a:tr>
              <a:tr h="557291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err="1">
                          <a:effectLst/>
                        </a:rPr>
                        <a:t>Sociodemographic</a:t>
                      </a:r>
                      <a:r>
                        <a:rPr lang="fr-FR" sz="1600" u="none" strike="noStrike" dirty="0">
                          <a:effectLst/>
                        </a:rPr>
                        <a:t> + SARS-CoV-2 infection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659639"/>
                  </a:ext>
                </a:extLst>
              </a:tr>
              <a:tr h="492928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885460"/>
                  </a:ext>
                </a:extLst>
              </a:tr>
              <a:tr h="19156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910112"/>
                  </a:ext>
                </a:extLst>
              </a:tr>
              <a:tr h="19156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66503"/>
                  </a:ext>
                </a:extLst>
              </a:tr>
              <a:tr h="48762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17,371 No SARS-CoV-2 infection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10,166</a:t>
                      </a:r>
                      <a:r>
                        <a:rPr lang="fr-FR" sz="1400" u="none" strike="noStrike" dirty="0">
                          <a:effectLst/>
                        </a:rPr>
                        <a:t> at least one SARS-CoV-2 infection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772785"/>
                  </a:ext>
                </a:extLst>
              </a:tr>
              <a:tr h="391604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Post-COVID-19 condition </a:t>
                      </a:r>
                      <a:r>
                        <a:rPr lang="fr-FR" sz="1600" u="none" strike="noStrike" dirty="0" err="1">
                          <a:effectLst/>
                        </a:rPr>
                        <a:t>assessment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813867"/>
                  </a:ext>
                </a:extLst>
              </a:tr>
              <a:tr h="492928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335291"/>
                  </a:ext>
                </a:extLst>
              </a:tr>
              <a:tr h="20898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036050"/>
                  </a:ext>
                </a:extLst>
              </a:tr>
              <a:tr h="1206673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1,095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with</a:t>
                      </a:r>
                      <a:r>
                        <a:rPr lang="fr-FR" sz="1400" u="none" strike="noStrike" dirty="0">
                          <a:effectLst/>
                        </a:rPr>
                        <a:t> post-COVID-19 condition</a:t>
                      </a:r>
                      <a:br>
                        <a:rPr lang="fr-FR" sz="1400" u="none" strike="noStrike" dirty="0">
                          <a:effectLst/>
                        </a:rPr>
                      </a:br>
                      <a:r>
                        <a:rPr lang="fr-FR" sz="1400" u="none" strike="noStrike" dirty="0">
                          <a:effectLst/>
                        </a:rPr>
                        <a:t>(WHO </a:t>
                      </a:r>
                      <a:r>
                        <a:rPr lang="fr-FR" sz="1400" u="none" strike="noStrike" dirty="0" err="1">
                          <a:effectLst/>
                        </a:rPr>
                        <a:t>criteria</a:t>
                      </a:r>
                      <a:r>
                        <a:rPr lang="fr-FR" sz="1400" u="none" strike="noStrike" dirty="0">
                          <a:effectLst/>
                        </a:rPr>
                        <a:t>)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1,021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randomly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selected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with</a:t>
                      </a:r>
                      <a:r>
                        <a:rPr lang="fr-FR" sz="1400" u="none" strike="noStrike" dirty="0">
                          <a:effectLst/>
                        </a:rPr>
                        <a:t> SARS-CoV-2  infection &gt;3 mois,</a:t>
                      </a:r>
                      <a:br>
                        <a:rPr lang="fr-FR" sz="1400" u="none" strike="noStrike" dirty="0">
                          <a:effectLst/>
                        </a:rPr>
                      </a:br>
                      <a:r>
                        <a:rPr lang="fr-FR" sz="1400" u="none" strike="noStrike" dirty="0" err="1">
                          <a:effectLst/>
                        </a:rPr>
                        <a:t>without</a:t>
                      </a:r>
                      <a:r>
                        <a:rPr lang="fr-FR" sz="1400" u="none" strike="noStrike" dirty="0">
                          <a:effectLst/>
                        </a:rPr>
                        <a:t> post-COVID-19 condition (WHO </a:t>
                      </a:r>
                      <a:r>
                        <a:rPr lang="fr-FR" sz="1400" u="none" strike="noStrike" dirty="0" err="1">
                          <a:effectLst/>
                        </a:rPr>
                        <a:t>criteria</a:t>
                      </a:r>
                      <a:r>
                        <a:rPr lang="fr-FR" sz="1400" u="none" strike="noStrike" dirty="0">
                          <a:effectLst/>
                        </a:rPr>
                        <a:t>)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539358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4949A5C2-6BFD-4041-9A9E-2B82D4D96509}"/>
              </a:ext>
            </a:extLst>
          </p:cNvPr>
          <p:cNvCxnSpPr>
            <a:cxnSpLocks/>
          </p:cNvCxnSpPr>
          <p:nvPr/>
        </p:nvCxnSpPr>
        <p:spPr>
          <a:xfrm flipH="1">
            <a:off x="3527911" y="4268192"/>
            <a:ext cx="3223216" cy="632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0E36867E-6E92-2647-A414-B0AB87CE249E}"/>
              </a:ext>
            </a:extLst>
          </p:cNvPr>
          <p:cNvCxnSpPr>
            <a:cxnSpLocks/>
          </p:cNvCxnSpPr>
          <p:nvPr/>
        </p:nvCxnSpPr>
        <p:spPr>
          <a:xfrm>
            <a:off x="6798113" y="4268192"/>
            <a:ext cx="3403162" cy="632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22E94236-8776-A043-8EB7-46387BBEDA35}"/>
              </a:ext>
            </a:extLst>
          </p:cNvPr>
          <p:cNvCxnSpPr>
            <a:cxnSpLocks/>
          </p:cNvCxnSpPr>
          <p:nvPr/>
        </p:nvCxnSpPr>
        <p:spPr>
          <a:xfrm flipH="1">
            <a:off x="1243013" y="2519406"/>
            <a:ext cx="2284898" cy="781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E290C3CE-FC7F-C14A-ABDB-D7581FD6619F}"/>
              </a:ext>
            </a:extLst>
          </p:cNvPr>
          <p:cNvCxnSpPr>
            <a:cxnSpLocks/>
          </p:cNvCxnSpPr>
          <p:nvPr/>
        </p:nvCxnSpPr>
        <p:spPr>
          <a:xfrm>
            <a:off x="3641571" y="2519406"/>
            <a:ext cx="3109556" cy="80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9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56</Words>
  <Application>Microsoft Macintosh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Baptiste Pignon</dc:creator>
  <cp:lastModifiedBy>Sarah Tebeka</cp:lastModifiedBy>
  <cp:revision>5</cp:revision>
  <dcterms:created xsi:type="dcterms:W3CDTF">2023-04-13T06:34:18Z</dcterms:created>
  <dcterms:modified xsi:type="dcterms:W3CDTF">2023-09-28T21:34:57Z</dcterms:modified>
</cp:coreProperties>
</file>