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304" r:id="rId3"/>
    <p:sldId id="306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5"/>
    <p:restoredTop sz="97103"/>
  </p:normalViewPr>
  <p:slideViewPr>
    <p:cSldViewPr snapToGrid="0" snapToObjects="1">
      <p:cViewPr varScale="1">
        <p:scale>
          <a:sx n="120" d="100"/>
          <a:sy n="120" d="100"/>
        </p:scale>
        <p:origin x="3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8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87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264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03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6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9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7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4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9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7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B1954-F2C7-2442-98D4-15F4CD2FA030}" type="datetimeFigureOut">
              <a:rPr lang="en-US" smtClean="0"/>
              <a:t>11/25/24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CAC41-3828-404C-9C10-806A8A7FC8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5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D25105A-BA2C-E596-DB5B-01A3510EA9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845" r="13478"/>
          <a:stretch/>
        </p:blipFill>
        <p:spPr>
          <a:xfrm>
            <a:off x="84013" y="1697822"/>
            <a:ext cx="3339176" cy="48811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33F0352-A579-871D-5990-38B4CD8908A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594" r="13232"/>
          <a:stretch/>
        </p:blipFill>
        <p:spPr>
          <a:xfrm>
            <a:off x="3616710" y="1697822"/>
            <a:ext cx="3157277" cy="4881107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F199BA80-8CFC-5DFF-AB44-93208987111E}"/>
              </a:ext>
            </a:extLst>
          </p:cNvPr>
          <p:cNvSpPr txBox="1"/>
          <p:nvPr/>
        </p:nvSpPr>
        <p:spPr>
          <a:xfrm>
            <a:off x="2930561" y="2145961"/>
            <a:ext cx="3385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808893-71D6-8CB3-8E8E-36A2259D04F6}"/>
              </a:ext>
            </a:extLst>
          </p:cNvPr>
          <p:cNvSpPr txBox="1"/>
          <p:nvPr/>
        </p:nvSpPr>
        <p:spPr>
          <a:xfrm>
            <a:off x="6269737" y="2145961"/>
            <a:ext cx="3385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775CB-83C7-3ACE-1895-77B247A6F30F}"/>
              </a:ext>
            </a:extLst>
          </p:cNvPr>
          <p:cNvSpPr txBox="1"/>
          <p:nvPr/>
        </p:nvSpPr>
        <p:spPr>
          <a:xfrm>
            <a:off x="155263" y="7648121"/>
            <a:ext cx="6547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Supplementary Figure 1.</a:t>
            </a:r>
            <a:r>
              <a:rPr lang="en-US" sz="1400" dirty="0"/>
              <a:t> A) Boxplot depicting baseline Glu concentration for each group. Each individual dot is a data point from a single subject and black lines indicate medial value for each group; B) boxplot depicting baseline Glu concentration for remitters and non-remitters. Each individual dot is a data point from a single subject and black lines indicate medial value for each group. Glu, glutamate; HC, healthy controls; FEP, first episode psychosis </a:t>
            </a:r>
          </a:p>
        </p:txBody>
      </p:sp>
    </p:spTree>
    <p:extLst>
      <p:ext uri="{BB962C8B-B14F-4D97-AF65-F5344CB8AC3E}">
        <p14:creationId xmlns:p14="http://schemas.microsoft.com/office/powerpoint/2010/main" val="151133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EEA403F8-6A6A-0868-1472-87D1908FFA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044" t="2463" r="6390"/>
          <a:stretch/>
        </p:blipFill>
        <p:spPr>
          <a:xfrm>
            <a:off x="3558669" y="4304408"/>
            <a:ext cx="3195646" cy="3460083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C82B85C-C84E-FA47-A097-4C259AAE7B1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2875" r="7177"/>
          <a:stretch/>
        </p:blipFill>
        <p:spPr>
          <a:xfrm>
            <a:off x="77743" y="4304408"/>
            <a:ext cx="3351257" cy="34474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E5D8D8-FB0C-33EE-CDD5-4BE27C02C8A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935" r="6941"/>
          <a:stretch/>
        </p:blipFill>
        <p:spPr>
          <a:xfrm>
            <a:off x="3558669" y="367501"/>
            <a:ext cx="3179632" cy="3547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D2540B-C622-17D1-86BB-B59A424C237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7121"/>
          <a:stretch/>
        </p:blipFill>
        <p:spPr>
          <a:xfrm>
            <a:off x="77743" y="343090"/>
            <a:ext cx="3351257" cy="354744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44A6713-D6E6-B8FF-A682-884728497D50}"/>
              </a:ext>
            </a:extLst>
          </p:cNvPr>
          <p:cNvSpPr txBox="1"/>
          <p:nvPr/>
        </p:nvSpPr>
        <p:spPr>
          <a:xfrm>
            <a:off x="138393" y="145692"/>
            <a:ext cx="27443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ED90CA3-27B9-A39A-7D91-7548639B1790}"/>
              </a:ext>
            </a:extLst>
          </p:cNvPr>
          <p:cNvSpPr txBox="1"/>
          <p:nvPr/>
        </p:nvSpPr>
        <p:spPr>
          <a:xfrm>
            <a:off x="139194" y="3970821"/>
            <a:ext cx="27764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7EB078-3710-B4B9-A616-74BE808CFC0D}"/>
              </a:ext>
            </a:extLst>
          </p:cNvPr>
          <p:cNvSpPr txBox="1"/>
          <p:nvPr/>
        </p:nvSpPr>
        <p:spPr>
          <a:xfrm>
            <a:off x="3408297" y="3970821"/>
            <a:ext cx="27764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0E73F2-C268-63B9-AE34-9351334E27C0}"/>
              </a:ext>
            </a:extLst>
          </p:cNvPr>
          <p:cNvSpPr txBox="1"/>
          <p:nvPr/>
        </p:nvSpPr>
        <p:spPr>
          <a:xfrm>
            <a:off x="3411503" y="145691"/>
            <a:ext cx="274434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CA33F6-6A7F-5B8E-6FD6-6C70FBC3E32B}"/>
              </a:ext>
            </a:extLst>
          </p:cNvPr>
          <p:cNvSpPr txBox="1"/>
          <p:nvPr/>
        </p:nvSpPr>
        <p:spPr>
          <a:xfrm>
            <a:off x="2953454" y="647368"/>
            <a:ext cx="3930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HC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A03808-1A9C-20A5-8769-EE11446B1DA4}"/>
              </a:ext>
            </a:extLst>
          </p:cNvPr>
          <p:cNvSpPr txBox="1"/>
          <p:nvPr/>
        </p:nvSpPr>
        <p:spPr>
          <a:xfrm>
            <a:off x="6230626" y="647367"/>
            <a:ext cx="447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FEP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8A4834-6061-A8CE-B92E-B4464A730DFD}"/>
              </a:ext>
            </a:extLst>
          </p:cNvPr>
          <p:cNvSpPr txBox="1"/>
          <p:nvPr/>
        </p:nvSpPr>
        <p:spPr>
          <a:xfrm>
            <a:off x="2521093" y="4420180"/>
            <a:ext cx="8905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Remitters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FBBC62A-0441-DD26-294C-FE2A57B699C7}"/>
              </a:ext>
            </a:extLst>
          </p:cNvPr>
          <p:cNvSpPr txBox="1"/>
          <p:nvPr/>
        </p:nvSpPr>
        <p:spPr>
          <a:xfrm>
            <a:off x="5405326" y="4420180"/>
            <a:ext cx="1249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Non-Remitters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15780AE-3FF0-4941-8562-0E81193F5156}"/>
              </a:ext>
            </a:extLst>
          </p:cNvPr>
          <p:cNvCxnSpPr>
            <a:cxnSpLocks/>
          </p:cNvCxnSpPr>
          <p:nvPr/>
        </p:nvCxnSpPr>
        <p:spPr>
          <a:xfrm flipV="1">
            <a:off x="5175737" y="911663"/>
            <a:ext cx="0" cy="156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B3BF5E-27C7-CE88-4BE5-C22FE191F16D}"/>
              </a:ext>
            </a:extLst>
          </p:cNvPr>
          <p:cNvCxnSpPr>
            <a:cxnSpLocks/>
          </p:cNvCxnSpPr>
          <p:nvPr/>
        </p:nvCxnSpPr>
        <p:spPr>
          <a:xfrm flipH="1">
            <a:off x="5175737" y="911663"/>
            <a:ext cx="8427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AC3F47C-B376-AC12-B110-55244A07A660}"/>
              </a:ext>
            </a:extLst>
          </p:cNvPr>
          <p:cNvCxnSpPr>
            <a:cxnSpLocks/>
          </p:cNvCxnSpPr>
          <p:nvPr/>
        </p:nvCxnSpPr>
        <p:spPr>
          <a:xfrm>
            <a:off x="6018468" y="911663"/>
            <a:ext cx="0" cy="6282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81422B1-0AA8-5AE6-6FAB-A802494D93DA}"/>
              </a:ext>
            </a:extLst>
          </p:cNvPr>
          <p:cNvSpPr txBox="1"/>
          <p:nvPr/>
        </p:nvSpPr>
        <p:spPr>
          <a:xfrm>
            <a:off x="5451650" y="788760"/>
            <a:ext cx="28725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*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68C3DD-3601-C577-0710-5A905516A23E}"/>
              </a:ext>
            </a:extLst>
          </p:cNvPr>
          <p:cNvSpPr txBox="1"/>
          <p:nvPr/>
        </p:nvSpPr>
        <p:spPr>
          <a:xfrm>
            <a:off x="155263" y="7852006"/>
            <a:ext cx="654747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Supplementary Figure 2. </a:t>
            </a:r>
            <a:r>
              <a:rPr lang="en-US" sz="1400" dirty="0"/>
              <a:t>Boxplots depicting Glu levels for A) HC (in red); B) FEP group (in blue); C) remitters (in light blue); and D) non-remitters (in light purple) at each scan time. Each individual dot is a data point from a single subject and black lines indicate medial value. Glu, glutamate; HC, healthy controls; FEP, first episode psychosis. </a:t>
            </a:r>
          </a:p>
          <a:p>
            <a:r>
              <a:rPr lang="en-US" sz="1400" dirty="0"/>
              <a:t>*</a:t>
            </a:r>
            <a:r>
              <a:rPr lang="en-US" sz="1400" i="1" dirty="0"/>
              <a:t>P</a:t>
            </a:r>
            <a:r>
              <a:rPr lang="en-US" sz="1400" baseline="-25000" dirty="0"/>
              <a:t>FDR</a:t>
            </a:r>
            <a:r>
              <a:rPr lang="en-US" sz="1400" dirty="0"/>
              <a:t> &lt; 0.05 </a:t>
            </a:r>
          </a:p>
        </p:txBody>
      </p:sp>
    </p:spTree>
    <p:extLst>
      <p:ext uri="{BB962C8B-B14F-4D97-AF65-F5344CB8AC3E}">
        <p14:creationId xmlns:p14="http://schemas.microsoft.com/office/powerpoint/2010/main" val="399910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C31CA13-60D8-1DB0-DDB4-FEC5CB0AC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343" y="4288930"/>
            <a:ext cx="4011827" cy="3803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27CCD48-B038-9D9E-1DC8-E53E7A34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6090"/>
          <a:stretch/>
        </p:blipFill>
        <p:spPr>
          <a:xfrm>
            <a:off x="1157343" y="129716"/>
            <a:ext cx="4191911" cy="380374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44A6713-D6E6-B8FF-A682-884728497D50}"/>
              </a:ext>
            </a:extLst>
          </p:cNvPr>
          <p:cNvSpPr txBox="1"/>
          <p:nvPr/>
        </p:nvSpPr>
        <p:spPr>
          <a:xfrm>
            <a:off x="1092994" y="164381"/>
            <a:ext cx="27443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2ACD1A-D97E-BC63-75CA-7D634CC42E74}"/>
              </a:ext>
            </a:extLst>
          </p:cNvPr>
          <p:cNvSpPr txBox="1"/>
          <p:nvPr/>
        </p:nvSpPr>
        <p:spPr>
          <a:xfrm>
            <a:off x="1840230" y="387094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= 0.31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38C2697-E26B-A6DB-9787-3CAD8ED795F4}"/>
              </a:ext>
            </a:extLst>
          </p:cNvPr>
          <p:cNvSpPr txBox="1"/>
          <p:nvPr/>
        </p:nvSpPr>
        <p:spPr>
          <a:xfrm>
            <a:off x="1909160" y="7097224"/>
            <a:ext cx="8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= -0.20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0E73F2-C268-63B9-AE34-9351334E27C0}"/>
              </a:ext>
            </a:extLst>
          </p:cNvPr>
          <p:cNvSpPr txBox="1"/>
          <p:nvPr/>
        </p:nvSpPr>
        <p:spPr>
          <a:xfrm>
            <a:off x="1092994" y="4288930"/>
            <a:ext cx="27443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709432-EDA1-5CBC-4FB2-6A8887924A7C}"/>
              </a:ext>
            </a:extLst>
          </p:cNvPr>
          <p:cNvSpPr txBox="1"/>
          <p:nvPr/>
        </p:nvSpPr>
        <p:spPr>
          <a:xfrm>
            <a:off x="155263" y="8303269"/>
            <a:ext cx="6547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Supplementary Figure 3. </a:t>
            </a:r>
            <a:r>
              <a:rPr lang="en-US" sz="1400" dirty="0"/>
              <a:t>Scatterplots of A) baseline Glu levels and B) </a:t>
            </a:r>
            <a:r>
              <a:rPr lang="el-GR" sz="1400" dirty="0"/>
              <a:t>Δ </a:t>
            </a:r>
            <a:r>
              <a:rPr lang="en-US" sz="1400" dirty="0"/>
              <a:t>Glu vs. treatment response for FEP patients. Dotted lines indicate 95% confidence bands. GLU, glutamate. *</a:t>
            </a:r>
            <a:r>
              <a:rPr lang="en-US" sz="1400" i="1" dirty="0"/>
              <a:t>P</a:t>
            </a:r>
            <a:r>
              <a:rPr lang="en-US" sz="1400" baseline="-25000" dirty="0"/>
              <a:t>FDR</a:t>
            </a:r>
            <a:r>
              <a:rPr lang="en-US" sz="1400" dirty="0"/>
              <a:t> &lt; 0.05</a:t>
            </a:r>
          </a:p>
        </p:txBody>
      </p:sp>
    </p:spTree>
    <p:extLst>
      <p:ext uri="{BB962C8B-B14F-4D97-AF65-F5344CB8AC3E}">
        <p14:creationId xmlns:p14="http://schemas.microsoft.com/office/powerpoint/2010/main" val="130112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12160</TotalTime>
  <Words>227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Maximo, Jose Omar (Campus)</dc:creator>
  <cp:lastModifiedBy>Maximo, Jose Omar</cp:lastModifiedBy>
  <cp:revision>1101</cp:revision>
  <dcterms:created xsi:type="dcterms:W3CDTF">2022-07-07T19:19:40Z</dcterms:created>
  <dcterms:modified xsi:type="dcterms:W3CDTF">2024-11-25T15:35:11Z</dcterms:modified>
</cp:coreProperties>
</file>