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4BB39-A251-4E9F-9B42-FA3D5BD259DD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9A743-2BF4-4467-9EAB-CE074737E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58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1D861-6ADA-4324-B099-E9251A76F0E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03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1D861-6ADA-4324-B099-E9251A76F0E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65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79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01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58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1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6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48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19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04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7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08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96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65F5-42DE-48E3-A181-B45C3F7C7BF9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13F8-E250-4326-A486-7902D047E7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5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063F-482E-4CEF-9F2B-14234A03A4D4}" type="slidenum">
              <a:rPr lang="de-DE" smtClean="0"/>
              <a:t>1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4B28B5-D4D4-5082-CD48-F8175401297F}"/>
              </a:ext>
            </a:extLst>
          </p:cNvPr>
          <p:cNvSpPr txBox="1"/>
          <p:nvPr/>
        </p:nvSpPr>
        <p:spPr bwMode="auto">
          <a:xfrm>
            <a:off x="388144" y="968882"/>
            <a:ext cx="1065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</a:t>
            </a:r>
            <a:r>
              <a:rPr lang="en-US" sz="1200" dirty="0"/>
              <a:t>S1 . </a:t>
            </a:r>
            <a:r>
              <a:rPr lang="en-GB" sz="1200" dirty="0"/>
              <a:t>Morphology of </a:t>
            </a:r>
            <a:r>
              <a:rPr lang="en-US" sz="1200" i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Pentastiridius leporinus </a:t>
            </a:r>
            <a:r>
              <a:rPr lang="en-GB" sz="1200" dirty="0"/>
              <a:t>adults and nymphs. (A) adult female (B) adult male, (C)  third-instar nymph, (D) fourth-instar nymph and (E) fifth-instar nymph. 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603646" y="1948185"/>
            <a:ext cx="3253277" cy="2081949"/>
            <a:chOff x="1651021" y="1948185"/>
            <a:chExt cx="3253277" cy="20819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6" t="12579" r="19378" b="21083"/>
            <a:stretch/>
          </p:blipFill>
          <p:spPr>
            <a:xfrm rot="5400000">
              <a:off x="3074710" y="2200546"/>
              <a:ext cx="2078027" cy="15811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18" r="4799" b="14234"/>
            <a:stretch/>
          </p:blipFill>
          <p:spPr>
            <a:xfrm rot="5400000">
              <a:off x="1442545" y="2186342"/>
              <a:ext cx="2078027" cy="160955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2836402-1B84-5F01-3BB2-F3A5EAF61141}"/>
                </a:ext>
              </a:extLst>
            </p:cNvPr>
            <p:cNvSpPr txBox="1"/>
            <p:nvPr/>
          </p:nvSpPr>
          <p:spPr bwMode="auto">
            <a:xfrm>
              <a:off x="1651021" y="1948185"/>
              <a:ext cx="32532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A	                     B		         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67431" y="4053107"/>
            <a:ext cx="4614327" cy="2100017"/>
            <a:chOff x="1676781" y="4053107"/>
            <a:chExt cx="4614327" cy="2100017"/>
          </a:xfrm>
        </p:grpSpPr>
        <p:grpSp>
          <p:nvGrpSpPr>
            <p:cNvPr id="31" name="Group 30"/>
            <p:cNvGrpSpPr/>
            <p:nvPr/>
          </p:nvGrpSpPr>
          <p:grpSpPr>
            <a:xfrm>
              <a:off x="1676781" y="4061855"/>
              <a:ext cx="1476783" cy="2082803"/>
              <a:chOff x="1921936" y="973663"/>
              <a:chExt cx="1476783" cy="208280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" t="12434" r="9725"/>
              <a:stretch/>
            </p:blipFill>
            <p:spPr>
              <a:xfrm rot="16200000">
                <a:off x="1618926" y="1276673"/>
                <a:ext cx="2082803" cy="1476783"/>
              </a:xfrm>
              <a:prstGeom prst="rect">
                <a:avLst/>
              </a:prstGeom>
            </p:spPr>
          </p:pic>
          <p:cxnSp>
            <p:nvCxnSpPr>
              <p:cNvPr id="7" name="Straight Connector 6"/>
              <p:cNvCxnSpPr/>
              <p:nvPr/>
            </p:nvCxnSpPr>
            <p:spPr>
              <a:xfrm flipV="1">
                <a:off x="2012241" y="2944571"/>
                <a:ext cx="1321984" cy="663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433341" y="2738856"/>
                <a:ext cx="45397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</a:rPr>
                  <a:t>2 mm</a:t>
                </a:r>
                <a:endParaRPr lang="de-DE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209242" y="4061859"/>
              <a:ext cx="1456267" cy="2091265"/>
              <a:chOff x="4944533" y="735480"/>
              <a:chExt cx="1456267" cy="209126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42" t="3636" r="36536" b="16828"/>
              <a:stretch/>
            </p:blipFill>
            <p:spPr>
              <a:xfrm>
                <a:off x="4944533" y="735480"/>
                <a:ext cx="1456267" cy="2091265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 flipV="1">
                <a:off x="5322700" y="2722457"/>
                <a:ext cx="739431" cy="481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499298" y="2500092"/>
                <a:ext cx="45397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</a:rPr>
                  <a:t>2 mm</a:t>
                </a:r>
                <a:endParaRPr lang="de-DE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707841" y="4066629"/>
              <a:ext cx="1583267" cy="2086495"/>
              <a:chOff x="5054600" y="978437"/>
              <a:chExt cx="1583267" cy="208649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93" r="32379"/>
              <a:stretch/>
            </p:blipFill>
            <p:spPr>
              <a:xfrm>
                <a:off x="5054600" y="978437"/>
                <a:ext cx="1583267" cy="2086495"/>
              </a:xfrm>
              <a:prstGeom prst="rect">
                <a:avLst/>
              </a:prstGeom>
            </p:spPr>
          </p:pic>
          <p:cxnSp>
            <p:nvCxnSpPr>
              <p:cNvPr id="26" name="Straight Connector 25"/>
              <p:cNvCxnSpPr/>
              <p:nvPr/>
            </p:nvCxnSpPr>
            <p:spPr>
              <a:xfrm flipV="1">
                <a:off x="5522359" y="2935820"/>
                <a:ext cx="739431" cy="481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656623" y="2679871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</a:rPr>
                  <a:t>2 mm </a:t>
                </a:r>
                <a:endParaRPr lang="de-DE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62990" y="2366606"/>
                <a:ext cx="312906" cy="2308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</a:rPr>
                  <a:t>     </a:t>
                </a:r>
                <a:endParaRPr lang="de-DE" sz="9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2836402-1B84-5F01-3BB2-F3A5EAF61141}"/>
                </a:ext>
              </a:extLst>
            </p:cNvPr>
            <p:cNvSpPr txBox="1"/>
            <p:nvPr/>
          </p:nvSpPr>
          <p:spPr bwMode="auto">
            <a:xfrm>
              <a:off x="1678399" y="4053107"/>
              <a:ext cx="3347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 C	                  D	                  	        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99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063F-482E-4CEF-9F2B-14234A03A4D4}" type="slidenum">
              <a:rPr lang="de-DE" smtClean="0"/>
              <a:t>2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4B28B5-D4D4-5082-CD48-F8175401297F}"/>
              </a:ext>
            </a:extLst>
          </p:cNvPr>
          <p:cNvSpPr txBox="1"/>
          <p:nvPr/>
        </p:nvSpPr>
        <p:spPr bwMode="auto">
          <a:xfrm>
            <a:off x="717594" y="1179324"/>
            <a:ext cx="1039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S2 </a:t>
            </a:r>
            <a:r>
              <a:rPr lang="en-US" sz="1200" dirty="0"/>
              <a:t>. Agarose gel electrophoretic separation of pure (left side ) and crude (right side) nucleic acid  extracts prepared from </a:t>
            </a:r>
            <a:r>
              <a:rPr lang="en-US" sz="1200" i="1" dirty="0"/>
              <a:t>Pentastiridius leporinus</a:t>
            </a:r>
            <a:r>
              <a:rPr lang="en-US" sz="1200" dirty="0"/>
              <a:t> adults (lane 1 and 2) and nymphs (lanes 3-5). The DNA marker is 1 kb ladder (M).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32338" y="2416135"/>
            <a:ext cx="2705752" cy="1483032"/>
            <a:chOff x="3532338" y="2416135"/>
            <a:chExt cx="2705752" cy="14830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026BCCD-F3AA-4B1E-8FA5-668DF34076C5}"/>
                </a:ext>
              </a:extLst>
            </p:cNvPr>
            <p:cNvSpPr txBox="1"/>
            <p:nvPr/>
          </p:nvSpPr>
          <p:spPr>
            <a:xfrm>
              <a:off x="3969766" y="2416536"/>
              <a:ext cx="13166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   1     2    3     4     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A2DDA8D-415B-E825-828E-737E57DA9959}"/>
                </a:ext>
              </a:extLst>
            </p:cNvPr>
            <p:cNvSpPr txBox="1"/>
            <p:nvPr/>
          </p:nvSpPr>
          <p:spPr>
            <a:xfrm>
              <a:off x="5254413" y="2416135"/>
              <a:ext cx="9749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1     2    3    4   5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532338" y="2881897"/>
              <a:ext cx="443563" cy="263929"/>
              <a:chOff x="2503638" y="1748422"/>
              <a:chExt cx="443563" cy="26392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84ACFA5-BB09-4622-B31E-7C1308F5235E}"/>
                  </a:ext>
                </a:extLst>
              </p:cNvPr>
              <p:cNvSpPr txBox="1"/>
              <p:nvPr/>
            </p:nvSpPr>
            <p:spPr bwMode="auto">
              <a:xfrm>
                <a:off x="2503638" y="1781519"/>
                <a:ext cx="44356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10 kb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3418A93A-1C95-72E2-EB6C-59A91CF3FC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03500" y="1748422"/>
                <a:ext cx="24384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0176" y="2624256"/>
              <a:ext cx="2347914" cy="1274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04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932" y="834247"/>
            <a:ext cx="1096433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/>
              <a:t>Figure </a:t>
            </a:r>
            <a:r>
              <a:rPr lang="en-US" sz="1200" dirty="0" smtClean="0"/>
              <a:t>S3. </a:t>
            </a:r>
            <a:r>
              <a:rPr lang="en-US" sz="1200" dirty="0"/>
              <a:t>RPA for specific detection of </a:t>
            </a:r>
            <a:r>
              <a:rPr lang="en-US" sz="1200" i="1" dirty="0" err="1"/>
              <a:t>Pentastiridius</a:t>
            </a:r>
            <a:r>
              <a:rPr lang="en-US" sz="1200" i="1" dirty="0"/>
              <a:t> </a:t>
            </a:r>
            <a:r>
              <a:rPr lang="en-US" sz="1200" i="1" dirty="0" err="1"/>
              <a:t>leporinus</a:t>
            </a:r>
            <a:r>
              <a:rPr lang="en-US" sz="1200" dirty="0"/>
              <a:t>. </a:t>
            </a:r>
            <a:r>
              <a:rPr lang="en-US" sz="1200" dirty="0" smtClean="0"/>
              <a:t>RPA </a:t>
            </a:r>
            <a:r>
              <a:rPr lang="en-US" sz="1200" dirty="0"/>
              <a:t>was performed for 5, 10 and 15 minutes at 39°C using DNA samples of </a:t>
            </a:r>
            <a:r>
              <a:rPr lang="en-US" sz="1200" i="1" dirty="0"/>
              <a:t>H. </a:t>
            </a:r>
            <a:r>
              <a:rPr lang="en-US" sz="1200" i="1" dirty="0" err="1"/>
              <a:t>obsoletus</a:t>
            </a:r>
            <a:r>
              <a:rPr lang="en-US" sz="1200" dirty="0"/>
              <a:t> </a:t>
            </a:r>
            <a:r>
              <a:rPr lang="en-US" sz="1200" dirty="0" smtClean="0"/>
              <a:t>(</a:t>
            </a:r>
            <a:r>
              <a:rPr lang="en-US" sz="1200" dirty="0"/>
              <a:t>Lanes 1 to 3) and  P. </a:t>
            </a:r>
            <a:r>
              <a:rPr lang="en-US" sz="1200" dirty="0" err="1"/>
              <a:t>leporinus</a:t>
            </a:r>
            <a:r>
              <a:rPr lang="en-US" sz="1200" dirty="0"/>
              <a:t> (lanes 4 to 6) adult samples. </a:t>
            </a:r>
            <a:r>
              <a:rPr lang="en-US" sz="1200" dirty="0" smtClean="0"/>
              <a:t>RPA </a:t>
            </a:r>
            <a:r>
              <a:rPr lang="en-US" sz="1200" dirty="0"/>
              <a:t>products were gel-separated without an additional purification step. The size of amplicons was compared with 100 </a:t>
            </a:r>
            <a:r>
              <a:rPr lang="en-US" sz="1200" dirty="0" err="1"/>
              <a:t>bp</a:t>
            </a:r>
            <a:r>
              <a:rPr lang="en-US" sz="1200" dirty="0"/>
              <a:t> ladder (M).</a:t>
            </a:r>
            <a:endParaRPr lang="de-DE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2941499" y="2260429"/>
            <a:ext cx="4508936" cy="1258702"/>
            <a:chOff x="1028033" y="3149429"/>
            <a:chExt cx="4508936" cy="12587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887" t="37171" r="6020" b="18843"/>
            <a:stretch/>
          </p:blipFill>
          <p:spPr>
            <a:xfrm>
              <a:off x="1526520" y="3185373"/>
              <a:ext cx="3800034" cy="9294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84ACFA5-BB09-4622-B31E-7C1308F5235E}"/>
                </a:ext>
              </a:extLst>
            </p:cNvPr>
            <p:cNvSpPr txBox="1"/>
            <p:nvPr/>
          </p:nvSpPr>
          <p:spPr bwMode="auto">
            <a:xfrm>
              <a:off x="1028033" y="3746928"/>
              <a:ext cx="584311" cy="244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300 bp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3418A93A-1C95-72E2-EB6C-59A91CF3FC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15853" y="3742971"/>
              <a:ext cx="1944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 bwMode="auto">
            <a:xfrm>
              <a:off x="1779326" y="4161910"/>
              <a:ext cx="35571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         5 min	                   10 min                                15 min</a:t>
              </a:r>
              <a:endParaRPr lang="de-DE" sz="1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20FD7BE-DD9D-4E8C-D807-83FB8D067993}"/>
                </a:ext>
              </a:extLst>
            </p:cNvPr>
            <p:cNvSpPr txBox="1"/>
            <p:nvPr/>
          </p:nvSpPr>
          <p:spPr bwMode="auto">
            <a:xfrm>
              <a:off x="1534986" y="3149429"/>
              <a:ext cx="38269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    1    2     3    4     5     6     1   2     3     4     5    6     1    2     3     4     5    6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668602" y="3864089"/>
              <a:ext cx="3868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__________ __________ __________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42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Widescreen</PresentationFormat>
  <Paragraphs>20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Eini, Omid</dc:creator>
  <cp:lastModifiedBy>Eini, Omid</cp:lastModifiedBy>
  <cp:revision>6</cp:revision>
  <dcterms:created xsi:type="dcterms:W3CDTF">2023-05-02T08:32:23Z</dcterms:created>
  <dcterms:modified xsi:type="dcterms:W3CDTF">2023-05-03T06:38:20Z</dcterms:modified>
</cp:coreProperties>
</file>