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3" r:id="rId2"/>
    <p:sldId id="264" r:id="rId3"/>
    <p:sldId id="265" r:id="rId4"/>
  </p:sldIdLst>
  <p:sldSz cx="9144000" cy="6858000" type="screen4x3"/>
  <p:notesSz cx="6797675" cy="9928225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B9B49-CFD6-48D9-A09F-FDD7D8565D6B}" type="datetimeFigureOut">
              <a:rPr lang="da-DK" smtClean="0"/>
              <a:t>08/12/17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CB8777-8B0D-4A2F-BE44-6CB3AD5BD59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24210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FBA9B1-EBC4-4A5B-8D62-9CEA88AA972D}" type="datetimeFigureOut">
              <a:rPr lang="da-DK" smtClean="0"/>
              <a:t>08/12/17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E652E-802A-41F7-88E7-51251A31438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7766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CEF13-41BB-426F-AED8-F9F68350F59A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2569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CEF13-41BB-426F-AED8-F9F68350F59A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4539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0FE2C2-11C2-4778-A92C-AB09B42D3777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7510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0DA4-2D4A-4999-B056-7E24735D7225}" type="datetimeFigureOut">
              <a:rPr lang="da-DK" smtClean="0"/>
              <a:t>08/12/17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7A19-D76E-4708-8BC3-F53F34A2390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62041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0DA4-2D4A-4999-B056-7E24735D7225}" type="datetimeFigureOut">
              <a:rPr lang="da-DK" smtClean="0"/>
              <a:t>08/12/17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7A19-D76E-4708-8BC3-F53F34A2390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95321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0DA4-2D4A-4999-B056-7E24735D7225}" type="datetimeFigureOut">
              <a:rPr lang="da-DK" smtClean="0"/>
              <a:t>08/12/17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7A19-D76E-4708-8BC3-F53F34A2390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66593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0DA4-2D4A-4999-B056-7E24735D7225}" type="datetimeFigureOut">
              <a:rPr lang="da-DK" smtClean="0"/>
              <a:t>08/12/17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7A19-D76E-4708-8BC3-F53F34A2390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155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0DA4-2D4A-4999-B056-7E24735D7225}" type="datetimeFigureOut">
              <a:rPr lang="da-DK" smtClean="0"/>
              <a:t>08/12/17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7A19-D76E-4708-8BC3-F53F34A2390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2968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0DA4-2D4A-4999-B056-7E24735D7225}" type="datetimeFigureOut">
              <a:rPr lang="da-DK" smtClean="0"/>
              <a:t>08/12/17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7A19-D76E-4708-8BC3-F53F34A2390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01670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0DA4-2D4A-4999-B056-7E24735D7225}" type="datetimeFigureOut">
              <a:rPr lang="da-DK" smtClean="0"/>
              <a:t>08/12/17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7A19-D76E-4708-8BC3-F53F34A2390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2805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0DA4-2D4A-4999-B056-7E24735D7225}" type="datetimeFigureOut">
              <a:rPr lang="da-DK" smtClean="0"/>
              <a:t>08/12/17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7A19-D76E-4708-8BC3-F53F34A2390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2472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0DA4-2D4A-4999-B056-7E24735D7225}" type="datetimeFigureOut">
              <a:rPr lang="da-DK" smtClean="0"/>
              <a:t>08/12/17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7A19-D76E-4708-8BC3-F53F34A2390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52458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0DA4-2D4A-4999-B056-7E24735D7225}" type="datetimeFigureOut">
              <a:rPr lang="da-DK" smtClean="0"/>
              <a:t>08/12/17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7A19-D76E-4708-8BC3-F53F34A2390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17228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0DA4-2D4A-4999-B056-7E24735D7225}" type="datetimeFigureOut">
              <a:rPr lang="da-DK" smtClean="0"/>
              <a:t>08/12/17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7A19-D76E-4708-8BC3-F53F34A2390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59943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90DA4-2D4A-4999-B056-7E24735D7225}" type="datetimeFigureOut">
              <a:rPr lang="da-DK" smtClean="0"/>
              <a:t>08/12/17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C7A19-D76E-4708-8BC3-F53F34A2390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2471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14" name="Group 522"/>
          <p:cNvGraphicFramePr>
            <a:graphicFrameLocks noGrp="1"/>
          </p:cNvGraphicFramePr>
          <p:nvPr>
            <p:extLst/>
          </p:nvPr>
        </p:nvGraphicFramePr>
        <p:xfrm>
          <a:off x="971600" y="1340767"/>
          <a:ext cx="7440259" cy="3096345"/>
        </p:xfrm>
        <a:graphic>
          <a:graphicData uri="http://schemas.openxmlformats.org/drawingml/2006/table">
            <a:tbl>
              <a:tblPr/>
              <a:tblGrid>
                <a:gridCol w="504056"/>
                <a:gridCol w="3024336"/>
                <a:gridCol w="1368152"/>
                <a:gridCol w="1319579"/>
                <a:gridCol w="1224136"/>
              </a:tblGrid>
              <a:tr h="545829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da-DK" sz="10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With your present treatment have you had any of these side effects listed below?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000" b="0" noProof="0" dirty="0" smtClean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0" noProof="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No, </a:t>
                      </a:r>
                      <a:br>
                        <a:rPr lang="en-GB" sz="1000" b="0" noProof="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</a:br>
                      <a:r>
                        <a:rPr lang="en-GB" sz="1000" b="0" noProof="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not distressing</a:t>
                      </a:r>
                      <a:endParaRPr lang="en-GB" sz="1000" b="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000" b="0" noProof="0" dirty="0" smtClean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0" noProof="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Yes, only mild distressing</a:t>
                      </a:r>
                      <a:endParaRPr lang="en-GB" sz="1000" b="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000" b="0" noProof="0" dirty="0" smtClean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0" noProof="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Yes</a:t>
                      </a:r>
                      <a:r>
                        <a:rPr lang="en-GB" sz="1000" b="0" baseline="0" noProof="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, very distressing</a:t>
                      </a:r>
                      <a:endParaRPr lang="en-GB" sz="1000" b="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da-DK" sz="1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kern="1200" noProof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Sleep problems</a:t>
                      </a:r>
                      <a:br>
                        <a:rPr lang="en-GB" sz="1000" b="0" kern="1200" noProof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en-GB" sz="1000" b="0" kern="1200" noProof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Have you had problems sleeping?</a:t>
                      </a:r>
                      <a:endParaRPr lang="en-GB" sz="1000" b="0" kern="1200" noProof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da-DK" sz="1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kern="1200" noProof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Increased sweating</a:t>
                      </a:r>
                      <a:br>
                        <a:rPr lang="en-GB" sz="1000" b="0" kern="1200" noProof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en-GB" sz="1000" b="0" kern="1200" noProof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Have</a:t>
                      </a:r>
                      <a:r>
                        <a:rPr lang="en-GB" sz="1000" b="0" kern="1200" baseline="0" noProof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you been sweating more than usual?</a:t>
                      </a:r>
                      <a:endParaRPr lang="en-GB" sz="1000" b="0" kern="1200" noProof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da-DK" sz="1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kern="1200" noProof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Nausea</a:t>
                      </a:r>
                      <a:br>
                        <a:rPr lang="en-GB" sz="1000" b="0" kern="1200" noProof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en-GB" sz="1000" b="0" kern="1200" noProof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Do you have nausea?</a:t>
                      </a:r>
                      <a:endParaRPr lang="en-GB" sz="1000" b="0" kern="1200" noProof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da-DK" sz="1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kern="1200" noProof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Sexual problems</a:t>
                      </a:r>
                      <a:br>
                        <a:rPr lang="en-GB" sz="1000" b="0" kern="1200" noProof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en-GB" sz="1000" b="0" kern="1200" noProof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Do</a:t>
                      </a:r>
                      <a:r>
                        <a:rPr lang="en-GB" sz="1000" b="0" kern="1200" baseline="0" noProof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you have reduced sexual interest?</a:t>
                      </a:r>
                      <a:endParaRPr lang="en-GB" sz="1000" b="0" kern="1200" noProof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2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da-DK" sz="1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kern="1200" noProof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Sedation</a:t>
                      </a:r>
                      <a:br>
                        <a:rPr lang="en-GB" sz="1000" b="0" kern="1200" noProof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en-GB" sz="1000" b="0" kern="1200" noProof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Du you feel sleepy during the daytime?</a:t>
                      </a:r>
                      <a:br>
                        <a:rPr lang="en-GB" sz="1000" b="0" kern="1200" noProof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endParaRPr lang="en-GB" sz="1000" b="0" kern="1200" noProof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713" name="Text Box 521"/>
          <p:cNvSpPr txBox="1">
            <a:spLocks noChangeArrowheads="1"/>
          </p:cNvSpPr>
          <p:nvPr/>
        </p:nvSpPr>
        <p:spPr bwMode="auto">
          <a:xfrm>
            <a:off x="1361359" y="698812"/>
            <a:ext cx="666074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a-DK" altLang="da-DK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Patient </a:t>
            </a:r>
            <a:r>
              <a:rPr lang="da-DK" altLang="da-DK" sz="1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Reported</a:t>
            </a:r>
            <a:r>
              <a:rPr lang="da-DK" altLang="da-DK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Inventory of Side </a:t>
            </a:r>
            <a:r>
              <a:rPr lang="da-DK" altLang="da-DK" sz="1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Effects</a:t>
            </a:r>
            <a:r>
              <a:rPr lang="da-DK" altLang="da-DK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da-DK" altLang="da-DK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(PRISE-CAR-5)</a:t>
            </a:r>
          </a:p>
        </p:txBody>
      </p:sp>
      <p:sp>
        <p:nvSpPr>
          <p:cNvPr id="9" name="Rektangel 8"/>
          <p:cNvSpPr/>
          <p:nvPr/>
        </p:nvSpPr>
        <p:spPr>
          <a:xfrm>
            <a:off x="1600931" y="5026022"/>
            <a:ext cx="360040" cy="2796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5148064" y="2521623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Rektangel 12"/>
          <p:cNvSpPr/>
          <p:nvPr/>
        </p:nvSpPr>
        <p:spPr>
          <a:xfrm>
            <a:off x="5148064" y="2026857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sp>
        <p:nvSpPr>
          <p:cNvPr id="14" name="Rektangel 13"/>
          <p:cNvSpPr/>
          <p:nvPr/>
        </p:nvSpPr>
        <p:spPr>
          <a:xfrm>
            <a:off x="7697124" y="2546133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7" name="Rektangel 16"/>
          <p:cNvSpPr/>
          <p:nvPr/>
        </p:nvSpPr>
        <p:spPr>
          <a:xfrm>
            <a:off x="6432684" y="2026857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8" name="Rektangel 17"/>
          <p:cNvSpPr/>
          <p:nvPr/>
        </p:nvSpPr>
        <p:spPr>
          <a:xfrm>
            <a:off x="7697124" y="3064155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9" name="Rektangel 18"/>
          <p:cNvSpPr/>
          <p:nvPr/>
        </p:nvSpPr>
        <p:spPr>
          <a:xfrm>
            <a:off x="7697124" y="2026857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3" name="Rektangel 22"/>
          <p:cNvSpPr/>
          <p:nvPr/>
        </p:nvSpPr>
        <p:spPr>
          <a:xfrm>
            <a:off x="7688735" y="3555544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8" name="Rektangel 27"/>
          <p:cNvSpPr/>
          <p:nvPr/>
        </p:nvSpPr>
        <p:spPr>
          <a:xfrm>
            <a:off x="6432684" y="2521623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9" name="Rektangel 28"/>
          <p:cNvSpPr/>
          <p:nvPr/>
        </p:nvSpPr>
        <p:spPr>
          <a:xfrm>
            <a:off x="5162722" y="3032311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0" name="Rektangel 29"/>
          <p:cNvSpPr/>
          <p:nvPr/>
        </p:nvSpPr>
        <p:spPr>
          <a:xfrm>
            <a:off x="5148064" y="3555544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1" name="Rektangel 30"/>
          <p:cNvSpPr/>
          <p:nvPr/>
        </p:nvSpPr>
        <p:spPr>
          <a:xfrm>
            <a:off x="6432684" y="3032311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2" name="Rektangel 31"/>
          <p:cNvSpPr/>
          <p:nvPr/>
        </p:nvSpPr>
        <p:spPr>
          <a:xfrm>
            <a:off x="7697124" y="4058913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3" name="Rektangel 32"/>
          <p:cNvSpPr/>
          <p:nvPr/>
        </p:nvSpPr>
        <p:spPr>
          <a:xfrm>
            <a:off x="5148064" y="4058913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4" name="Rektangel 33"/>
          <p:cNvSpPr/>
          <p:nvPr/>
        </p:nvSpPr>
        <p:spPr>
          <a:xfrm>
            <a:off x="6432415" y="3539566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5" name="Rektangel 34"/>
          <p:cNvSpPr/>
          <p:nvPr/>
        </p:nvSpPr>
        <p:spPr>
          <a:xfrm>
            <a:off x="6432415" y="4058913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6" name="Tekstboks 35"/>
          <p:cNvSpPr txBox="1"/>
          <p:nvPr/>
        </p:nvSpPr>
        <p:spPr>
          <a:xfrm>
            <a:off x="827584" y="4710551"/>
            <a:ext cx="7416824" cy="63094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a-DK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Action</a:t>
            </a:r>
            <a:r>
              <a:rPr lang="da-DK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da-DK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GB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therapist fill out these boxes)</a:t>
            </a:r>
          </a:p>
          <a:p>
            <a:endParaRPr lang="da-DK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None                  New </a:t>
            </a:r>
            <a:r>
              <a:rPr lang="en-GB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control                    Dose reduction                  Discontinuation                   </a:t>
            </a:r>
            <a:endParaRPr lang="en-GB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9" name="Rektangel 38"/>
          <p:cNvSpPr/>
          <p:nvPr/>
        </p:nvSpPr>
        <p:spPr>
          <a:xfrm>
            <a:off x="7328695" y="5013045"/>
            <a:ext cx="360040" cy="2796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40" name="Rektangel 39"/>
          <p:cNvSpPr/>
          <p:nvPr/>
        </p:nvSpPr>
        <p:spPr>
          <a:xfrm>
            <a:off x="3347864" y="5026022"/>
            <a:ext cx="360040" cy="2796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38" name="Tekstboks 37"/>
          <p:cNvSpPr txBox="1"/>
          <p:nvPr/>
        </p:nvSpPr>
        <p:spPr>
          <a:xfrm>
            <a:off x="179512" y="183704"/>
            <a:ext cx="10081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Appendix</a:t>
            </a:r>
            <a:r>
              <a:rPr lang="da-DK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1</a:t>
            </a:r>
            <a:endParaRPr lang="da-DK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2" name="Rektangel 41"/>
          <p:cNvSpPr/>
          <p:nvPr/>
        </p:nvSpPr>
        <p:spPr>
          <a:xfrm>
            <a:off x="5363396" y="5026022"/>
            <a:ext cx="360040" cy="2796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ln w="1270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447993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14" name="Group 522"/>
          <p:cNvGraphicFramePr>
            <a:graphicFrameLocks noGrp="1"/>
          </p:cNvGraphicFramePr>
          <p:nvPr>
            <p:extLst/>
          </p:nvPr>
        </p:nvGraphicFramePr>
        <p:xfrm>
          <a:off x="467545" y="1029465"/>
          <a:ext cx="8092210" cy="3839696"/>
        </p:xfrm>
        <a:graphic>
          <a:graphicData uri="http://schemas.openxmlformats.org/drawingml/2006/table">
            <a:tbl>
              <a:tblPr/>
              <a:tblGrid>
                <a:gridCol w="434225"/>
                <a:gridCol w="1825337"/>
                <a:gridCol w="910967"/>
                <a:gridCol w="936104"/>
                <a:gridCol w="1080120"/>
                <a:gridCol w="1033249"/>
                <a:gridCol w="936104"/>
                <a:gridCol w="936104"/>
              </a:tblGrid>
              <a:tr h="576064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Please indicate for each of the five statements which is closest to how you have been feeling over the past two weeks. </a:t>
                      </a:r>
                      <a:b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Notice that higher numbers mean greater well-being.</a:t>
                      </a:r>
                      <a:endParaRPr kumimoji="0" lang="da-DK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a-DK" alt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All of the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Most of the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More </a:t>
                      </a:r>
                      <a:r>
                        <a:rPr kumimoji="0" lang="da-DK" altLang="da-DK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than</a:t>
                      </a:r>
                      <a:r>
                        <a:rPr kumimoji="0" lang="da-DK" alt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da-DK" altLang="da-DK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half</a:t>
                      </a:r>
                      <a:r>
                        <a:rPr kumimoji="0" lang="da-DK" alt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of </a:t>
                      </a:r>
                      <a:br>
                        <a:rPr kumimoji="0" lang="da-DK" alt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kumimoji="0" lang="da-DK" alt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the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Less</a:t>
                      </a:r>
                      <a:r>
                        <a:rPr kumimoji="0" lang="da-DK" alt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da-DK" altLang="da-DK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than</a:t>
                      </a:r>
                      <a:r>
                        <a:rPr kumimoji="0" lang="da-DK" alt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da-DK" altLang="da-DK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half</a:t>
                      </a:r>
                      <a:r>
                        <a:rPr kumimoji="0" lang="da-DK" alt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of</a:t>
                      </a:r>
                      <a:br>
                        <a:rPr kumimoji="0" lang="da-DK" alt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kumimoji="0" lang="da-DK" alt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the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Some</a:t>
                      </a:r>
                      <a:r>
                        <a:rPr kumimoji="0" lang="da-DK" alt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br>
                        <a:rPr kumimoji="0" lang="da-DK" alt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kumimoji="0" lang="da-DK" alt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 the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At </a:t>
                      </a:r>
                      <a:br>
                        <a:rPr kumimoji="0" lang="da-DK" alt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kumimoji="0" lang="da-DK" altLang="da-DK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</a:t>
                      </a:r>
                      <a:r>
                        <a:rPr kumimoji="0" lang="da-DK" alt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have felt cheerful and in good spirits </a:t>
                      </a:r>
                      <a:endParaRPr kumimoji="0" lang="da-DK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/>
                      </a:r>
                      <a:b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4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have felt calm and </a:t>
                      </a:r>
                      <a:endParaRPr kumimoji="0" lang="da-DK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relaxed</a:t>
                      </a:r>
                      <a:endParaRPr kumimoji="0" lang="da-DK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/>
                      </a:r>
                      <a:b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64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have felt active and vigorous</a:t>
                      </a:r>
                      <a:endParaRPr kumimoji="0" lang="da-DK" alt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/>
                      </a:r>
                      <a:b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woke up feeling fresh and rested</a:t>
                      </a:r>
                      <a:endParaRPr kumimoji="0" lang="da-DK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/>
                      </a:r>
                      <a:b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5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My daily life has been filled with things that interest me</a:t>
                      </a:r>
                      <a:endParaRPr kumimoji="0" lang="da-DK" alt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/>
                      </a:r>
                      <a:b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713" name="Text Box 521"/>
          <p:cNvSpPr txBox="1">
            <a:spLocks noChangeArrowheads="1"/>
          </p:cNvSpPr>
          <p:nvPr/>
        </p:nvSpPr>
        <p:spPr bwMode="auto">
          <a:xfrm>
            <a:off x="2641520" y="446769"/>
            <a:ext cx="439248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a-DK" altLang="da-DK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WHO-5</a:t>
            </a:r>
            <a:endParaRPr lang="da-DK" altLang="da-DK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ekstboks 2"/>
          <p:cNvSpPr txBox="1"/>
          <p:nvPr/>
        </p:nvSpPr>
        <p:spPr>
          <a:xfrm>
            <a:off x="516541" y="5517232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Total </a:t>
            </a:r>
            <a:r>
              <a:rPr lang="da-DK" sz="1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raw</a:t>
            </a:r>
            <a:r>
              <a:rPr lang="da-DK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score                      x 4 =</a:t>
            </a:r>
          </a:p>
          <a:p>
            <a:r>
              <a:rPr lang="da-DK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a-DK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     </a:t>
            </a:r>
          </a:p>
          <a:p>
            <a:r>
              <a:rPr lang="da-DK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a-DK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       (0-25)                   (0-100)</a:t>
            </a:r>
            <a:endParaRPr lang="da-DK" sz="1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3056509" y="2349679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Rektangel 11"/>
          <p:cNvSpPr/>
          <p:nvPr/>
        </p:nvSpPr>
        <p:spPr>
          <a:xfrm>
            <a:off x="3967834" y="2328589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Rektangel 12"/>
          <p:cNvSpPr/>
          <p:nvPr/>
        </p:nvSpPr>
        <p:spPr>
          <a:xfrm>
            <a:off x="3051724" y="3418514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4" name="Rektangel 13"/>
          <p:cNvSpPr/>
          <p:nvPr/>
        </p:nvSpPr>
        <p:spPr>
          <a:xfrm>
            <a:off x="3043676" y="2943408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5" name="Rektangel 14"/>
          <p:cNvSpPr/>
          <p:nvPr/>
        </p:nvSpPr>
        <p:spPr>
          <a:xfrm>
            <a:off x="3959445" y="2911650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6" name="Rektangel 15"/>
          <p:cNvSpPr/>
          <p:nvPr/>
        </p:nvSpPr>
        <p:spPr>
          <a:xfrm>
            <a:off x="4932040" y="2328589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7" name="Rektangel 16"/>
          <p:cNvSpPr/>
          <p:nvPr/>
        </p:nvSpPr>
        <p:spPr>
          <a:xfrm>
            <a:off x="3959445" y="3418514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8" name="Rektangel 17"/>
          <p:cNvSpPr/>
          <p:nvPr/>
        </p:nvSpPr>
        <p:spPr>
          <a:xfrm>
            <a:off x="3046939" y="4438508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9" name="Rektangel 18"/>
          <p:cNvSpPr/>
          <p:nvPr/>
        </p:nvSpPr>
        <p:spPr>
          <a:xfrm>
            <a:off x="3056509" y="3930415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0" name="Rektangel 19"/>
          <p:cNvSpPr/>
          <p:nvPr/>
        </p:nvSpPr>
        <p:spPr>
          <a:xfrm>
            <a:off x="4960292" y="3418514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1" name="Rektangel 20"/>
          <p:cNvSpPr/>
          <p:nvPr/>
        </p:nvSpPr>
        <p:spPr>
          <a:xfrm>
            <a:off x="4960292" y="3930415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2" name="Rektangel 21"/>
          <p:cNvSpPr/>
          <p:nvPr/>
        </p:nvSpPr>
        <p:spPr>
          <a:xfrm>
            <a:off x="4939056" y="2896581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3" name="Rektangel 22"/>
          <p:cNvSpPr/>
          <p:nvPr/>
        </p:nvSpPr>
        <p:spPr>
          <a:xfrm>
            <a:off x="3974787" y="3933056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4" name="Rektangel 23"/>
          <p:cNvSpPr/>
          <p:nvPr/>
        </p:nvSpPr>
        <p:spPr>
          <a:xfrm>
            <a:off x="3967834" y="4425882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5" name="Rektangel 24"/>
          <p:cNvSpPr/>
          <p:nvPr/>
        </p:nvSpPr>
        <p:spPr>
          <a:xfrm>
            <a:off x="4955467" y="4442111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6" name="Rektangel 25"/>
          <p:cNvSpPr/>
          <p:nvPr/>
        </p:nvSpPr>
        <p:spPr>
          <a:xfrm>
            <a:off x="6033289" y="2328589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7" name="Rektangel 26"/>
          <p:cNvSpPr/>
          <p:nvPr/>
        </p:nvSpPr>
        <p:spPr>
          <a:xfrm>
            <a:off x="7956376" y="2892803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8" name="Rektangel 27"/>
          <p:cNvSpPr/>
          <p:nvPr/>
        </p:nvSpPr>
        <p:spPr>
          <a:xfrm>
            <a:off x="6012160" y="2894811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9" name="Rektangel 28"/>
          <p:cNvSpPr/>
          <p:nvPr/>
        </p:nvSpPr>
        <p:spPr>
          <a:xfrm>
            <a:off x="7021468" y="2892803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0" name="Rektangel 29"/>
          <p:cNvSpPr/>
          <p:nvPr/>
        </p:nvSpPr>
        <p:spPr>
          <a:xfrm>
            <a:off x="7956376" y="2328589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1" name="Rektangel 30"/>
          <p:cNvSpPr/>
          <p:nvPr/>
        </p:nvSpPr>
        <p:spPr>
          <a:xfrm>
            <a:off x="7012605" y="2328589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2" name="Rektangel 31"/>
          <p:cNvSpPr/>
          <p:nvPr/>
        </p:nvSpPr>
        <p:spPr>
          <a:xfrm>
            <a:off x="6008656" y="3921009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3" name="Rektangel 32"/>
          <p:cNvSpPr/>
          <p:nvPr/>
        </p:nvSpPr>
        <p:spPr>
          <a:xfrm>
            <a:off x="7956376" y="3418514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4" name="Rektangel 33"/>
          <p:cNvSpPr/>
          <p:nvPr/>
        </p:nvSpPr>
        <p:spPr>
          <a:xfrm>
            <a:off x="7034008" y="3418514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5" name="Rektangel 34"/>
          <p:cNvSpPr/>
          <p:nvPr/>
        </p:nvSpPr>
        <p:spPr>
          <a:xfrm>
            <a:off x="6012160" y="3418514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6" name="Rektangel 35"/>
          <p:cNvSpPr/>
          <p:nvPr/>
        </p:nvSpPr>
        <p:spPr>
          <a:xfrm>
            <a:off x="7012605" y="4425882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7" name="Rektangel 36"/>
          <p:cNvSpPr/>
          <p:nvPr/>
        </p:nvSpPr>
        <p:spPr>
          <a:xfrm>
            <a:off x="7012605" y="3921009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8" name="Rektangel 37"/>
          <p:cNvSpPr/>
          <p:nvPr/>
        </p:nvSpPr>
        <p:spPr>
          <a:xfrm>
            <a:off x="7961292" y="4443147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9" name="Rektangel 38"/>
          <p:cNvSpPr/>
          <p:nvPr/>
        </p:nvSpPr>
        <p:spPr>
          <a:xfrm>
            <a:off x="7956376" y="3921009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0" name="Rektangel 39"/>
          <p:cNvSpPr/>
          <p:nvPr/>
        </p:nvSpPr>
        <p:spPr>
          <a:xfrm>
            <a:off x="6012160" y="4425882"/>
            <a:ext cx="288032" cy="288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1" name="Tekstboks 40"/>
          <p:cNvSpPr txBox="1"/>
          <p:nvPr/>
        </p:nvSpPr>
        <p:spPr>
          <a:xfrm>
            <a:off x="444533" y="5013176"/>
            <a:ext cx="8280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Total raw score on WHO-5 goes from 0 to 25. 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obtain a percentage score ranging from 0 to 100, the raw score is multiplied by 4.  A percentage score of 0 represents worst possible, whereas a score of 100 represents best possible quality of life.</a:t>
            </a:r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42" name="Rektangel 41"/>
          <p:cNvSpPr/>
          <p:nvPr/>
        </p:nvSpPr>
        <p:spPr>
          <a:xfrm>
            <a:off x="3334445" y="5654893"/>
            <a:ext cx="324168" cy="2796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43" name="Rektangel 42"/>
          <p:cNvSpPr/>
          <p:nvPr/>
        </p:nvSpPr>
        <p:spPr>
          <a:xfrm>
            <a:off x="3006970" y="5654893"/>
            <a:ext cx="324168" cy="2796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44" name="Rektangel 43"/>
          <p:cNvSpPr/>
          <p:nvPr/>
        </p:nvSpPr>
        <p:spPr>
          <a:xfrm>
            <a:off x="1709484" y="5646801"/>
            <a:ext cx="324168" cy="2796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45" name="Rektangel 44"/>
          <p:cNvSpPr/>
          <p:nvPr/>
        </p:nvSpPr>
        <p:spPr>
          <a:xfrm>
            <a:off x="2040526" y="5646801"/>
            <a:ext cx="324168" cy="2796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46" name="Tekstboks 45"/>
          <p:cNvSpPr txBox="1"/>
          <p:nvPr/>
        </p:nvSpPr>
        <p:spPr>
          <a:xfrm>
            <a:off x="179512" y="183704"/>
            <a:ext cx="10081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Appendix</a:t>
            </a:r>
            <a:r>
              <a:rPr lang="da-DK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</a:t>
            </a:r>
            <a:endParaRPr lang="da-DK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423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boks 5"/>
          <p:cNvSpPr txBox="1"/>
          <p:nvPr/>
        </p:nvSpPr>
        <p:spPr>
          <a:xfrm>
            <a:off x="2123727" y="267892"/>
            <a:ext cx="5088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patient profile with a WHO-5 total score of 35</a:t>
            </a:r>
            <a:br>
              <a:rPr lang="da-DK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GB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Each item scored on the 0-100 scale</a:t>
            </a:r>
            <a:endParaRPr lang="en-GB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3" name="Tabel 22"/>
          <p:cNvGraphicFramePr>
            <a:graphicFrameLocks noGrp="1"/>
          </p:cNvGraphicFramePr>
          <p:nvPr>
            <p:extLst/>
          </p:nvPr>
        </p:nvGraphicFramePr>
        <p:xfrm>
          <a:off x="807576" y="1052737"/>
          <a:ext cx="7680400" cy="495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040"/>
                <a:gridCol w="768040"/>
                <a:gridCol w="768040"/>
                <a:gridCol w="404187"/>
                <a:gridCol w="1131893"/>
                <a:gridCol w="768040"/>
                <a:gridCol w="768040"/>
                <a:gridCol w="768040"/>
                <a:gridCol w="768040"/>
                <a:gridCol w="768040"/>
              </a:tblGrid>
              <a:tr h="335946">
                <a:tc gridSpan="10">
                  <a:txBody>
                    <a:bodyPr/>
                    <a:lstStyle/>
                    <a:p>
                      <a:pPr algn="ctr"/>
                      <a:r>
                        <a:rPr lang="en-GB" sz="1100" b="0" kern="1200" noProof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Item 1.  Being cheerful</a:t>
                      </a:r>
                      <a:endParaRPr lang="en-GB" sz="1100" b="0" kern="1200" noProof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0020"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6" name="Tabel 25"/>
          <p:cNvGraphicFramePr>
            <a:graphicFrameLocks noGrp="1"/>
          </p:cNvGraphicFramePr>
          <p:nvPr>
            <p:extLst/>
          </p:nvPr>
        </p:nvGraphicFramePr>
        <p:xfrm>
          <a:off x="467542" y="1592796"/>
          <a:ext cx="8328933" cy="332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071"/>
                <a:gridCol w="762903"/>
                <a:gridCol w="762903"/>
                <a:gridCol w="762903"/>
                <a:gridCol w="762903"/>
                <a:gridCol w="762903"/>
                <a:gridCol w="762903"/>
                <a:gridCol w="762903"/>
                <a:gridCol w="699888"/>
                <a:gridCol w="745650"/>
                <a:gridCol w="738003"/>
              </a:tblGrid>
              <a:tr h="332136"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</a:t>
                      </a:r>
                      <a:r>
                        <a:rPr lang="da-DK" sz="90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</a:t>
                      </a:r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10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20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30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40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50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60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70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80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90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100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7" name="Tabel 26"/>
          <p:cNvGraphicFramePr>
            <a:graphicFrameLocks noGrp="1"/>
          </p:cNvGraphicFramePr>
          <p:nvPr>
            <p:extLst/>
          </p:nvPr>
        </p:nvGraphicFramePr>
        <p:xfrm>
          <a:off x="839584" y="2078850"/>
          <a:ext cx="7680400" cy="430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040"/>
                <a:gridCol w="768040"/>
                <a:gridCol w="768040"/>
                <a:gridCol w="756221"/>
                <a:gridCol w="779859"/>
                <a:gridCol w="768040"/>
                <a:gridCol w="768040"/>
                <a:gridCol w="768040"/>
                <a:gridCol w="768040"/>
                <a:gridCol w="768040"/>
              </a:tblGrid>
              <a:tr h="270030">
                <a:tc gridSpan="10">
                  <a:txBody>
                    <a:bodyPr/>
                    <a:lstStyle/>
                    <a:p>
                      <a:pPr algn="ctr"/>
                      <a:r>
                        <a:rPr lang="en-GB" sz="1100" b="0" noProof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Item 2.  Being calm and relaxed</a:t>
                      </a:r>
                      <a:endParaRPr lang="en-GB" sz="1100" b="0" noProof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0020"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8" name="Tabel 27"/>
          <p:cNvGraphicFramePr>
            <a:graphicFrameLocks noGrp="1"/>
          </p:cNvGraphicFramePr>
          <p:nvPr>
            <p:extLst/>
          </p:nvPr>
        </p:nvGraphicFramePr>
        <p:xfrm>
          <a:off x="467543" y="2564904"/>
          <a:ext cx="8328928" cy="332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072"/>
                <a:gridCol w="762902"/>
                <a:gridCol w="762902"/>
                <a:gridCol w="762902"/>
                <a:gridCol w="762902"/>
                <a:gridCol w="762902"/>
                <a:gridCol w="762902"/>
                <a:gridCol w="762902"/>
                <a:gridCol w="699888"/>
                <a:gridCol w="745651"/>
                <a:gridCol w="738003"/>
              </a:tblGrid>
              <a:tr h="332136"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</a:t>
                      </a:r>
                      <a:r>
                        <a:rPr lang="da-DK" sz="90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</a:t>
                      </a:r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10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20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30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40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50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60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70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80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90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100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1" name="Tabel 30"/>
          <p:cNvGraphicFramePr>
            <a:graphicFrameLocks noGrp="1"/>
          </p:cNvGraphicFramePr>
          <p:nvPr>
            <p:extLst/>
          </p:nvPr>
        </p:nvGraphicFramePr>
        <p:xfrm>
          <a:off x="827810" y="4077072"/>
          <a:ext cx="7680400" cy="430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040"/>
                <a:gridCol w="768040"/>
                <a:gridCol w="798476"/>
                <a:gridCol w="725785"/>
                <a:gridCol w="779859"/>
                <a:gridCol w="768040"/>
                <a:gridCol w="768040"/>
                <a:gridCol w="768040"/>
                <a:gridCol w="768040"/>
                <a:gridCol w="768040"/>
              </a:tblGrid>
              <a:tr h="270030">
                <a:tc gridSpan="10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noProof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Item 4.  Feeling fresh and rested</a:t>
                      </a:r>
                      <a:endParaRPr lang="en-GB" sz="1100" b="0" kern="1200" noProof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0020"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3" name="Tabel 32"/>
          <p:cNvGraphicFramePr>
            <a:graphicFrameLocks noGrp="1"/>
          </p:cNvGraphicFramePr>
          <p:nvPr>
            <p:extLst/>
          </p:nvPr>
        </p:nvGraphicFramePr>
        <p:xfrm>
          <a:off x="467542" y="4581128"/>
          <a:ext cx="8520952" cy="332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632"/>
                <a:gridCol w="780491"/>
                <a:gridCol w="780491"/>
                <a:gridCol w="780491"/>
                <a:gridCol w="780491"/>
                <a:gridCol w="780491"/>
                <a:gridCol w="780491"/>
                <a:gridCol w="780491"/>
                <a:gridCol w="716024"/>
                <a:gridCol w="762842"/>
                <a:gridCol w="755017"/>
              </a:tblGrid>
              <a:tr h="332136"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</a:t>
                      </a:r>
                      <a:r>
                        <a:rPr lang="da-DK" sz="90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</a:t>
                      </a:r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10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20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30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</a:t>
                      </a:r>
                      <a:r>
                        <a:rPr lang="da-DK" sz="9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40</a:t>
                      </a:r>
                      <a:endParaRPr lang="da-DK" sz="9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50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60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70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80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90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100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4" name="Tabel 33"/>
          <p:cNvGraphicFramePr>
            <a:graphicFrameLocks noGrp="1"/>
          </p:cNvGraphicFramePr>
          <p:nvPr>
            <p:extLst/>
          </p:nvPr>
        </p:nvGraphicFramePr>
        <p:xfrm>
          <a:off x="443539" y="5445224"/>
          <a:ext cx="8448942" cy="332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672"/>
                <a:gridCol w="773895"/>
                <a:gridCol w="773895"/>
                <a:gridCol w="773895"/>
                <a:gridCol w="773895"/>
                <a:gridCol w="773895"/>
                <a:gridCol w="773895"/>
                <a:gridCol w="773895"/>
                <a:gridCol w="709973"/>
                <a:gridCol w="756395"/>
                <a:gridCol w="748637"/>
              </a:tblGrid>
              <a:tr h="332136"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</a:t>
                      </a:r>
                      <a:r>
                        <a:rPr lang="da-DK" sz="90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</a:t>
                      </a:r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10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20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30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</a:t>
                      </a:r>
                      <a:r>
                        <a:rPr lang="da-DK" sz="9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40</a:t>
                      </a:r>
                      <a:endParaRPr lang="da-DK" sz="9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50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60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70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80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90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100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5" name="Tabel 34"/>
          <p:cNvGraphicFramePr>
            <a:graphicFrameLocks noGrp="1"/>
          </p:cNvGraphicFramePr>
          <p:nvPr>
            <p:extLst/>
          </p:nvPr>
        </p:nvGraphicFramePr>
        <p:xfrm>
          <a:off x="781505" y="5013176"/>
          <a:ext cx="7680400" cy="430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040"/>
                <a:gridCol w="768040"/>
                <a:gridCol w="768040"/>
                <a:gridCol w="855067"/>
                <a:gridCol w="681013"/>
                <a:gridCol w="768040"/>
                <a:gridCol w="768040"/>
                <a:gridCol w="768040"/>
                <a:gridCol w="768040"/>
                <a:gridCol w="768040"/>
              </a:tblGrid>
              <a:tr h="270030">
                <a:tc gridSpan="10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noProof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Item 5.  Being interested in things</a:t>
                      </a:r>
                      <a:endParaRPr lang="en-GB" sz="1100" b="0" kern="1200" noProof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0020"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5" name="Tabel 14"/>
          <p:cNvGraphicFramePr>
            <a:graphicFrameLocks noGrp="1"/>
          </p:cNvGraphicFramePr>
          <p:nvPr>
            <p:extLst/>
          </p:nvPr>
        </p:nvGraphicFramePr>
        <p:xfrm>
          <a:off x="827810" y="2996952"/>
          <a:ext cx="7680400" cy="430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040"/>
                <a:gridCol w="768040"/>
                <a:gridCol w="798476"/>
                <a:gridCol w="725785"/>
                <a:gridCol w="779859"/>
                <a:gridCol w="768040"/>
                <a:gridCol w="768040"/>
                <a:gridCol w="768040"/>
                <a:gridCol w="768040"/>
                <a:gridCol w="768040"/>
              </a:tblGrid>
              <a:tr h="270030">
                <a:tc gridSpan="10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noProof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Item 3. Being active and vigorous</a:t>
                      </a:r>
                      <a:endParaRPr lang="en-GB" sz="1100" b="0" kern="1200" noProof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0020"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a-DK" sz="6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Tekstboks 2"/>
          <p:cNvSpPr txBox="1"/>
          <p:nvPr/>
        </p:nvSpPr>
        <p:spPr>
          <a:xfrm>
            <a:off x="635563" y="5988925"/>
            <a:ext cx="2708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 = Worst imaginable </a:t>
            </a:r>
            <a:br>
              <a:rPr lang="en-GB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GB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well-being</a:t>
            </a:r>
            <a:endParaRPr lang="en-GB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Tekstboks 16"/>
          <p:cNvSpPr txBox="1"/>
          <p:nvPr/>
        </p:nvSpPr>
        <p:spPr>
          <a:xfrm>
            <a:off x="5724128" y="5985671"/>
            <a:ext cx="2976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100 = Best imaginable </a:t>
            </a:r>
            <a:br>
              <a:rPr lang="en-GB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well-being</a:t>
            </a:r>
          </a:p>
        </p:txBody>
      </p:sp>
      <p:sp>
        <p:nvSpPr>
          <p:cNvPr id="8" name="Tekstboks 7"/>
          <p:cNvSpPr txBox="1"/>
          <p:nvPr/>
        </p:nvSpPr>
        <p:spPr>
          <a:xfrm>
            <a:off x="3343632" y="1590008"/>
            <a:ext cx="40804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35</a:t>
            </a:r>
          </a:p>
        </p:txBody>
      </p:sp>
      <p:graphicFrame>
        <p:nvGraphicFramePr>
          <p:cNvPr id="19" name="Tabel 18"/>
          <p:cNvGraphicFramePr>
            <a:graphicFrameLocks noGrp="1"/>
          </p:cNvGraphicFramePr>
          <p:nvPr>
            <p:extLst/>
          </p:nvPr>
        </p:nvGraphicFramePr>
        <p:xfrm>
          <a:off x="467542" y="3501008"/>
          <a:ext cx="8364932" cy="332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552"/>
                <a:gridCol w="766200"/>
                <a:gridCol w="766200"/>
                <a:gridCol w="766200"/>
                <a:gridCol w="766200"/>
                <a:gridCol w="766200"/>
                <a:gridCol w="766200"/>
                <a:gridCol w="766200"/>
                <a:gridCol w="702913"/>
                <a:gridCol w="748874"/>
                <a:gridCol w="741193"/>
              </a:tblGrid>
              <a:tr h="332136"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</a:t>
                      </a:r>
                      <a:r>
                        <a:rPr lang="da-DK" sz="90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</a:t>
                      </a:r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10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20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30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40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50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60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70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80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90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100</a:t>
                      </a:r>
                      <a:endParaRPr lang="da-DK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" name="Tekstboks 45"/>
          <p:cNvSpPr txBox="1"/>
          <p:nvPr/>
        </p:nvSpPr>
        <p:spPr>
          <a:xfrm>
            <a:off x="179512" y="202548"/>
            <a:ext cx="10081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Appendix</a:t>
            </a:r>
            <a:r>
              <a:rPr lang="da-DK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3</a:t>
            </a:r>
            <a:endParaRPr lang="da-DK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625246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486</Words>
  <Application>Microsoft Macintosh PowerPoint</Application>
  <PresentationFormat>On-screen Show (4:3)</PresentationFormat>
  <Paragraphs>200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Kontortema</vt:lpstr>
      <vt:lpstr>PowerPoint Presentation</vt:lpstr>
      <vt:lpstr>PowerPoint Presentation</vt:lpstr>
      <vt:lpstr>PowerPoint Presentation</vt:lpstr>
    </vt:vector>
  </TitlesOfParts>
  <Company>Region Hovedstaden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Lone Lindberg</dc:creator>
  <cp:lastModifiedBy>Bryan McCleery</cp:lastModifiedBy>
  <cp:revision>73</cp:revision>
  <cp:lastPrinted>2017-09-27T07:56:10Z</cp:lastPrinted>
  <dcterms:created xsi:type="dcterms:W3CDTF">2017-08-30T07:40:50Z</dcterms:created>
  <dcterms:modified xsi:type="dcterms:W3CDTF">2017-12-08T11:54:07Z</dcterms:modified>
</cp:coreProperties>
</file>